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739" r:id="rId2"/>
    <p:sldId id="742" r:id="rId3"/>
    <p:sldId id="743" r:id="rId4"/>
    <p:sldId id="744" r:id="rId5"/>
    <p:sldId id="746" r:id="rId6"/>
    <p:sldId id="756" r:id="rId7"/>
    <p:sldId id="759" r:id="rId8"/>
    <p:sldId id="750" r:id="rId9"/>
    <p:sldId id="751" r:id="rId10"/>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kabentuk Arkitektur" id="{B4C49221-B1DC-47A4-B972-5734AF739860}">
          <p14:sldIdLst>
            <p14:sldId id="739"/>
            <p14:sldId id="742"/>
            <p14:sldId id="743"/>
            <p14:sldId id="744"/>
            <p14:sldId id="746"/>
            <p14:sldId id="756"/>
            <p14:sldId id="759"/>
            <p14:sldId id="750"/>
            <p14:sldId id="75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FFFFC5"/>
    <a:srgbClr val="6DB33F"/>
    <a:srgbClr val="FDFFAF"/>
    <a:srgbClr val="BAE4DE"/>
    <a:srgbClr val="E3EBF5"/>
    <a:srgbClr val="FEE898"/>
    <a:srgbClr val="DBF1EE"/>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4" autoAdjust="0"/>
    <p:restoredTop sz="93455" autoAdjust="0"/>
  </p:normalViewPr>
  <p:slideViewPr>
    <p:cSldViewPr>
      <p:cViewPr varScale="1">
        <p:scale>
          <a:sx n="61" d="100"/>
          <a:sy n="61" d="100"/>
        </p:scale>
        <p:origin x="114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1" cy="367454"/>
          </a:xfrm>
          <a:prstGeom prst="rect">
            <a:avLst/>
          </a:prstGeom>
        </p:spPr>
        <p:txBody>
          <a:bodyPr vert="horz" lIns="94741" tIns="47370" rIns="94741" bIns="47370" rtlCol="0"/>
          <a:lstStyle>
            <a:lvl1pPr algn="l">
              <a:defRPr sz="1200"/>
            </a:lvl1pPr>
          </a:lstStyle>
          <a:p>
            <a:endParaRPr lang="en-MY"/>
          </a:p>
        </p:txBody>
      </p:sp>
      <p:sp>
        <p:nvSpPr>
          <p:cNvPr id="3" name="Date Placeholder 2"/>
          <p:cNvSpPr>
            <a:spLocks noGrp="1"/>
          </p:cNvSpPr>
          <p:nvPr>
            <p:ph type="dt" idx="1"/>
          </p:nvPr>
        </p:nvSpPr>
        <p:spPr>
          <a:xfrm>
            <a:off x="5438179" y="0"/>
            <a:ext cx="4160521" cy="367454"/>
          </a:xfrm>
          <a:prstGeom prst="rect">
            <a:avLst/>
          </a:prstGeom>
        </p:spPr>
        <p:txBody>
          <a:bodyPr vert="horz" lIns="94741" tIns="47370" rIns="94741" bIns="47370" rtlCol="0"/>
          <a:lstStyle>
            <a:lvl1pPr algn="r">
              <a:defRPr sz="1200"/>
            </a:lvl1pPr>
          </a:lstStyle>
          <a:p>
            <a:fld id="{546A0801-7CBC-4DD1-B50A-AEB4971EB798}" type="datetimeFigureOut">
              <a:rPr lang="en-MY" smtClean="0"/>
              <a:t>28/6/2021</a:t>
            </a:fld>
            <a:endParaRPr lang="en-MY"/>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4741" tIns="47370" rIns="94741" bIns="47370" rtlCol="0" anchor="ctr"/>
          <a:lstStyle/>
          <a:p>
            <a:endParaRPr lang="en-MY"/>
          </a:p>
        </p:txBody>
      </p:sp>
      <p:sp>
        <p:nvSpPr>
          <p:cNvPr id="5" name="Notes Placeholder 4"/>
          <p:cNvSpPr>
            <a:spLocks noGrp="1"/>
          </p:cNvSpPr>
          <p:nvPr>
            <p:ph type="body" sz="quarter" idx="3"/>
          </p:nvPr>
        </p:nvSpPr>
        <p:spPr>
          <a:xfrm>
            <a:off x="960121" y="3520441"/>
            <a:ext cx="7680960" cy="2880360"/>
          </a:xfrm>
          <a:prstGeom prst="rect">
            <a:avLst/>
          </a:prstGeom>
        </p:spPr>
        <p:txBody>
          <a:bodyPr vert="horz" lIns="94741" tIns="47370" rIns="94741" bIns="473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6947749"/>
            <a:ext cx="4160521" cy="367453"/>
          </a:xfrm>
          <a:prstGeom prst="rect">
            <a:avLst/>
          </a:prstGeom>
        </p:spPr>
        <p:txBody>
          <a:bodyPr vert="horz" lIns="94741" tIns="47370" rIns="94741" bIns="47370" rtlCol="0" anchor="b"/>
          <a:lstStyle>
            <a:lvl1pPr algn="l">
              <a:defRPr sz="1200"/>
            </a:lvl1pPr>
          </a:lstStyle>
          <a:p>
            <a:endParaRPr lang="en-MY"/>
          </a:p>
        </p:txBody>
      </p:sp>
      <p:sp>
        <p:nvSpPr>
          <p:cNvPr id="7" name="Slide Number Placeholder 6"/>
          <p:cNvSpPr>
            <a:spLocks noGrp="1"/>
          </p:cNvSpPr>
          <p:nvPr>
            <p:ph type="sldNum" sz="quarter" idx="5"/>
          </p:nvPr>
        </p:nvSpPr>
        <p:spPr>
          <a:xfrm>
            <a:off x="5438179" y="6947749"/>
            <a:ext cx="4160521" cy="367453"/>
          </a:xfrm>
          <a:prstGeom prst="rect">
            <a:avLst/>
          </a:prstGeom>
        </p:spPr>
        <p:txBody>
          <a:bodyPr vert="horz" lIns="94741" tIns="47370" rIns="94741" bIns="47370" rtlCol="0" anchor="b"/>
          <a:lstStyle>
            <a:lvl1pPr algn="r">
              <a:defRPr sz="1200"/>
            </a:lvl1pPr>
          </a:lstStyle>
          <a:p>
            <a:fld id="{2F180095-7355-4BF3-878A-B6812662F975}" type="slidenum">
              <a:rPr lang="en-MY" smtClean="0"/>
              <a:t>‹#›</a:t>
            </a:fld>
            <a:endParaRPr lang="en-MY"/>
          </a:p>
        </p:txBody>
      </p:sp>
    </p:spTree>
    <p:extLst>
      <p:ext uri="{BB962C8B-B14F-4D97-AF65-F5344CB8AC3E}">
        <p14:creationId xmlns:p14="http://schemas.microsoft.com/office/powerpoint/2010/main" val="121061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Shape 26" descr="marco.png"/>
          <p:cNvPicPr preferRelativeResize="0"/>
          <p:nvPr userDrawn="1"/>
        </p:nvPicPr>
        <p:blipFill>
          <a:blip r:embed="rId2">
            <a:alphaModFix/>
          </a:blip>
          <a:stretch>
            <a:fillRect/>
          </a:stretch>
        </p:blipFill>
        <p:spPr>
          <a:xfrm>
            <a:off x="-773246" y="-823103"/>
            <a:ext cx="13732715" cy="8504208"/>
          </a:xfrm>
          <a:prstGeom prst="rect">
            <a:avLst/>
          </a:prstGeom>
          <a:noFill/>
          <a:ln>
            <a:noFill/>
          </a:ln>
        </p:spPr>
      </p:pic>
      <p:pic>
        <p:nvPicPr>
          <p:cNvPr id="2" name="Picture 1"/>
          <p:cNvPicPr>
            <a:picLocks noChangeAspect="1"/>
          </p:cNvPicPr>
          <p:nvPr userDrawn="1"/>
        </p:nvPicPr>
        <p:blipFill>
          <a:blip r:embed="rId3"/>
          <a:stretch>
            <a:fillRect/>
          </a:stretch>
        </p:blipFill>
        <p:spPr>
          <a:xfrm>
            <a:off x="5943600" y="6477000"/>
            <a:ext cx="7614564" cy="493819"/>
          </a:xfrm>
          <a:prstGeom prst="rect">
            <a:avLst/>
          </a:prstGeom>
        </p:spPr>
      </p:pic>
      <p:pic>
        <p:nvPicPr>
          <p:cNvPr id="4" name="Picture Placeholder 3" descr="A picture containing floor, indoor, table, sitting&#10;&#10;Description generated with very high confidence">
            <a:extLst>
              <a:ext uri="{FF2B5EF4-FFF2-40B4-BE49-F238E27FC236}">
                <a16:creationId xmlns:a16="http://schemas.microsoft.com/office/drawing/2014/main" id="{0DDE31E3-BD9A-4F7D-83C6-3D4A31A4730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33037" b="33037"/>
          <a:stretch>
            <a:fillRect/>
          </a:stretch>
        </p:blipFill>
        <p:spPr>
          <a:xfrm>
            <a:off x="228600" y="2545476"/>
            <a:ext cx="11731800" cy="2659670"/>
          </a:xfrm>
          <a:prstGeom prst="rect">
            <a:avLst/>
          </a:prstGeom>
          <a:solidFill>
            <a:srgbClr val="696662"/>
          </a:solidFill>
        </p:spPr>
      </p:pic>
      <p:sp>
        <p:nvSpPr>
          <p:cNvPr id="9" name="Freeform 8"/>
          <p:cNvSpPr>
            <a:spLocks noChangeArrowheads="1"/>
          </p:cNvSpPr>
          <p:nvPr userDrawn="1"/>
        </p:nvSpPr>
        <p:spPr bwMode="auto">
          <a:xfrm rot="-1833801">
            <a:off x="7259223" y="1751011"/>
            <a:ext cx="6524073" cy="3059084"/>
          </a:xfrm>
          <a:custGeom>
            <a:avLst/>
            <a:gdLst>
              <a:gd name="connsiteX0" fmla="*/ 11264585 w 23534016"/>
              <a:gd name="connsiteY0" fmla="*/ 9912566 h 11328207"/>
              <a:gd name="connsiteX1" fmla="*/ 11605793 w 23534016"/>
              <a:gd name="connsiteY1" fmla="*/ 10554301 h 11328207"/>
              <a:gd name="connsiteX2" fmla="*/ 10831887 w 23534016"/>
              <a:gd name="connsiteY2" fmla="*/ 11328207 h 11328207"/>
              <a:gd name="connsiteX3" fmla="*/ 10736635 w 23534016"/>
              <a:gd name="connsiteY3" fmla="*/ 11328207 h 11328207"/>
              <a:gd name="connsiteX4" fmla="*/ 9962731 w 23534016"/>
              <a:gd name="connsiteY4" fmla="*/ 10554301 h 11328207"/>
              <a:gd name="connsiteX5" fmla="*/ 10736635 w 23534016"/>
              <a:gd name="connsiteY5" fmla="*/ 9780395 h 11328207"/>
              <a:gd name="connsiteX6" fmla="*/ 10831887 w 23534016"/>
              <a:gd name="connsiteY6" fmla="*/ 9780395 h 11328207"/>
              <a:gd name="connsiteX7" fmla="*/ 11264585 w 23534016"/>
              <a:gd name="connsiteY7" fmla="*/ 9912566 h 11328207"/>
              <a:gd name="connsiteX8" fmla="*/ 1179542 w 23534016"/>
              <a:gd name="connsiteY8" fmla="*/ 3328153 h 11328207"/>
              <a:gd name="connsiteX9" fmla="*/ 1401765 w 23534016"/>
              <a:gd name="connsiteY9" fmla="*/ 3746104 h 11328207"/>
              <a:gd name="connsiteX10" fmla="*/ 1401764 w 23534016"/>
              <a:gd name="connsiteY10" fmla="*/ 3746104 h 11328207"/>
              <a:gd name="connsiteX11" fmla="*/ 897732 w 23534016"/>
              <a:gd name="connsiteY11" fmla="*/ 4250136 h 11328207"/>
              <a:gd name="connsiteX12" fmla="*/ 504033 w 23534016"/>
              <a:gd name="connsiteY12" fmla="*/ 4250135 h 11328207"/>
              <a:gd name="connsiteX13" fmla="*/ 1 w 23534016"/>
              <a:gd name="connsiteY13" fmla="*/ 3746103 h 11328207"/>
              <a:gd name="connsiteX14" fmla="*/ 0 w 23534016"/>
              <a:gd name="connsiteY14" fmla="*/ 3746103 h 11328207"/>
              <a:gd name="connsiteX15" fmla="*/ 504032 w 23534016"/>
              <a:gd name="connsiteY15" fmla="*/ 3242072 h 11328207"/>
              <a:gd name="connsiteX16" fmla="*/ 897733 w 23534016"/>
              <a:gd name="connsiteY16" fmla="*/ 3242072 h 11328207"/>
              <a:gd name="connsiteX17" fmla="*/ 1179542 w 23534016"/>
              <a:gd name="connsiteY17" fmla="*/ 3328153 h 11328207"/>
              <a:gd name="connsiteX18" fmla="*/ 9733515 w 23534016"/>
              <a:gd name="connsiteY18" fmla="*/ 6613367 h 11328207"/>
              <a:gd name="connsiteX19" fmla="*/ 9955739 w 23534016"/>
              <a:gd name="connsiteY19" fmla="*/ 7031319 h 11328207"/>
              <a:gd name="connsiteX20" fmla="*/ 9955739 w 23534016"/>
              <a:gd name="connsiteY20" fmla="*/ 7031319 h 11328207"/>
              <a:gd name="connsiteX21" fmla="*/ 9451707 w 23534016"/>
              <a:gd name="connsiteY21" fmla="*/ 7535351 h 11328207"/>
              <a:gd name="connsiteX22" fmla="*/ 9058008 w 23534016"/>
              <a:gd name="connsiteY22" fmla="*/ 7535350 h 11328207"/>
              <a:gd name="connsiteX23" fmla="*/ 8553975 w 23534016"/>
              <a:gd name="connsiteY23" fmla="*/ 7031318 h 11328207"/>
              <a:gd name="connsiteX24" fmla="*/ 8553975 w 23534016"/>
              <a:gd name="connsiteY24" fmla="*/ 7031318 h 11328207"/>
              <a:gd name="connsiteX25" fmla="*/ 9058007 w 23534016"/>
              <a:gd name="connsiteY25" fmla="*/ 6527286 h 11328207"/>
              <a:gd name="connsiteX26" fmla="*/ 9451706 w 23534016"/>
              <a:gd name="connsiteY26" fmla="*/ 6527286 h 11328207"/>
              <a:gd name="connsiteX27" fmla="*/ 9733515 w 23534016"/>
              <a:gd name="connsiteY27" fmla="*/ 6613367 h 11328207"/>
              <a:gd name="connsiteX28" fmla="*/ 8928022 w 23534016"/>
              <a:gd name="connsiteY28" fmla="*/ 3340367 h 11328207"/>
              <a:gd name="connsiteX29" fmla="*/ 9150244 w 23534016"/>
              <a:gd name="connsiteY29" fmla="*/ 3758318 h 11328207"/>
              <a:gd name="connsiteX30" fmla="*/ 9150244 w 23534016"/>
              <a:gd name="connsiteY30" fmla="*/ 3758318 h 11328207"/>
              <a:gd name="connsiteX31" fmla="*/ 8646212 w 23534016"/>
              <a:gd name="connsiteY31" fmla="*/ 4262350 h 11328207"/>
              <a:gd name="connsiteX32" fmla="*/ 2350189 w 23534016"/>
              <a:gd name="connsiteY32" fmla="*/ 4262349 h 11328207"/>
              <a:gd name="connsiteX33" fmla="*/ 1846156 w 23534016"/>
              <a:gd name="connsiteY33" fmla="*/ 3758316 h 11328207"/>
              <a:gd name="connsiteX34" fmla="*/ 1846157 w 23534016"/>
              <a:gd name="connsiteY34" fmla="*/ 3758317 h 11328207"/>
              <a:gd name="connsiteX35" fmla="*/ 2350189 w 23534016"/>
              <a:gd name="connsiteY35" fmla="*/ 3254285 h 11328207"/>
              <a:gd name="connsiteX36" fmla="*/ 8646213 w 23534016"/>
              <a:gd name="connsiteY36" fmla="*/ 3254286 h 11328207"/>
              <a:gd name="connsiteX37" fmla="*/ 8928022 w 23534016"/>
              <a:gd name="connsiteY37" fmla="*/ 3340367 h 11328207"/>
              <a:gd name="connsiteX38" fmla="*/ 15324339 w 23534016"/>
              <a:gd name="connsiteY38" fmla="*/ 6624950 h 11328207"/>
              <a:gd name="connsiteX39" fmla="*/ 15546562 w 23534016"/>
              <a:gd name="connsiteY39" fmla="*/ 7042900 h 11328207"/>
              <a:gd name="connsiteX40" fmla="*/ 15042530 w 23534016"/>
              <a:gd name="connsiteY40" fmla="*/ 7546931 h 11328207"/>
              <a:gd name="connsiteX41" fmla="*/ 10905505 w 23534016"/>
              <a:gd name="connsiteY41" fmla="*/ 7546930 h 11328207"/>
              <a:gd name="connsiteX42" fmla="*/ 10401474 w 23534016"/>
              <a:gd name="connsiteY42" fmla="*/ 7042899 h 11328207"/>
              <a:gd name="connsiteX43" fmla="*/ 10905505 w 23534016"/>
              <a:gd name="connsiteY43" fmla="*/ 6538868 h 11328207"/>
              <a:gd name="connsiteX44" fmla="*/ 15042530 w 23534016"/>
              <a:gd name="connsiteY44" fmla="*/ 6538869 h 11328207"/>
              <a:gd name="connsiteX45" fmla="*/ 15324339 w 23534016"/>
              <a:gd name="connsiteY45" fmla="*/ 6624950 h 11328207"/>
              <a:gd name="connsiteX46" fmla="*/ 23192458 w 23534016"/>
              <a:gd name="connsiteY46" fmla="*/ 8064785 h 11328207"/>
              <a:gd name="connsiteX47" fmla="*/ 23534016 w 23534016"/>
              <a:gd name="connsiteY47" fmla="*/ 8707179 h 11328207"/>
              <a:gd name="connsiteX48" fmla="*/ 22759316 w 23534016"/>
              <a:gd name="connsiteY48" fmla="*/ 9481878 h 11328207"/>
              <a:gd name="connsiteX49" fmla="*/ 8228929 w 23534016"/>
              <a:gd name="connsiteY49" fmla="*/ 9481877 h 11328207"/>
              <a:gd name="connsiteX50" fmla="*/ 7454228 w 23534016"/>
              <a:gd name="connsiteY50" fmla="*/ 8707176 h 11328207"/>
              <a:gd name="connsiteX51" fmla="*/ 8228928 w 23534016"/>
              <a:gd name="connsiteY51" fmla="*/ 7932477 h 11328207"/>
              <a:gd name="connsiteX52" fmla="*/ 22759315 w 23534016"/>
              <a:gd name="connsiteY52" fmla="*/ 7932478 h 11328207"/>
              <a:gd name="connsiteX53" fmla="*/ 23192458 w 23534016"/>
              <a:gd name="connsiteY53" fmla="*/ 8064785 h 11328207"/>
              <a:gd name="connsiteX54" fmla="*/ 9947589 w 23534016"/>
              <a:gd name="connsiteY54" fmla="*/ 86081 h 11328207"/>
              <a:gd name="connsiteX55" fmla="*/ 10169812 w 23534016"/>
              <a:gd name="connsiteY55" fmla="*/ 504032 h 11328207"/>
              <a:gd name="connsiteX56" fmla="*/ 10169811 w 23534016"/>
              <a:gd name="connsiteY56" fmla="*/ 504032 h 11328207"/>
              <a:gd name="connsiteX57" fmla="*/ 9665779 w 23534016"/>
              <a:gd name="connsiteY57" fmla="*/ 1008064 h 11328207"/>
              <a:gd name="connsiteX58" fmla="*/ 2447418 w 23534016"/>
              <a:gd name="connsiteY58" fmla="*/ 1008063 h 11328207"/>
              <a:gd name="connsiteX59" fmla="*/ 1943386 w 23534016"/>
              <a:gd name="connsiteY59" fmla="*/ 504031 h 11328207"/>
              <a:gd name="connsiteX60" fmla="*/ 1943385 w 23534016"/>
              <a:gd name="connsiteY60" fmla="*/ 504031 h 11328207"/>
              <a:gd name="connsiteX61" fmla="*/ 2447417 w 23534016"/>
              <a:gd name="connsiteY61" fmla="*/ 0 h 11328207"/>
              <a:gd name="connsiteX62" fmla="*/ 9665780 w 23534016"/>
              <a:gd name="connsiteY62" fmla="*/ 0 h 11328207"/>
              <a:gd name="connsiteX63" fmla="*/ 9947589 w 23534016"/>
              <a:gd name="connsiteY63" fmla="*/ 86081 h 11328207"/>
              <a:gd name="connsiteX64" fmla="*/ 16576520 w 23534016"/>
              <a:gd name="connsiteY64" fmla="*/ 3400992 h 11328207"/>
              <a:gd name="connsiteX65" fmla="*/ 16798742 w 23534016"/>
              <a:gd name="connsiteY65" fmla="*/ 3818943 h 11328207"/>
              <a:gd name="connsiteX66" fmla="*/ 16798742 w 23534016"/>
              <a:gd name="connsiteY66" fmla="*/ 3818943 h 11328207"/>
              <a:gd name="connsiteX67" fmla="*/ 16294710 w 23534016"/>
              <a:gd name="connsiteY67" fmla="*/ 4322975 h 11328207"/>
              <a:gd name="connsiteX68" fmla="*/ 9998686 w 23534016"/>
              <a:gd name="connsiteY68" fmla="*/ 4322974 h 11328207"/>
              <a:gd name="connsiteX69" fmla="*/ 9494655 w 23534016"/>
              <a:gd name="connsiteY69" fmla="*/ 3818942 h 11328207"/>
              <a:gd name="connsiteX70" fmla="*/ 9494655 w 23534016"/>
              <a:gd name="connsiteY70" fmla="*/ 3818943 h 11328207"/>
              <a:gd name="connsiteX71" fmla="*/ 9998687 w 23534016"/>
              <a:gd name="connsiteY71" fmla="*/ 3314911 h 11328207"/>
              <a:gd name="connsiteX72" fmla="*/ 16294711 w 23534016"/>
              <a:gd name="connsiteY72" fmla="*/ 3314911 h 11328207"/>
              <a:gd name="connsiteX73" fmla="*/ 16576520 w 23534016"/>
              <a:gd name="connsiteY73" fmla="*/ 3400992 h 11328207"/>
              <a:gd name="connsiteX74" fmla="*/ 20515471 w 23534016"/>
              <a:gd name="connsiteY74" fmla="*/ 4777198 h 11328207"/>
              <a:gd name="connsiteX75" fmla="*/ 20856681 w 23534016"/>
              <a:gd name="connsiteY75" fmla="*/ 5418935 h 11328207"/>
              <a:gd name="connsiteX76" fmla="*/ 20856679 w 23534016"/>
              <a:gd name="connsiteY76" fmla="*/ 5418934 h 11328207"/>
              <a:gd name="connsiteX77" fmla="*/ 20082773 w 23534016"/>
              <a:gd name="connsiteY77" fmla="*/ 6192842 h 11328207"/>
              <a:gd name="connsiteX78" fmla="*/ 3780736 w 23534016"/>
              <a:gd name="connsiteY78" fmla="*/ 6192840 h 11328207"/>
              <a:gd name="connsiteX79" fmla="*/ 3006829 w 23534016"/>
              <a:gd name="connsiteY79" fmla="*/ 5418932 h 11328207"/>
              <a:gd name="connsiteX80" fmla="*/ 3006829 w 23534016"/>
              <a:gd name="connsiteY80" fmla="*/ 5418933 h 11328207"/>
              <a:gd name="connsiteX81" fmla="*/ 3780735 w 23534016"/>
              <a:gd name="connsiteY81" fmla="*/ 4645026 h 11328207"/>
              <a:gd name="connsiteX82" fmla="*/ 20082772 w 23534016"/>
              <a:gd name="connsiteY82" fmla="*/ 4645027 h 11328207"/>
              <a:gd name="connsiteX83" fmla="*/ 20515471 w 23534016"/>
              <a:gd name="connsiteY83" fmla="*/ 4777198 h 11328207"/>
              <a:gd name="connsiteX84" fmla="*/ 15080250 w 23534016"/>
              <a:gd name="connsiteY84" fmla="*/ 1483266 h 11328207"/>
              <a:gd name="connsiteX85" fmla="*/ 15421458 w 23534016"/>
              <a:gd name="connsiteY85" fmla="*/ 2125002 h 11328207"/>
              <a:gd name="connsiteX86" fmla="*/ 15421458 w 23534016"/>
              <a:gd name="connsiteY86" fmla="*/ 2125003 h 11328207"/>
              <a:gd name="connsiteX87" fmla="*/ 14647550 w 23534016"/>
              <a:gd name="connsiteY87" fmla="*/ 2898909 h 11328207"/>
              <a:gd name="connsiteX88" fmla="*/ 5471802 w 23534016"/>
              <a:gd name="connsiteY88" fmla="*/ 2898908 h 11328207"/>
              <a:gd name="connsiteX89" fmla="*/ 4697895 w 23534016"/>
              <a:gd name="connsiteY89" fmla="*/ 2125001 h 11328207"/>
              <a:gd name="connsiteX90" fmla="*/ 4697895 w 23534016"/>
              <a:gd name="connsiteY90" fmla="*/ 2125002 h 11328207"/>
              <a:gd name="connsiteX91" fmla="*/ 5471802 w 23534016"/>
              <a:gd name="connsiteY91" fmla="*/ 1351096 h 11328207"/>
              <a:gd name="connsiteX92" fmla="*/ 14647551 w 23534016"/>
              <a:gd name="connsiteY92" fmla="*/ 1351096 h 11328207"/>
              <a:gd name="connsiteX93" fmla="*/ 15080250 w 23534016"/>
              <a:gd name="connsiteY93" fmla="*/ 1483266 h 113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534016" h="11328207">
                <a:moveTo>
                  <a:pt x="11264585" y="9912566"/>
                </a:moveTo>
                <a:cubicBezTo>
                  <a:pt x="11470444" y="10051642"/>
                  <a:pt x="11605793" y="10287166"/>
                  <a:pt x="11605793" y="10554301"/>
                </a:cubicBezTo>
                <a:cubicBezTo>
                  <a:pt x="11605792" y="10981717"/>
                  <a:pt x="11259303" y="11328207"/>
                  <a:pt x="10831887" y="11328207"/>
                </a:cubicBezTo>
                <a:lnTo>
                  <a:pt x="10736635" y="11328207"/>
                </a:lnTo>
                <a:cubicBezTo>
                  <a:pt x="10309219" y="11328207"/>
                  <a:pt x="9962730" y="10981717"/>
                  <a:pt x="9962731" y="10554301"/>
                </a:cubicBezTo>
                <a:cubicBezTo>
                  <a:pt x="9962730" y="10126885"/>
                  <a:pt x="10309219" y="9780395"/>
                  <a:pt x="10736635" y="9780395"/>
                </a:cubicBezTo>
                <a:lnTo>
                  <a:pt x="10831887" y="9780395"/>
                </a:lnTo>
                <a:cubicBezTo>
                  <a:pt x="10992167" y="9780394"/>
                  <a:pt x="11141068" y="9829120"/>
                  <a:pt x="11264585" y="9912566"/>
                </a:cubicBezTo>
                <a:close/>
                <a:moveTo>
                  <a:pt x="1179542" y="3328153"/>
                </a:moveTo>
                <a:cubicBezTo>
                  <a:pt x="1313615" y="3418731"/>
                  <a:pt x="1401765" y="3572123"/>
                  <a:pt x="1401765" y="3746104"/>
                </a:cubicBezTo>
                <a:lnTo>
                  <a:pt x="1401764" y="3746104"/>
                </a:lnTo>
                <a:cubicBezTo>
                  <a:pt x="1401764" y="4024473"/>
                  <a:pt x="1176101" y="4250136"/>
                  <a:pt x="897732" y="4250136"/>
                </a:cubicBezTo>
                <a:lnTo>
                  <a:pt x="504033" y="4250135"/>
                </a:lnTo>
                <a:cubicBezTo>
                  <a:pt x="225664" y="4250135"/>
                  <a:pt x="1" y="4024472"/>
                  <a:pt x="1" y="3746103"/>
                </a:cubicBezTo>
                <a:lnTo>
                  <a:pt x="0" y="3746103"/>
                </a:lnTo>
                <a:cubicBezTo>
                  <a:pt x="1" y="3467734"/>
                  <a:pt x="225664" y="3242072"/>
                  <a:pt x="504032" y="3242072"/>
                </a:cubicBezTo>
                <a:lnTo>
                  <a:pt x="897733" y="3242072"/>
                </a:lnTo>
                <a:cubicBezTo>
                  <a:pt x="1002122" y="3242072"/>
                  <a:pt x="1099098" y="3273806"/>
                  <a:pt x="1179542" y="3328153"/>
                </a:cubicBezTo>
                <a:close/>
                <a:moveTo>
                  <a:pt x="9733515" y="6613367"/>
                </a:moveTo>
                <a:cubicBezTo>
                  <a:pt x="9867590" y="6703946"/>
                  <a:pt x="9955739" y="6857338"/>
                  <a:pt x="9955739" y="7031319"/>
                </a:cubicBezTo>
                <a:lnTo>
                  <a:pt x="9955739" y="7031319"/>
                </a:lnTo>
                <a:cubicBezTo>
                  <a:pt x="9955739" y="7309688"/>
                  <a:pt x="9730075" y="7535351"/>
                  <a:pt x="9451707" y="7535351"/>
                </a:cubicBezTo>
                <a:lnTo>
                  <a:pt x="9058008" y="7535350"/>
                </a:lnTo>
                <a:cubicBezTo>
                  <a:pt x="8779637" y="7535349"/>
                  <a:pt x="8553975" y="7309687"/>
                  <a:pt x="8553975" y="7031318"/>
                </a:cubicBezTo>
                <a:lnTo>
                  <a:pt x="8553975" y="7031318"/>
                </a:lnTo>
                <a:cubicBezTo>
                  <a:pt x="8553975" y="6752949"/>
                  <a:pt x="8779638" y="6527287"/>
                  <a:pt x="9058007" y="6527286"/>
                </a:cubicBezTo>
                <a:lnTo>
                  <a:pt x="9451706" y="6527286"/>
                </a:lnTo>
                <a:cubicBezTo>
                  <a:pt x="9556095" y="6527286"/>
                  <a:pt x="9653072" y="6559021"/>
                  <a:pt x="9733515" y="6613367"/>
                </a:cubicBezTo>
                <a:close/>
                <a:moveTo>
                  <a:pt x="8928022" y="3340367"/>
                </a:moveTo>
                <a:cubicBezTo>
                  <a:pt x="9062095" y="3430945"/>
                  <a:pt x="9150244" y="3584337"/>
                  <a:pt x="9150244" y="3758318"/>
                </a:cubicBezTo>
                <a:lnTo>
                  <a:pt x="9150244" y="3758318"/>
                </a:lnTo>
                <a:cubicBezTo>
                  <a:pt x="9150244" y="4036688"/>
                  <a:pt x="8924581" y="4262349"/>
                  <a:pt x="8646212" y="4262350"/>
                </a:cubicBezTo>
                <a:lnTo>
                  <a:pt x="2350189" y="4262349"/>
                </a:lnTo>
                <a:cubicBezTo>
                  <a:pt x="2071819" y="4262349"/>
                  <a:pt x="1846156" y="4036685"/>
                  <a:pt x="1846156" y="3758316"/>
                </a:cubicBezTo>
                <a:lnTo>
                  <a:pt x="1846157" y="3758317"/>
                </a:lnTo>
                <a:cubicBezTo>
                  <a:pt x="1846157" y="3479948"/>
                  <a:pt x="2071820" y="3254286"/>
                  <a:pt x="2350189" y="3254285"/>
                </a:cubicBezTo>
                <a:lnTo>
                  <a:pt x="8646213" y="3254286"/>
                </a:lnTo>
                <a:cubicBezTo>
                  <a:pt x="8750602" y="3254287"/>
                  <a:pt x="8847579" y="3286021"/>
                  <a:pt x="8928022" y="3340367"/>
                </a:cubicBezTo>
                <a:close/>
                <a:moveTo>
                  <a:pt x="15324339" y="6624950"/>
                </a:moveTo>
                <a:cubicBezTo>
                  <a:pt x="15458413" y="6715527"/>
                  <a:pt x="15546561" y="6868919"/>
                  <a:pt x="15546562" y="7042900"/>
                </a:cubicBezTo>
                <a:cubicBezTo>
                  <a:pt x="15546561" y="7321269"/>
                  <a:pt x="15320899" y="7546930"/>
                  <a:pt x="15042530" y="7546931"/>
                </a:cubicBezTo>
                <a:lnTo>
                  <a:pt x="10905505" y="7546930"/>
                </a:lnTo>
                <a:cubicBezTo>
                  <a:pt x="10627136" y="7546930"/>
                  <a:pt x="10401474" y="7321268"/>
                  <a:pt x="10401474" y="7042899"/>
                </a:cubicBezTo>
                <a:cubicBezTo>
                  <a:pt x="10401474" y="6764530"/>
                  <a:pt x="10627137" y="6538868"/>
                  <a:pt x="10905505" y="6538868"/>
                </a:cubicBezTo>
                <a:lnTo>
                  <a:pt x="15042530" y="6538869"/>
                </a:lnTo>
                <a:cubicBezTo>
                  <a:pt x="15146919" y="6538869"/>
                  <a:pt x="15243896" y="6570603"/>
                  <a:pt x="15324339" y="6624950"/>
                </a:cubicBezTo>
                <a:close/>
                <a:moveTo>
                  <a:pt x="23192458" y="8064785"/>
                </a:moveTo>
                <a:cubicBezTo>
                  <a:pt x="23398529" y="8204003"/>
                  <a:pt x="23534016" y="8439769"/>
                  <a:pt x="23534016" y="8707179"/>
                </a:cubicBezTo>
                <a:cubicBezTo>
                  <a:pt x="23534016" y="9135034"/>
                  <a:pt x="23187171" y="9481878"/>
                  <a:pt x="22759316" y="9481878"/>
                </a:cubicBezTo>
                <a:lnTo>
                  <a:pt x="8228929" y="9481877"/>
                </a:lnTo>
                <a:cubicBezTo>
                  <a:pt x="7801074" y="9481877"/>
                  <a:pt x="7454229" y="9135032"/>
                  <a:pt x="7454228" y="8707176"/>
                </a:cubicBezTo>
                <a:cubicBezTo>
                  <a:pt x="7454228" y="8279322"/>
                  <a:pt x="7801073" y="7932477"/>
                  <a:pt x="8228928" y="7932477"/>
                </a:cubicBezTo>
                <a:lnTo>
                  <a:pt x="22759315" y="7932478"/>
                </a:lnTo>
                <a:cubicBezTo>
                  <a:pt x="22919760" y="7932478"/>
                  <a:pt x="23068815" y="7981253"/>
                  <a:pt x="23192458" y="8064785"/>
                </a:cubicBezTo>
                <a:close/>
                <a:moveTo>
                  <a:pt x="9947589" y="86081"/>
                </a:moveTo>
                <a:cubicBezTo>
                  <a:pt x="10081663" y="176659"/>
                  <a:pt x="10169811" y="330051"/>
                  <a:pt x="10169812" y="504032"/>
                </a:cubicBezTo>
                <a:lnTo>
                  <a:pt x="10169811" y="504032"/>
                </a:lnTo>
                <a:cubicBezTo>
                  <a:pt x="10169811" y="782401"/>
                  <a:pt x="9944148" y="1008064"/>
                  <a:pt x="9665779" y="1008064"/>
                </a:cubicBezTo>
                <a:lnTo>
                  <a:pt x="2447418" y="1008063"/>
                </a:lnTo>
                <a:cubicBezTo>
                  <a:pt x="2169048" y="1008062"/>
                  <a:pt x="1943386" y="782400"/>
                  <a:pt x="1943386" y="504031"/>
                </a:cubicBezTo>
                <a:lnTo>
                  <a:pt x="1943385" y="504031"/>
                </a:lnTo>
                <a:cubicBezTo>
                  <a:pt x="1943386" y="225663"/>
                  <a:pt x="2169048" y="0"/>
                  <a:pt x="2447417" y="0"/>
                </a:cubicBezTo>
                <a:lnTo>
                  <a:pt x="9665780" y="0"/>
                </a:lnTo>
                <a:cubicBezTo>
                  <a:pt x="9770169" y="0"/>
                  <a:pt x="9867145" y="31734"/>
                  <a:pt x="9947589" y="86081"/>
                </a:cubicBezTo>
                <a:close/>
                <a:moveTo>
                  <a:pt x="16576520" y="3400992"/>
                </a:moveTo>
                <a:cubicBezTo>
                  <a:pt x="16710593" y="3491570"/>
                  <a:pt x="16798742" y="3644962"/>
                  <a:pt x="16798742" y="3818943"/>
                </a:cubicBezTo>
                <a:lnTo>
                  <a:pt x="16798742" y="3818943"/>
                </a:lnTo>
                <a:cubicBezTo>
                  <a:pt x="16798742" y="4097312"/>
                  <a:pt x="16573079" y="4322975"/>
                  <a:pt x="16294710" y="4322975"/>
                </a:cubicBezTo>
                <a:lnTo>
                  <a:pt x="9998686" y="4322974"/>
                </a:lnTo>
                <a:cubicBezTo>
                  <a:pt x="9720318" y="4322974"/>
                  <a:pt x="9494655" y="4097311"/>
                  <a:pt x="9494655" y="3818942"/>
                </a:cubicBezTo>
                <a:lnTo>
                  <a:pt x="9494655" y="3818943"/>
                </a:lnTo>
                <a:cubicBezTo>
                  <a:pt x="9494654" y="3540574"/>
                  <a:pt x="9720318" y="3314911"/>
                  <a:pt x="9998687" y="3314911"/>
                </a:cubicBezTo>
                <a:lnTo>
                  <a:pt x="16294711" y="3314911"/>
                </a:lnTo>
                <a:cubicBezTo>
                  <a:pt x="16399100" y="3314912"/>
                  <a:pt x="16496075" y="3346645"/>
                  <a:pt x="16576520" y="3400992"/>
                </a:cubicBezTo>
                <a:close/>
                <a:moveTo>
                  <a:pt x="20515471" y="4777198"/>
                </a:moveTo>
                <a:cubicBezTo>
                  <a:pt x="20721332" y="4916275"/>
                  <a:pt x="20856681" y="5151799"/>
                  <a:pt x="20856681" y="5418935"/>
                </a:cubicBezTo>
                <a:lnTo>
                  <a:pt x="20856679" y="5418934"/>
                </a:lnTo>
                <a:cubicBezTo>
                  <a:pt x="20856679" y="5846352"/>
                  <a:pt x="20510189" y="6192842"/>
                  <a:pt x="20082773" y="6192842"/>
                </a:cubicBezTo>
                <a:lnTo>
                  <a:pt x="3780736" y="6192840"/>
                </a:lnTo>
                <a:cubicBezTo>
                  <a:pt x="3353319" y="6192840"/>
                  <a:pt x="3006829" y="5846350"/>
                  <a:pt x="3006829" y="5418932"/>
                </a:cubicBezTo>
                <a:lnTo>
                  <a:pt x="3006829" y="5418933"/>
                </a:lnTo>
                <a:cubicBezTo>
                  <a:pt x="3006829" y="4991516"/>
                  <a:pt x="3353318" y="4645026"/>
                  <a:pt x="3780735" y="4645026"/>
                </a:cubicBezTo>
                <a:lnTo>
                  <a:pt x="20082772" y="4645027"/>
                </a:lnTo>
                <a:cubicBezTo>
                  <a:pt x="20243053" y="4645027"/>
                  <a:pt x="20391954" y="4693752"/>
                  <a:pt x="20515471" y="4777198"/>
                </a:cubicBezTo>
                <a:close/>
                <a:moveTo>
                  <a:pt x="15080250" y="1483266"/>
                </a:moveTo>
                <a:cubicBezTo>
                  <a:pt x="15286109" y="1622342"/>
                  <a:pt x="15421458" y="1857867"/>
                  <a:pt x="15421458" y="2125002"/>
                </a:cubicBezTo>
                <a:lnTo>
                  <a:pt x="15421458" y="2125003"/>
                </a:lnTo>
                <a:cubicBezTo>
                  <a:pt x="15421458" y="2552420"/>
                  <a:pt x="15074966" y="2898909"/>
                  <a:pt x="14647550" y="2898909"/>
                </a:cubicBezTo>
                <a:lnTo>
                  <a:pt x="5471802" y="2898908"/>
                </a:lnTo>
                <a:cubicBezTo>
                  <a:pt x="5044384" y="2898908"/>
                  <a:pt x="4697895" y="2552418"/>
                  <a:pt x="4697895" y="2125001"/>
                </a:cubicBezTo>
                <a:lnTo>
                  <a:pt x="4697895" y="2125002"/>
                </a:lnTo>
                <a:cubicBezTo>
                  <a:pt x="4697894" y="1697585"/>
                  <a:pt x="5044385" y="1351096"/>
                  <a:pt x="5471802" y="1351096"/>
                </a:cubicBezTo>
                <a:lnTo>
                  <a:pt x="14647551" y="1351096"/>
                </a:lnTo>
                <a:cubicBezTo>
                  <a:pt x="14807834" y="1351096"/>
                  <a:pt x="14956733" y="1399820"/>
                  <a:pt x="15080250" y="1483266"/>
                </a:cubicBezTo>
                <a:close/>
              </a:path>
            </a:pathLst>
          </a:custGeom>
          <a:solidFill>
            <a:schemeClr val="bg1">
              <a:lumMod val="95000"/>
              <a:alpha val="40000"/>
            </a:schemeClr>
          </a:solidFill>
          <a:ln>
            <a:noFill/>
          </a:ln>
        </p:spPr>
        <p:txBody>
          <a:bodyPr wrap="square" lIns="38100" tIns="38100" rIns="38100" bIns="38100" anchor="ctr">
            <a:noAutofit/>
          </a:bodyPr>
          <a:ls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x-none" sz="2000" b="0" i="0" u="none" strike="noStrike" kern="1200" cap="none" spc="0" normalizeH="0" baseline="0" noProof="0">
              <a:ln>
                <a:noFill/>
              </a:ln>
              <a:solidFill>
                <a:srgbClr val="74808C"/>
              </a:solidFill>
              <a:effectLst/>
              <a:uLnTx/>
              <a:uFillTx/>
              <a:latin typeface="Poppins" charset="0"/>
              <a:sym typeface="Poppins" charset="0"/>
            </a:endParaRPr>
          </a:p>
        </p:txBody>
      </p:sp>
      <p:sp>
        <p:nvSpPr>
          <p:cNvPr id="6" name="Rectangle 5">
            <a:extLst>
              <a:ext uri="{FF2B5EF4-FFF2-40B4-BE49-F238E27FC236}">
                <a16:creationId xmlns:a16="http://schemas.microsoft.com/office/drawing/2014/main" id="{CF0861F8-3AA4-4702-B681-6D7880A61B88}"/>
              </a:ext>
            </a:extLst>
          </p:cNvPr>
          <p:cNvSpPr/>
          <p:nvPr userDrawn="1"/>
        </p:nvSpPr>
        <p:spPr>
          <a:xfrm>
            <a:off x="1371601" y="432146"/>
            <a:ext cx="2057399" cy="3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userDrawn="1"/>
        </p:nvSpPr>
        <p:spPr>
          <a:xfrm>
            <a:off x="457200" y="342898"/>
            <a:ext cx="1143000" cy="1569660"/>
          </a:xfrm>
          <a:prstGeom prst="rect">
            <a:avLst/>
          </a:prstGeom>
          <a:noFill/>
        </p:spPr>
        <p:txBody>
          <a:bodyPr wrap="square" rtlCol="0">
            <a:spAutoFit/>
          </a:bodyPr>
          <a:lstStyle/>
          <a:p>
            <a:r>
              <a:rPr lang="en-MY" sz="2400" b="1" dirty="0">
                <a:solidFill>
                  <a:srgbClr val="45C2AA"/>
                </a:solidFill>
                <a:latin typeface="Bahnschrift" panose="020B0502040204020203" pitchFamily="34" charset="0"/>
              </a:rPr>
              <a:t>FASA</a:t>
            </a:r>
            <a:r>
              <a:rPr lang="en-MY" sz="2400" b="1" dirty="0">
                <a:solidFill>
                  <a:schemeClr val="bg1"/>
                </a:solidFill>
                <a:latin typeface="Bahnschrift" panose="020B0502040204020203" pitchFamily="34" charset="0"/>
              </a:rPr>
              <a:t>  PERMULAAN</a:t>
            </a:r>
          </a:p>
        </p:txBody>
      </p:sp>
      <p:sp>
        <p:nvSpPr>
          <p:cNvPr id="10" name="TextBox 9"/>
          <p:cNvSpPr txBox="1"/>
          <p:nvPr userDrawn="1"/>
        </p:nvSpPr>
        <p:spPr>
          <a:xfrm>
            <a:off x="1343026" y="358513"/>
            <a:ext cx="2133600" cy="461665"/>
          </a:xfrm>
          <a:prstGeom prst="rect">
            <a:avLst/>
          </a:prstGeom>
          <a:noFill/>
        </p:spPr>
        <p:txBody>
          <a:bodyPr wrap="square" rtlCol="0">
            <a:spAutoFit/>
          </a:bodyPr>
          <a:lstStyle/>
          <a:p>
            <a:pPr algn="ctr"/>
            <a:r>
              <a:rPr lang="fi-FI" sz="2400" b="1" dirty="0" smtClean="0">
                <a:solidFill>
                  <a:schemeClr val="bg1"/>
                </a:solidFill>
                <a:latin typeface="Century Gothic" panose="020B0502020202020204" pitchFamily="34" charset="0"/>
              </a:rPr>
              <a:t>PENGUJIAN</a:t>
            </a:r>
            <a:endParaRPr lang="en-MY"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7998687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7" name="Shape 26" descr="marco.png"/>
          <p:cNvPicPr preferRelativeResize="0"/>
          <p:nvPr userDrawn="1"/>
        </p:nvPicPr>
        <p:blipFill>
          <a:blip r:embed="rId2">
            <a:alphaModFix/>
          </a:blip>
          <a:stretch>
            <a:fillRect/>
          </a:stretch>
        </p:blipFill>
        <p:spPr>
          <a:xfrm>
            <a:off x="-609600" y="-914400"/>
            <a:ext cx="13732715" cy="8504208"/>
          </a:xfrm>
          <a:prstGeom prst="rect">
            <a:avLst/>
          </a:prstGeom>
          <a:noFill/>
          <a:ln>
            <a:noFill/>
          </a:ln>
        </p:spPr>
      </p:pic>
      <p:pic>
        <p:nvPicPr>
          <p:cNvPr id="2" name="Picture 1"/>
          <p:cNvPicPr>
            <a:picLocks noChangeAspect="1"/>
          </p:cNvPicPr>
          <p:nvPr userDrawn="1"/>
        </p:nvPicPr>
        <p:blipFill>
          <a:blip r:embed="rId3"/>
          <a:stretch>
            <a:fillRect/>
          </a:stretch>
        </p:blipFill>
        <p:spPr>
          <a:xfrm>
            <a:off x="5943600" y="6477000"/>
            <a:ext cx="7614564" cy="493819"/>
          </a:xfrm>
          <a:prstGeom prst="rect">
            <a:avLst/>
          </a:prstGeom>
        </p:spPr>
      </p:pic>
      <p:pic>
        <p:nvPicPr>
          <p:cNvPr id="4" name="Picture Placeholder 3" descr="A picture containing floor, indoor, table, sitting&#10;&#10;Description generated with very high confidence">
            <a:extLst>
              <a:ext uri="{FF2B5EF4-FFF2-40B4-BE49-F238E27FC236}">
                <a16:creationId xmlns:a16="http://schemas.microsoft.com/office/drawing/2014/main" id="{0DDE31E3-BD9A-4F7D-83C6-3D4A31A4730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33037" b="33037"/>
          <a:stretch>
            <a:fillRect/>
          </a:stretch>
        </p:blipFill>
        <p:spPr>
          <a:xfrm>
            <a:off x="228600" y="2545476"/>
            <a:ext cx="11731800" cy="2659670"/>
          </a:xfrm>
          <a:prstGeom prst="rect">
            <a:avLst/>
          </a:prstGeom>
          <a:solidFill>
            <a:srgbClr val="696662"/>
          </a:solidFill>
        </p:spPr>
      </p:pic>
      <p:sp>
        <p:nvSpPr>
          <p:cNvPr id="5" name="Rectangle 4">
            <a:extLst>
              <a:ext uri="{FF2B5EF4-FFF2-40B4-BE49-F238E27FC236}">
                <a16:creationId xmlns:a16="http://schemas.microsoft.com/office/drawing/2014/main" id="{CDBF7BC3-E050-4EE8-A412-C662ADCAFA28}"/>
              </a:ext>
            </a:extLst>
          </p:cNvPr>
          <p:cNvSpPr/>
          <p:nvPr userDrawn="1"/>
        </p:nvSpPr>
        <p:spPr>
          <a:xfrm>
            <a:off x="7620000" y="76200"/>
            <a:ext cx="2627886" cy="413657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p:cNvCxnSpPr/>
          <p:nvPr userDrawn="1"/>
        </p:nvCxnSpPr>
        <p:spPr>
          <a:xfrm>
            <a:off x="7620000" y="228600"/>
            <a:ext cx="0" cy="2304000"/>
          </a:xfrm>
          <a:prstGeom prst="line">
            <a:avLst/>
          </a:prstGeom>
          <a:ln w="76200">
            <a:solidFill>
              <a:srgbClr val="C6C7C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240003" y="228600"/>
            <a:ext cx="0" cy="2304000"/>
          </a:xfrm>
          <a:prstGeom prst="line">
            <a:avLst/>
          </a:prstGeom>
          <a:ln w="76200">
            <a:solidFill>
              <a:srgbClr val="C6C7CA"/>
            </a:solidFill>
          </a:ln>
        </p:spPr>
        <p:style>
          <a:lnRef idx="1">
            <a:schemeClr val="accent1"/>
          </a:lnRef>
          <a:fillRef idx="0">
            <a:schemeClr val="accent1"/>
          </a:fillRef>
          <a:effectRef idx="0">
            <a:schemeClr val="accent1"/>
          </a:effectRef>
          <a:fontRef idx="minor">
            <a:schemeClr val="tx1"/>
          </a:fontRef>
        </p:style>
      </p:cxnSp>
      <p:sp>
        <p:nvSpPr>
          <p:cNvPr id="9" name="Freeform 8"/>
          <p:cNvSpPr>
            <a:spLocks noChangeArrowheads="1"/>
          </p:cNvSpPr>
          <p:nvPr userDrawn="1"/>
        </p:nvSpPr>
        <p:spPr bwMode="auto">
          <a:xfrm rot="-1833801">
            <a:off x="7259223" y="1751011"/>
            <a:ext cx="6524073" cy="3059084"/>
          </a:xfrm>
          <a:custGeom>
            <a:avLst/>
            <a:gdLst>
              <a:gd name="connsiteX0" fmla="*/ 11264585 w 23534016"/>
              <a:gd name="connsiteY0" fmla="*/ 9912566 h 11328207"/>
              <a:gd name="connsiteX1" fmla="*/ 11605793 w 23534016"/>
              <a:gd name="connsiteY1" fmla="*/ 10554301 h 11328207"/>
              <a:gd name="connsiteX2" fmla="*/ 10831887 w 23534016"/>
              <a:gd name="connsiteY2" fmla="*/ 11328207 h 11328207"/>
              <a:gd name="connsiteX3" fmla="*/ 10736635 w 23534016"/>
              <a:gd name="connsiteY3" fmla="*/ 11328207 h 11328207"/>
              <a:gd name="connsiteX4" fmla="*/ 9962731 w 23534016"/>
              <a:gd name="connsiteY4" fmla="*/ 10554301 h 11328207"/>
              <a:gd name="connsiteX5" fmla="*/ 10736635 w 23534016"/>
              <a:gd name="connsiteY5" fmla="*/ 9780395 h 11328207"/>
              <a:gd name="connsiteX6" fmla="*/ 10831887 w 23534016"/>
              <a:gd name="connsiteY6" fmla="*/ 9780395 h 11328207"/>
              <a:gd name="connsiteX7" fmla="*/ 11264585 w 23534016"/>
              <a:gd name="connsiteY7" fmla="*/ 9912566 h 11328207"/>
              <a:gd name="connsiteX8" fmla="*/ 1179542 w 23534016"/>
              <a:gd name="connsiteY8" fmla="*/ 3328153 h 11328207"/>
              <a:gd name="connsiteX9" fmla="*/ 1401765 w 23534016"/>
              <a:gd name="connsiteY9" fmla="*/ 3746104 h 11328207"/>
              <a:gd name="connsiteX10" fmla="*/ 1401764 w 23534016"/>
              <a:gd name="connsiteY10" fmla="*/ 3746104 h 11328207"/>
              <a:gd name="connsiteX11" fmla="*/ 897732 w 23534016"/>
              <a:gd name="connsiteY11" fmla="*/ 4250136 h 11328207"/>
              <a:gd name="connsiteX12" fmla="*/ 504033 w 23534016"/>
              <a:gd name="connsiteY12" fmla="*/ 4250135 h 11328207"/>
              <a:gd name="connsiteX13" fmla="*/ 1 w 23534016"/>
              <a:gd name="connsiteY13" fmla="*/ 3746103 h 11328207"/>
              <a:gd name="connsiteX14" fmla="*/ 0 w 23534016"/>
              <a:gd name="connsiteY14" fmla="*/ 3746103 h 11328207"/>
              <a:gd name="connsiteX15" fmla="*/ 504032 w 23534016"/>
              <a:gd name="connsiteY15" fmla="*/ 3242072 h 11328207"/>
              <a:gd name="connsiteX16" fmla="*/ 897733 w 23534016"/>
              <a:gd name="connsiteY16" fmla="*/ 3242072 h 11328207"/>
              <a:gd name="connsiteX17" fmla="*/ 1179542 w 23534016"/>
              <a:gd name="connsiteY17" fmla="*/ 3328153 h 11328207"/>
              <a:gd name="connsiteX18" fmla="*/ 9733515 w 23534016"/>
              <a:gd name="connsiteY18" fmla="*/ 6613367 h 11328207"/>
              <a:gd name="connsiteX19" fmla="*/ 9955739 w 23534016"/>
              <a:gd name="connsiteY19" fmla="*/ 7031319 h 11328207"/>
              <a:gd name="connsiteX20" fmla="*/ 9955739 w 23534016"/>
              <a:gd name="connsiteY20" fmla="*/ 7031319 h 11328207"/>
              <a:gd name="connsiteX21" fmla="*/ 9451707 w 23534016"/>
              <a:gd name="connsiteY21" fmla="*/ 7535351 h 11328207"/>
              <a:gd name="connsiteX22" fmla="*/ 9058008 w 23534016"/>
              <a:gd name="connsiteY22" fmla="*/ 7535350 h 11328207"/>
              <a:gd name="connsiteX23" fmla="*/ 8553975 w 23534016"/>
              <a:gd name="connsiteY23" fmla="*/ 7031318 h 11328207"/>
              <a:gd name="connsiteX24" fmla="*/ 8553975 w 23534016"/>
              <a:gd name="connsiteY24" fmla="*/ 7031318 h 11328207"/>
              <a:gd name="connsiteX25" fmla="*/ 9058007 w 23534016"/>
              <a:gd name="connsiteY25" fmla="*/ 6527286 h 11328207"/>
              <a:gd name="connsiteX26" fmla="*/ 9451706 w 23534016"/>
              <a:gd name="connsiteY26" fmla="*/ 6527286 h 11328207"/>
              <a:gd name="connsiteX27" fmla="*/ 9733515 w 23534016"/>
              <a:gd name="connsiteY27" fmla="*/ 6613367 h 11328207"/>
              <a:gd name="connsiteX28" fmla="*/ 8928022 w 23534016"/>
              <a:gd name="connsiteY28" fmla="*/ 3340367 h 11328207"/>
              <a:gd name="connsiteX29" fmla="*/ 9150244 w 23534016"/>
              <a:gd name="connsiteY29" fmla="*/ 3758318 h 11328207"/>
              <a:gd name="connsiteX30" fmla="*/ 9150244 w 23534016"/>
              <a:gd name="connsiteY30" fmla="*/ 3758318 h 11328207"/>
              <a:gd name="connsiteX31" fmla="*/ 8646212 w 23534016"/>
              <a:gd name="connsiteY31" fmla="*/ 4262350 h 11328207"/>
              <a:gd name="connsiteX32" fmla="*/ 2350189 w 23534016"/>
              <a:gd name="connsiteY32" fmla="*/ 4262349 h 11328207"/>
              <a:gd name="connsiteX33" fmla="*/ 1846156 w 23534016"/>
              <a:gd name="connsiteY33" fmla="*/ 3758316 h 11328207"/>
              <a:gd name="connsiteX34" fmla="*/ 1846157 w 23534016"/>
              <a:gd name="connsiteY34" fmla="*/ 3758317 h 11328207"/>
              <a:gd name="connsiteX35" fmla="*/ 2350189 w 23534016"/>
              <a:gd name="connsiteY35" fmla="*/ 3254285 h 11328207"/>
              <a:gd name="connsiteX36" fmla="*/ 8646213 w 23534016"/>
              <a:gd name="connsiteY36" fmla="*/ 3254286 h 11328207"/>
              <a:gd name="connsiteX37" fmla="*/ 8928022 w 23534016"/>
              <a:gd name="connsiteY37" fmla="*/ 3340367 h 11328207"/>
              <a:gd name="connsiteX38" fmla="*/ 15324339 w 23534016"/>
              <a:gd name="connsiteY38" fmla="*/ 6624950 h 11328207"/>
              <a:gd name="connsiteX39" fmla="*/ 15546562 w 23534016"/>
              <a:gd name="connsiteY39" fmla="*/ 7042900 h 11328207"/>
              <a:gd name="connsiteX40" fmla="*/ 15042530 w 23534016"/>
              <a:gd name="connsiteY40" fmla="*/ 7546931 h 11328207"/>
              <a:gd name="connsiteX41" fmla="*/ 10905505 w 23534016"/>
              <a:gd name="connsiteY41" fmla="*/ 7546930 h 11328207"/>
              <a:gd name="connsiteX42" fmla="*/ 10401474 w 23534016"/>
              <a:gd name="connsiteY42" fmla="*/ 7042899 h 11328207"/>
              <a:gd name="connsiteX43" fmla="*/ 10905505 w 23534016"/>
              <a:gd name="connsiteY43" fmla="*/ 6538868 h 11328207"/>
              <a:gd name="connsiteX44" fmla="*/ 15042530 w 23534016"/>
              <a:gd name="connsiteY44" fmla="*/ 6538869 h 11328207"/>
              <a:gd name="connsiteX45" fmla="*/ 15324339 w 23534016"/>
              <a:gd name="connsiteY45" fmla="*/ 6624950 h 11328207"/>
              <a:gd name="connsiteX46" fmla="*/ 23192458 w 23534016"/>
              <a:gd name="connsiteY46" fmla="*/ 8064785 h 11328207"/>
              <a:gd name="connsiteX47" fmla="*/ 23534016 w 23534016"/>
              <a:gd name="connsiteY47" fmla="*/ 8707179 h 11328207"/>
              <a:gd name="connsiteX48" fmla="*/ 22759316 w 23534016"/>
              <a:gd name="connsiteY48" fmla="*/ 9481878 h 11328207"/>
              <a:gd name="connsiteX49" fmla="*/ 8228929 w 23534016"/>
              <a:gd name="connsiteY49" fmla="*/ 9481877 h 11328207"/>
              <a:gd name="connsiteX50" fmla="*/ 7454228 w 23534016"/>
              <a:gd name="connsiteY50" fmla="*/ 8707176 h 11328207"/>
              <a:gd name="connsiteX51" fmla="*/ 8228928 w 23534016"/>
              <a:gd name="connsiteY51" fmla="*/ 7932477 h 11328207"/>
              <a:gd name="connsiteX52" fmla="*/ 22759315 w 23534016"/>
              <a:gd name="connsiteY52" fmla="*/ 7932478 h 11328207"/>
              <a:gd name="connsiteX53" fmla="*/ 23192458 w 23534016"/>
              <a:gd name="connsiteY53" fmla="*/ 8064785 h 11328207"/>
              <a:gd name="connsiteX54" fmla="*/ 9947589 w 23534016"/>
              <a:gd name="connsiteY54" fmla="*/ 86081 h 11328207"/>
              <a:gd name="connsiteX55" fmla="*/ 10169812 w 23534016"/>
              <a:gd name="connsiteY55" fmla="*/ 504032 h 11328207"/>
              <a:gd name="connsiteX56" fmla="*/ 10169811 w 23534016"/>
              <a:gd name="connsiteY56" fmla="*/ 504032 h 11328207"/>
              <a:gd name="connsiteX57" fmla="*/ 9665779 w 23534016"/>
              <a:gd name="connsiteY57" fmla="*/ 1008064 h 11328207"/>
              <a:gd name="connsiteX58" fmla="*/ 2447418 w 23534016"/>
              <a:gd name="connsiteY58" fmla="*/ 1008063 h 11328207"/>
              <a:gd name="connsiteX59" fmla="*/ 1943386 w 23534016"/>
              <a:gd name="connsiteY59" fmla="*/ 504031 h 11328207"/>
              <a:gd name="connsiteX60" fmla="*/ 1943385 w 23534016"/>
              <a:gd name="connsiteY60" fmla="*/ 504031 h 11328207"/>
              <a:gd name="connsiteX61" fmla="*/ 2447417 w 23534016"/>
              <a:gd name="connsiteY61" fmla="*/ 0 h 11328207"/>
              <a:gd name="connsiteX62" fmla="*/ 9665780 w 23534016"/>
              <a:gd name="connsiteY62" fmla="*/ 0 h 11328207"/>
              <a:gd name="connsiteX63" fmla="*/ 9947589 w 23534016"/>
              <a:gd name="connsiteY63" fmla="*/ 86081 h 11328207"/>
              <a:gd name="connsiteX64" fmla="*/ 16576520 w 23534016"/>
              <a:gd name="connsiteY64" fmla="*/ 3400992 h 11328207"/>
              <a:gd name="connsiteX65" fmla="*/ 16798742 w 23534016"/>
              <a:gd name="connsiteY65" fmla="*/ 3818943 h 11328207"/>
              <a:gd name="connsiteX66" fmla="*/ 16798742 w 23534016"/>
              <a:gd name="connsiteY66" fmla="*/ 3818943 h 11328207"/>
              <a:gd name="connsiteX67" fmla="*/ 16294710 w 23534016"/>
              <a:gd name="connsiteY67" fmla="*/ 4322975 h 11328207"/>
              <a:gd name="connsiteX68" fmla="*/ 9998686 w 23534016"/>
              <a:gd name="connsiteY68" fmla="*/ 4322974 h 11328207"/>
              <a:gd name="connsiteX69" fmla="*/ 9494655 w 23534016"/>
              <a:gd name="connsiteY69" fmla="*/ 3818942 h 11328207"/>
              <a:gd name="connsiteX70" fmla="*/ 9494655 w 23534016"/>
              <a:gd name="connsiteY70" fmla="*/ 3818943 h 11328207"/>
              <a:gd name="connsiteX71" fmla="*/ 9998687 w 23534016"/>
              <a:gd name="connsiteY71" fmla="*/ 3314911 h 11328207"/>
              <a:gd name="connsiteX72" fmla="*/ 16294711 w 23534016"/>
              <a:gd name="connsiteY72" fmla="*/ 3314911 h 11328207"/>
              <a:gd name="connsiteX73" fmla="*/ 16576520 w 23534016"/>
              <a:gd name="connsiteY73" fmla="*/ 3400992 h 11328207"/>
              <a:gd name="connsiteX74" fmla="*/ 20515471 w 23534016"/>
              <a:gd name="connsiteY74" fmla="*/ 4777198 h 11328207"/>
              <a:gd name="connsiteX75" fmla="*/ 20856681 w 23534016"/>
              <a:gd name="connsiteY75" fmla="*/ 5418935 h 11328207"/>
              <a:gd name="connsiteX76" fmla="*/ 20856679 w 23534016"/>
              <a:gd name="connsiteY76" fmla="*/ 5418934 h 11328207"/>
              <a:gd name="connsiteX77" fmla="*/ 20082773 w 23534016"/>
              <a:gd name="connsiteY77" fmla="*/ 6192842 h 11328207"/>
              <a:gd name="connsiteX78" fmla="*/ 3780736 w 23534016"/>
              <a:gd name="connsiteY78" fmla="*/ 6192840 h 11328207"/>
              <a:gd name="connsiteX79" fmla="*/ 3006829 w 23534016"/>
              <a:gd name="connsiteY79" fmla="*/ 5418932 h 11328207"/>
              <a:gd name="connsiteX80" fmla="*/ 3006829 w 23534016"/>
              <a:gd name="connsiteY80" fmla="*/ 5418933 h 11328207"/>
              <a:gd name="connsiteX81" fmla="*/ 3780735 w 23534016"/>
              <a:gd name="connsiteY81" fmla="*/ 4645026 h 11328207"/>
              <a:gd name="connsiteX82" fmla="*/ 20082772 w 23534016"/>
              <a:gd name="connsiteY82" fmla="*/ 4645027 h 11328207"/>
              <a:gd name="connsiteX83" fmla="*/ 20515471 w 23534016"/>
              <a:gd name="connsiteY83" fmla="*/ 4777198 h 11328207"/>
              <a:gd name="connsiteX84" fmla="*/ 15080250 w 23534016"/>
              <a:gd name="connsiteY84" fmla="*/ 1483266 h 11328207"/>
              <a:gd name="connsiteX85" fmla="*/ 15421458 w 23534016"/>
              <a:gd name="connsiteY85" fmla="*/ 2125002 h 11328207"/>
              <a:gd name="connsiteX86" fmla="*/ 15421458 w 23534016"/>
              <a:gd name="connsiteY86" fmla="*/ 2125003 h 11328207"/>
              <a:gd name="connsiteX87" fmla="*/ 14647550 w 23534016"/>
              <a:gd name="connsiteY87" fmla="*/ 2898909 h 11328207"/>
              <a:gd name="connsiteX88" fmla="*/ 5471802 w 23534016"/>
              <a:gd name="connsiteY88" fmla="*/ 2898908 h 11328207"/>
              <a:gd name="connsiteX89" fmla="*/ 4697895 w 23534016"/>
              <a:gd name="connsiteY89" fmla="*/ 2125001 h 11328207"/>
              <a:gd name="connsiteX90" fmla="*/ 4697895 w 23534016"/>
              <a:gd name="connsiteY90" fmla="*/ 2125002 h 11328207"/>
              <a:gd name="connsiteX91" fmla="*/ 5471802 w 23534016"/>
              <a:gd name="connsiteY91" fmla="*/ 1351096 h 11328207"/>
              <a:gd name="connsiteX92" fmla="*/ 14647551 w 23534016"/>
              <a:gd name="connsiteY92" fmla="*/ 1351096 h 11328207"/>
              <a:gd name="connsiteX93" fmla="*/ 15080250 w 23534016"/>
              <a:gd name="connsiteY93" fmla="*/ 1483266 h 113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534016" h="11328207">
                <a:moveTo>
                  <a:pt x="11264585" y="9912566"/>
                </a:moveTo>
                <a:cubicBezTo>
                  <a:pt x="11470444" y="10051642"/>
                  <a:pt x="11605793" y="10287166"/>
                  <a:pt x="11605793" y="10554301"/>
                </a:cubicBezTo>
                <a:cubicBezTo>
                  <a:pt x="11605792" y="10981717"/>
                  <a:pt x="11259303" y="11328207"/>
                  <a:pt x="10831887" y="11328207"/>
                </a:cubicBezTo>
                <a:lnTo>
                  <a:pt x="10736635" y="11328207"/>
                </a:lnTo>
                <a:cubicBezTo>
                  <a:pt x="10309219" y="11328207"/>
                  <a:pt x="9962730" y="10981717"/>
                  <a:pt x="9962731" y="10554301"/>
                </a:cubicBezTo>
                <a:cubicBezTo>
                  <a:pt x="9962730" y="10126885"/>
                  <a:pt x="10309219" y="9780395"/>
                  <a:pt x="10736635" y="9780395"/>
                </a:cubicBezTo>
                <a:lnTo>
                  <a:pt x="10831887" y="9780395"/>
                </a:lnTo>
                <a:cubicBezTo>
                  <a:pt x="10992167" y="9780394"/>
                  <a:pt x="11141068" y="9829120"/>
                  <a:pt x="11264585" y="9912566"/>
                </a:cubicBezTo>
                <a:close/>
                <a:moveTo>
                  <a:pt x="1179542" y="3328153"/>
                </a:moveTo>
                <a:cubicBezTo>
                  <a:pt x="1313615" y="3418731"/>
                  <a:pt x="1401765" y="3572123"/>
                  <a:pt x="1401765" y="3746104"/>
                </a:cubicBezTo>
                <a:lnTo>
                  <a:pt x="1401764" y="3746104"/>
                </a:lnTo>
                <a:cubicBezTo>
                  <a:pt x="1401764" y="4024473"/>
                  <a:pt x="1176101" y="4250136"/>
                  <a:pt x="897732" y="4250136"/>
                </a:cubicBezTo>
                <a:lnTo>
                  <a:pt x="504033" y="4250135"/>
                </a:lnTo>
                <a:cubicBezTo>
                  <a:pt x="225664" y="4250135"/>
                  <a:pt x="1" y="4024472"/>
                  <a:pt x="1" y="3746103"/>
                </a:cubicBezTo>
                <a:lnTo>
                  <a:pt x="0" y="3746103"/>
                </a:lnTo>
                <a:cubicBezTo>
                  <a:pt x="1" y="3467734"/>
                  <a:pt x="225664" y="3242072"/>
                  <a:pt x="504032" y="3242072"/>
                </a:cubicBezTo>
                <a:lnTo>
                  <a:pt x="897733" y="3242072"/>
                </a:lnTo>
                <a:cubicBezTo>
                  <a:pt x="1002122" y="3242072"/>
                  <a:pt x="1099098" y="3273806"/>
                  <a:pt x="1179542" y="3328153"/>
                </a:cubicBezTo>
                <a:close/>
                <a:moveTo>
                  <a:pt x="9733515" y="6613367"/>
                </a:moveTo>
                <a:cubicBezTo>
                  <a:pt x="9867590" y="6703946"/>
                  <a:pt x="9955739" y="6857338"/>
                  <a:pt x="9955739" y="7031319"/>
                </a:cubicBezTo>
                <a:lnTo>
                  <a:pt x="9955739" y="7031319"/>
                </a:lnTo>
                <a:cubicBezTo>
                  <a:pt x="9955739" y="7309688"/>
                  <a:pt x="9730075" y="7535351"/>
                  <a:pt x="9451707" y="7535351"/>
                </a:cubicBezTo>
                <a:lnTo>
                  <a:pt x="9058008" y="7535350"/>
                </a:lnTo>
                <a:cubicBezTo>
                  <a:pt x="8779637" y="7535349"/>
                  <a:pt x="8553975" y="7309687"/>
                  <a:pt x="8553975" y="7031318"/>
                </a:cubicBezTo>
                <a:lnTo>
                  <a:pt x="8553975" y="7031318"/>
                </a:lnTo>
                <a:cubicBezTo>
                  <a:pt x="8553975" y="6752949"/>
                  <a:pt x="8779638" y="6527287"/>
                  <a:pt x="9058007" y="6527286"/>
                </a:cubicBezTo>
                <a:lnTo>
                  <a:pt x="9451706" y="6527286"/>
                </a:lnTo>
                <a:cubicBezTo>
                  <a:pt x="9556095" y="6527286"/>
                  <a:pt x="9653072" y="6559021"/>
                  <a:pt x="9733515" y="6613367"/>
                </a:cubicBezTo>
                <a:close/>
                <a:moveTo>
                  <a:pt x="8928022" y="3340367"/>
                </a:moveTo>
                <a:cubicBezTo>
                  <a:pt x="9062095" y="3430945"/>
                  <a:pt x="9150244" y="3584337"/>
                  <a:pt x="9150244" y="3758318"/>
                </a:cubicBezTo>
                <a:lnTo>
                  <a:pt x="9150244" y="3758318"/>
                </a:lnTo>
                <a:cubicBezTo>
                  <a:pt x="9150244" y="4036688"/>
                  <a:pt x="8924581" y="4262349"/>
                  <a:pt x="8646212" y="4262350"/>
                </a:cubicBezTo>
                <a:lnTo>
                  <a:pt x="2350189" y="4262349"/>
                </a:lnTo>
                <a:cubicBezTo>
                  <a:pt x="2071819" y="4262349"/>
                  <a:pt x="1846156" y="4036685"/>
                  <a:pt x="1846156" y="3758316"/>
                </a:cubicBezTo>
                <a:lnTo>
                  <a:pt x="1846157" y="3758317"/>
                </a:lnTo>
                <a:cubicBezTo>
                  <a:pt x="1846157" y="3479948"/>
                  <a:pt x="2071820" y="3254286"/>
                  <a:pt x="2350189" y="3254285"/>
                </a:cubicBezTo>
                <a:lnTo>
                  <a:pt x="8646213" y="3254286"/>
                </a:lnTo>
                <a:cubicBezTo>
                  <a:pt x="8750602" y="3254287"/>
                  <a:pt x="8847579" y="3286021"/>
                  <a:pt x="8928022" y="3340367"/>
                </a:cubicBezTo>
                <a:close/>
                <a:moveTo>
                  <a:pt x="15324339" y="6624950"/>
                </a:moveTo>
                <a:cubicBezTo>
                  <a:pt x="15458413" y="6715527"/>
                  <a:pt x="15546561" y="6868919"/>
                  <a:pt x="15546562" y="7042900"/>
                </a:cubicBezTo>
                <a:cubicBezTo>
                  <a:pt x="15546561" y="7321269"/>
                  <a:pt x="15320899" y="7546930"/>
                  <a:pt x="15042530" y="7546931"/>
                </a:cubicBezTo>
                <a:lnTo>
                  <a:pt x="10905505" y="7546930"/>
                </a:lnTo>
                <a:cubicBezTo>
                  <a:pt x="10627136" y="7546930"/>
                  <a:pt x="10401474" y="7321268"/>
                  <a:pt x="10401474" y="7042899"/>
                </a:cubicBezTo>
                <a:cubicBezTo>
                  <a:pt x="10401474" y="6764530"/>
                  <a:pt x="10627137" y="6538868"/>
                  <a:pt x="10905505" y="6538868"/>
                </a:cubicBezTo>
                <a:lnTo>
                  <a:pt x="15042530" y="6538869"/>
                </a:lnTo>
                <a:cubicBezTo>
                  <a:pt x="15146919" y="6538869"/>
                  <a:pt x="15243896" y="6570603"/>
                  <a:pt x="15324339" y="6624950"/>
                </a:cubicBezTo>
                <a:close/>
                <a:moveTo>
                  <a:pt x="23192458" y="8064785"/>
                </a:moveTo>
                <a:cubicBezTo>
                  <a:pt x="23398529" y="8204003"/>
                  <a:pt x="23534016" y="8439769"/>
                  <a:pt x="23534016" y="8707179"/>
                </a:cubicBezTo>
                <a:cubicBezTo>
                  <a:pt x="23534016" y="9135034"/>
                  <a:pt x="23187171" y="9481878"/>
                  <a:pt x="22759316" y="9481878"/>
                </a:cubicBezTo>
                <a:lnTo>
                  <a:pt x="8228929" y="9481877"/>
                </a:lnTo>
                <a:cubicBezTo>
                  <a:pt x="7801074" y="9481877"/>
                  <a:pt x="7454229" y="9135032"/>
                  <a:pt x="7454228" y="8707176"/>
                </a:cubicBezTo>
                <a:cubicBezTo>
                  <a:pt x="7454228" y="8279322"/>
                  <a:pt x="7801073" y="7932477"/>
                  <a:pt x="8228928" y="7932477"/>
                </a:cubicBezTo>
                <a:lnTo>
                  <a:pt x="22759315" y="7932478"/>
                </a:lnTo>
                <a:cubicBezTo>
                  <a:pt x="22919760" y="7932478"/>
                  <a:pt x="23068815" y="7981253"/>
                  <a:pt x="23192458" y="8064785"/>
                </a:cubicBezTo>
                <a:close/>
                <a:moveTo>
                  <a:pt x="9947589" y="86081"/>
                </a:moveTo>
                <a:cubicBezTo>
                  <a:pt x="10081663" y="176659"/>
                  <a:pt x="10169811" y="330051"/>
                  <a:pt x="10169812" y="504032"/>
                </a:cubicBezTo>
                <a:lnTo>
                  <a:pt x="10169811" y="504032"/>
                </a:lnTo>
                <a:cubicBezTo>
                  <a:pt x="10169811" y="782401"/>
                  <a:pt x="9944148" y="1008064"/>
                  <a:pt x="9665779" y="1008064"/>
                </a:cubicBezTo>
                <a:lnTo>
                  <a:pt x="2447418" y="1008063"/>
                </a:lnTo>
                <a:cubicBezTo>
                  <a:pt x="2169048" y="1008062"/>
                  <a:pt x="1943386" y="782400"/>
                  <a:pt x="1943386" y="504031"/>
                </a:cubicBezTo>
                <a:lnTo>
                  <a:pt x="1943385" y="504031"/>
                </a:lnTo>
                <a:cubicBezTo>
                  <a:pt x="1943386" y="225663"/>
                  <a:pt x="2169048" y="0"/>
                  <a:pt x="2447417" y="0"/>
                </a:cubicBezTo>
                <a:lnTo>
                  <a:pt x="9665780" y="0"/>
                </a:lnTo>
                <a:cubicBezTo>
                  <a:pt x="9770169" y="0"/>
                  <a:pt x="9867145" y="31734"/>
                  <a:pt x="9947589" y="86081"/>
                </a:cubicBezTo>
                <a:close/>
                <a:moveTo>
                  <a:pt x="16576520" y="3400992"/>
                </a:moveTo>
                <a:cubicBezTo>
                  <a:pt x="16710593" y="3491570"/>
                  <a:pt x="16798742" y="3644962"/>
                  <a:pt x="16798742" y="3818943"/>
                </a:cubicBezTo>
                <a:lnTo>
                  <a:pt x="16798742" y="3818943"/>
                </a:lnTo>
                <a:cubicBezTo>
                  <a:pt x="16798742" y="4097312"/>
                  <a:pt x="16573079" y="4322975"/>
                  <a:pt x="16294710" y="4322975"/>
                </a:cubicBezTo>
                <a:lnTo>
                  <a:pt x="9998686" y="4322974"/>
                </a:lnTo>
                <a:cubicBezTo>
                  <a:pt x="9720318" y="4322974"/>
                  <a:pt x="9494655" y="4097311"/>
                  <a:pt x="9494655" y="3818942"/>
                </a:cubicBezTo>
                <a:lnTo>
                  <a:pt x="9494655" y="3818943"/>
                </a:lnTo>
                <a:cubicBezTo>
                  <a:pt x="9494654" y="3540574"/>
                  <a:pt x="9720318" y="3314911"/>
                  <a:pt x="9998687" y="3314911"/>
                </a:cubicBezTo>
                <a:lnTo>
                  <a:pt x="16294711" y="3314911"/>
                </a:lnTo>
                <a:cubicBezTo>
                  <a:pt x="16399100" y="3314912"/>
                  <a:pt x="16496075" y="3346645"/>
                  <a:pt x="16576520" y="3400992"/>
                </a:cubicBezTo>
                <a:close/>
                <a:moveTo>
                  <a:pt x="20515471" y="4777198"/>
                </a:moveTo>
                <a:cubicBezTo>
                  <a:pt x="20721332" y="4916275"/>
                  <a:pt x="20856681" y="5151799"/>
                  <a:pt x="20856681" y="5418935"/>
                </a:cubicBezTo>
                <a:lnTo>
                  <a:pt x="20856679" y="5418934"/>
                </a:lnTo>
                <a:cubicBezTo>
                  <a:pt x="20856679" y="5846352"/>
                  <a:pt x="20510189" y="6192842"/>
                  <a:pt x="20082773" y="6192842"/>
                </a:cubicBezTo>
                <a:lnTo>
                  <a:pt x="3780736" y="6192840"/>
                </a:lnTo>
                <a:cubicBezTo>
                  <a:pt x="3353319" y="6192840"/>
                  <a:pt x="3006829" y="5846350"/>
                  <a:pt x="3006829" y="5418932"/>
                </a:cubicBezTo>
                <a:lnTo>
                  <a:pt x="3006829" y="5418933"/>
                </a:lnTo>
                <a:cubicBezTo>
                  <a:pt x="3006829" y="4991516"/>
                  <a:pt x="3353318" y="4645026"/>
                  <a:pt x="3780735" y="4645026"/>
                </a:cubicBezTo>
                <a:lnTo>
                  <a:pt x="20082772" y="4645027"/>
                </a:lnTo>
                <a:cubicBezTo>
                  <a:pt x="20243053" y="4645027"/>
                  <a:pt x="20391954" y="4693752"/>
                  <a:pt x="20515471" y="4777198"/>
                </a:cubicBezTo>
                <a:close/>
                <a:moveTo>
                  <a:pt x="15080250" y="1483266"/>
                </a:moveTo>
                <a:cubicBezTo>
                  <a:pt x="15286109" y="1622342"/>
                  <a:pt x="15421458" y="1857867"/>
                  <a:pt x="15421458" y="2125002"/>
                </a:cubicBezTo>
                <a:lnTo>
                  <a:pt x="15421458" y="2125003"/>
                </a:lnTo>
                <a:cubicBezTo>
                  <a:pt x="15421458" y="2552420"/>
                  <a:pt x="15074966" y="2898909"/>
                  <a:pt x="14647550" y="2898909"/>
                </a:cubicBezTo>
                <a:lnTo>
                  <a:pt x="5471802" y="2898908"/>
                </a:lnTo>
                <a:cubicBezTo>
                  <a:pt x="5044384" y="2898908"/>
                  <a:pt x="4697895" y="2552418"/>
                  <a:pt x="4697895" y="2125001"/>
                </a:cubicBezTo>
                <a:lnTo>
                  <a:pt x="4697895" y="2125002"/>
                </a:lnTo>
                <a:cubicBezTo>
                  <a:pt x="4697894" y="1697585"/>
                  <a:pt x="5044385" y="1351096"/>
                  <a:pt x="5471802" y="1351096"/>
                </a:cubicBezTo>
                <a:lnTo>
                  <a:pt x="14647551" y="1351096"/>
                </a:lnTo>
                <a:cubicBezTo>
                  <a:pt x="14807834" y="1351096"/>
                  <a:pt x="14956733" y="1399820"/>
                  <a:pt x="15080250" y="1483266"/>
                </a:cubicBezTo>
                <a:close/>
              </a:path>
            </a:pathLst>
          </a:custGeom>
          <a:solidFill>
            <a:schemeClr val="bg1">
              <a:lumMod val="95000"/>
              <a:alpha val="40000"/>
            </a:schemeClr>
          </a:solidFill>
          <a:ln>
            <a:noFill/>
          </a:ln>
        </p:spPr>
        <p:txBody>
          <a:bodyPr wrap="square" lIns="38100" tIns="38100" rIns="38100" bIns="38100" anchor="ctr">
            <a:noAutofit/>
          </a:bodyPr>
          <a:ls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x-none" sz="2000" b="0" i="0" u="none" strike="noStrike" kern="1200" cap="none" spc="0" normalizeH="0" baseline="0" noProof="0">
              <a:ln>
                <a:noFill/>
              </a:ln>
              <a:solidFill>
                <a:srgbClr val="74808C"/>
              </a:solidFill>
              <a:effectLst/>
              <a:uLnTx/>
              <a:uFillTx/>
              <a:latin typeface="Poppins" charset="0"/>
              <a:sym typeface="Poppins" charset="0"/>
            </a:endParaRPr>
          </a:p>
        </p:txBody>
      </p:sp>
      <p:sp>
        <p:nvSpPr>
          <p:cNvPr id="14" name="Rectangle 13">
            <a:extLst>
              <a:ext uri="{FF2B5EF4-FFF2-40B4-BE49-F238E27FC236}">
                <a16:creationId xmlns:a16="http://schemas.microsoft.com/office/drawing/2014/main" id="{CF0861F8-3AA4-4702-B681-6D7880A61B88}"/>
              </a:ext>
            </a:extLst>
          </p:cNvPr>
          <p:cNvSpPr/>
          <p:nvPr userDrawn="1"/>
        </p:nvSpPr>
        <p:spPr>
          <a:xfrm>
            <a:off x="1252145" y="425957"/>
            <a:ext cx="2057399" cy="3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userDrawn="1"/>
        </p:nvSpPr>
        <p:spPr>
          <a:xfrm>
            <a:off x="337744" y="336709"/>
            <a:ext cx="1143000" cy="1569660"/>
          </a:xfrm>
          <a:prstGeom prst="rect">
            <a:avLst/>
          </a:prstGeom>
          <a:noFill/>
        </p:spPr>
        <p:txBody>
          <a:bodyPr wrap="square" rtlCol="0">
            <a:spAutoFit/>
          </a:bodyPr>
          <a:lstStyle/>
          <a:p>
            <a:r>
              <a:rPr lang="en-MY" sz="2400" b="1" dirty="0">
                <a:solidFill>
                  <a:srgbClr val="45C2AA"/>
                </a:solidFill>
                <a:latin typeface="Bahnschrift" panose="020B0502040204020203" pitchFamily="34" charset="0"/>
              </a:rPr>
              <a:t>FASA</a:t>
            </a:r>
            <a:r>
              <a:rPr lang="en-MY" sz="2400" b="1" dirty="0">
                <a:solidFill>
                  <a:schemeClr val="bg1"/>
                </a:solidFill>
                <a:latin typeface="Bahnschrift" panose="020B0502040204020203" pitchFamily="34" charset="0"/>
              </a:rPr>
              <a:t>  PERMULAAN</a:t>
            </a:r>
          </a:p>
        </p:txBody>
      </p:sp>
      <p:sp>
        <p:nvSpPr>
          <p:cNvPr id="18" name="TextBox 17"/>
          <p:cNvSpPr txBox="1"/>
          <p:nvPr userDrawn="1"/>
        </p:nvSpPr>
        <p:spPr>
          <a:xfrm>
            <a:off x="1219200" y="347960"/>
            <a:ext cx="2133600" cy="461665"/>
          </a:xfrm>
          <a:prstGeom prst="rect">
            <a:avLst/>
          </a:prstGeom>
          <a:noFill/>
        </p:spPr>
        <p:txBody>
          <a:bodyPr wrap="square" rtlCol="0">
            <a:spAutoFit/>
          </a:bodyPr>
          <a:lstStyle/>
          <a:p>
            <a:pPr algn="ctr"/>
            <a:r>
              <a:rPr lang="fi-FI" sz="2400" b="1" dirty="0" smtClean="0">
                <a:solidFill>
                  <a:schemeClr val="bg1"/>
                </a:solidFill>
                <a:latin typeface="Century Gothic" panose="020B0502020202020204" pitchFamily="34" charset="0"/>
              </a:rPr>
              <a:t>PENGUJIAN</a:t>
            </a:r>
            <a:endParaRPr lang="en-MY"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45010872"/>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7" name="Shape 26" descr="marco.png"/>
          <p:cNvPicPr preferRelativeResize="0"/>
          <p:nvPr userDrawn="1"/>
        </p:nvPicPr>
        <p:blipFill>
          <a:blip r:embed="rId2">
            <a:alphaModFix/>
          </a:blip>
          <a:stretch>
            <a:fillRect/>
          </a:stretch>
        </p:blipFill>
        <p:spPr>
          <a:xfrm>
            <a:off x="-773246" y="-823103"/>
            <a:ext cx="13732715" cy="8504208"/>
          </a:xfrm>
          <a:prstGeom prst="rect">
            <a:avLst/>
          </a:prstGeom>
          <a:noFill/>
          <a:ln>
            <a:noFill/>
          </a:ln>
        </p:spPr>
      </p:pic>
      <p:pic>
        <p:nvPicPr>
          <p:cNvPr id="2" name="Picture 1"/>
          <p:cNvPicPr>
            <a:picLocks noChangeAspect="1"/>
          </p:cNvPicPr>
          <p:nvPr userDrawn="1"/>
        </p:nvPicPr>
        <p:blipFill>
          <a:blip r:embed="rId3"/>
          <a:stretch>
            <a:fillRect/>
          </a:stretch>
        </p:blipFill>
        <p:spPr>
          <a:xfrm>
            <a:off x="5943600" y="6477000"/>
            <a:ext cx="7614564" cy="493819"/>
          </a:xfrm>
          <a:prstGeom prst="rect">
            <a:avLst/>
          </a:prstGeom>
        </p:spPr>
      </p:pic>
      <p:pic>
        <p:nvPicPr>
          <p:cNvPr id="4" name="Picture Placeholder 3" descr="A picture containing floor, indoor, table, sitting&#10;&#10;Description generated with very high confidence">
            <a:extLst>
              <a:ext uri="{FF2B5EF4-FFF2-40B4-BE49-F238E27FC236}">
                <a16:creationId xmlns:a16="http://schemas.microsoft.com/office/drawing/2014/main" id="{0DDE31E3-BD9A-4F7D-83C6-3D4A31A4730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33037" b="33037"/>
          <a:stretch>
            <a:fillRect/>
          </a:stretch>
        </p:blipFill>
        <p:spPr>
          <a:xfrm>
            <a:off x="228600" y="2545476"/>
            <a:ext cx="11731800" cy="2659670"/>
          </a:xfrm>
          <a:prstGeom prst="rect">
            <a:avLst/>
          </a:prstGeom>
          <a:solidFill>
            <a:srgbClr val="696662"/>
          </a:solidFill>
        </p:spPr>
      </p:pic>
      <p:sp>
        <p:nvSpPr>
          <p:cNvPr id="9" name="Freeform 8"/>
          <p:cNvSpPr>
            <a:spLocks noChangeArrowheads="1"/>
          </p:cNvSpPr>
          <p:nvPr userDrawn="1"/>
        </p:nvSpPr>
        <p:spPr bwMode="auto">
          <a:xfrm rot="-1833801">
            <a:off x="7259223" y="1751011"/>
            <a:ext cx="6524073" cy="3059084"/>
          </a:xfrm>
          <a:custGeom>
            <a:avLst/>
            <a:gdLst>
              <a:gd name="connsiteX0" fmla="*/ 11264585 w 23534016"/>
              <a:gd name="connsiteY0" fmla="*/ 9912566 h 11328207"/>
              <a:gd name="connsiteX1" fmla="*/ 11605793 w 23534016"/>
              <a:gd name="connsiteY1" fmla="*/ 10554301 h 11328207"/>
              <a:gd name="connsiteX2" fmla="*/ 10831887 w 23534016"/>
              <a:gd name="connsiteY2" fmla="*/ 11328207 h 11328207"/>
              <a:gd name="connsiteX3" fmla="*/ 10736635 w 23534016"/>
              <a:gd name="connsiteY3" fmla="*/ 11328207 h 11328207"/>
              <a:gd name="connsiteX4" fmla="*/ 9962731 w 23534016"/>
              <a:gd name="connsiteY4" fmla="*/ 10554301 h 11328207"/>
              <a:gd name="connsiteX5" fmla="*/ 10736635 w 23534016"/>
              <a:gd name="connsiteY5" fmla="*/ 9780395 h 11328207"/>
              <a:gd name="connsiteX6" fmla="*/ 10831887 w 23534016"/>
              <a:gd name="connsiteY6" fmla="*/ 9780395 h 11328207"/>
              <a:gd name="connsiteX7" fmla="*/ 11264585 w 23534016"/>
              <a:gd name="connsiteY7" fmla="*/ 9912566 h 11328207"/>
              <a:gd name="connsiteX8" fmla="*/ 1179542 w 23534016"/>
              <a:gd name="connsiteY8" fmla="*/ 3328153 h 11328207"/>
              <a:gd name="connsiteX9" fmla="*/ 1401765 w 23534016"/>
              <a:gd name="connsiteY9" fmla="*/ 3746104 h 11328207"/>
              <a:gd name="connsiteX10" fmla="*/ 1401764 w 23534016"/>
              <a:gd name="connsiteY10" fmla="*/ 3746104 h 11328207"/>
              <a:gd name="connsiteX11" fmla="*/ 897732 w 23534016"/>
              <a:gd name="connsiteY11" fmla="*/ 4250136 h 11328207"/>
              <a:gd name="connsiteX12" fmla="*/ 504033 w 23534016"/>
              <a:gd name="connsiteY12" fmla="*/ 4250135 h 11328207"/>
              <a:gd name="connsiteX13" fmla="*/ 1 w 23534016"/>
              <a:gd name="connsiteY13" fmla="*/ 3746103 h 11328207"/>
              <a:gd name="connsiteX14" fmla="*/ 0 w 23534016"/>
              <a:gd name="connsiteY14" fmla="*/ 3746103 h 11328207"/>
              <a:gd name="connsiteX15" fmla="*/ 504032 w 23534016"/>
              <a:gd name="connsiteY15" fmla="*/ 3242072 h 11328207"/>
              <a:gd name="connsiteX16" fmla="*/ 897733 w 23534016"/>
              <a:gd name="connsiteY16" fmla="*/ 3242072 h 11328207"/>
              <a:gd name="connsiteX17" fmla="*/ 1179542 w 23534016"/>
              <a:gd name="connsiteY17" fmla="*/ 3328153 h 11328207"/>
              <a:gd name="connsiteX18" fmla="*/ 9733515 w 23534016"/>
              <a:gd name="connsiteY18" fmla="*/ 6613367 h 11328207"/>
              <a:gd name="connsiteX19" fmla="*/ 9955739 w 23534016"/>
              <a:gd name="connsiteY19" fmla="*/ 7031319 h 11328207"/>
              <a:gd name="connsiteX20" fmla="*/ 9955739 w 23534016"/>
              <a:gd name="connsiteY20" fmla="*/ 7031319 h 11328207"/>
              <a:gd name="connsiteX21" fmla="*/ 9451707 w 23534016"/>
              <a:gd name="connsiteY21" fmla="*/ 7535351 h 11328207"/>
              <a:gd name="connsiteX22" fmla="*/ 9058008 w 23534016"/>
              <a:gd name="connsiteY22" fmla="*/ 7535350 h 11328207"/>
              <a:gd name="connsiteX23" fmla="*/ 8553975 w 23534016"/>
              <a:gd name="connsiteY23" fmla="*/ 7031318 h 11328207"/>
              <a:gd name="connsiteX24" fmla="*/ 8553975 w 23534016"/>
              <a:gd name="connsiteY24" fmla="*/ 7031318 h 11328207"/>
              <a:gd name="connsiteX25" fmla="*/ 9058007 w 23534016"/>
              <a:gd name="connsiteY25" fmla="*/ 6527286 h 11328207"/>
              <a:gd name="connsiteX26" fmla="*/ 9451706 w 23534016"/>
              <a:gd name="connsiteY26" fmla="*/ 6527286 h 11328207"/>
              <a:gd name="connsiteX27" fmla="*/ 9733515 w 23534016"/>
              <a:gd name="connsiteY27" fmla="*/ 6613367 h 11328207"/>
              <a:gd name="connsiteX28" fmla="*/ 8928022 w 23534016"/>
              <a:gd name="connsiteY28" fmla="*/ 3340367 h 11328207"/>
              <a:gd name="connsiteX29" fmla="*/ 9150244 w 23534016"/>
              <a:gd name="connsiteY29" fmla="*/ 3758318 h 11328207"/>
              <a:gd name="connsiteX30" fmla="*/ 9150244 w 23534016"/>
              <a:gd name="connsiteY30" fmla="*/ 3758318 h 11328207"/>
              <a:gd name="connsiteX31" fmla="*/ 8646212 w 23534016"/>
              <a:gd name="connsiteY31" fmla="*/ 4262350 h 11328207"/>
              <a:gd name="connsiteX32" fmla="*/ 2350189 w 23534016"/>
              <a:gd name="connsiteY32" fmla="*/ 4262349 h 11328207"/>
              <a:gd name="connsiteX33" fmla="*/ 1846156 w 23534016"/>
              <a:gd name="connsiteY33" fmla="*/ 3758316 h 11328207"/>
              <a:gd name="connsiteX34" fmla="*/ 1846157 w 23534016"/>
              <a:gd name="connsiteY34" fmla="*/ 3758317 h 11328207"/>
              <a:gd name="connsiteX35" fmla="*/ 2350189 w 23534016"/>
              <a:gd name="connsiteY35" fmla="*/ 3254285 h 11328207"/>
              <a:gd name="connsiteX36" fmla="*/ 8646213 w 23534016"/>
              <a:gd name="connsiteY36" fmla="*/ 3254286 h 11328207"/>
              <a:gd name="connsiteX37" fmla="*/ 8928022 w 23534016"/>
              <a:gd name="connsiteY37" fmla="*/ 3340367 h 11328207"/>
              <a:gd name="connsiteX38" fmla="*/ 15324339 w 23534016"/>
              <a:gd name="connsiteY38" fmla="*/ 6624950 h 11328207"/>
              <a:gd name="connsiteX39" fmla="*/ 15546562 w 23534016"/>
              <a:gd name="connsiteY39" fmla="*/ 7042900 h 11328207"/>
              <a:gd name="connsiteX40" fmla="*/ 15042530 w 23534016"/>
              <a:gd name="connsiteY40" fmla="*/ 7546931 h 11328207"/>
              <a:gd name="connsiteX41" fmla="*/ 10905505 w 23534016"/>
              <a:gd name="connsiteY41" fmla="*/ 7546930 h 11328207"/>
              <a:gd name="connsiteX42" fmla="*/ 10401474 w 23534016"/>
              <a:gd name="connsiteY42" fmla="*/ 7042899 h 11328207"/>
              <a:gd name="connsiteX43" fmla="*/ 10905505 w 23534016"/>
              <a:gd name="connsiteY43" fmla="*/ 6538868 h 11328207"/>
              <a:gd name="connsiteX44" fmla="*/ 15042530 w 23534016"/>
              <a:gd name="connsiteY44" fmla="*/ 6538869 h 11328207"/>
              <a:gd name="connsiteX45" fmla="*/ 15324339 w 23534016"/>
              <a:gd name="connsiteY45" fmla="*/ 6624950 h 11328207"/>
              <a:gd name="connsiteX46" fmla="*/ 23192458 w 23534016"/>
              <a:gd name="connsiteY46" fmla="*/ 8064785 h 11328207"/>
              <a:gd name="connsiteX47" fmla="*/ 23534016 w 23534016"/>
              <a:gd name="connsiteY47" fmla="*/ 8707179 h 11328207"/>
              <a:gd name="connsiteX48" fmla="*/ 22759316 w 23534016"/>
              <a:gd name="connsiteY48" fmla="*/ 9481878 h 11328207"/>
              <a:gd name="connsiteX49" fmla="*/ 8228929 w 23534016"/>
              <a:gd name="connsiteY49" fmla="*/ 9481877 h 11328207"/>
              <a:gd name="connsiteX50" fmla="*/ 7454228 w 23534016"/>
              <a:gd name="connsiteY50" fmla="*/ 8707176 h 11328207"/>
              <a:gd name="connsiteX51" fmla="*/ 8228928 w 23534016"/>
              <a:gd name="connsiteY51" fmla="*/ 7932477 h 11328207"/>
              <a:gd name="connsiteX52" fmla="*/ 22759315 w 23534016"/>
              <a:gd name="connsiteY52" fmla="*/ 7932478 h 11328207"/>
              <a:gd name="connsiteX53" fmla="*/ 23192458 w 23534016"/>
              <a:gd name="connsiteY53" fmla="*/ 8064785 h 11328207"/>
              <a:gd name="connsiteX54" fmla="*/ 9947589 w 23534016"/>
              <a:gd name="connsiteY54" fmla="*/ 86081 h 11328207"/>
              <a:gd name="connsiteX55" fmla="*/ 10169812 w 23534016"/>
              <a:gd name="connsiteY55" fmla="*/ 504032 h 11328207"/>
              <a:gd name="connsiteX56" fmla="*/ 10169811 w 23534016"/>
              <a:gd name="connsiteY56" fmla="*/ 504032 h 11328207"/>
              <a:gd name="connsiteX57" fmla="*/ 9665779 w 23534016"/>
              <a:gd name="connsiteY57" fmla="*/ 1008064 h 11328207"/>
              <a:gd name="connsiteX58" fmla="*/ 2447418 w 23534016"/>
              <a:gd name="connsiteY58" fmla="*/ 1008063 h 11328207"/>
              <a:gd name="connsiteX59" fmla="*/ 1943386 w 23534016"/>
              <a:gd name="connsiteY59" fmla="*/ 504031 h 11328207"/>
              <a:gd name="connsiteX60" fmla="*/ 1943385 w 23534016"/>
              <a:gd name="connsiteY60" fmla="*/ 504031 h 11328207"/>
              <a:gd name="connsiteX61" fmla="*/ 2447417 w 23534016"/>
              <a:gd name="connsiteY61" fmla="*/ 0 h 11328207"/>
              <a:gd name="connsiteX62" fmla="*/ 9665780 w 23534016"/>
              <a:gd name="connsiteY62" fmla="*/ 0 h 11328207"/>
              <a:gd name="connsiteX63" fmla="*/ 9947589 w 23534016"/>
              <a:gd name="connsiteY63" fmla="*/ 86081 h 11328207"/>
              <a:gd name="connsiteX64" fmla="*/ 16576520 w 23534016"/>
              <a:gd name="connsiteY64" fmla="*/ 3400992 h 11328207"/>
              <a:gd name="connsiteX65" fmla="*/ 16798742 w 23534016"/>
              <a:gd name="connsiteY65" fmla="*/ 3818943 h 11328207"/>
              <a:gd name="connsiteX66" fmla="*/ 16798742 w 23534016"/>
              <a:gd name="connsiteY66" fmla="*/ 3818943 h 11328207"/>
              <a:gd name="connsiteX67" fmla="*/ 16294710 w 23534016"/>
              <a:gd name="connsiteY67" fmla="*/ 4322975 h 11328207"/>
              <a:gd name="connsiteX68" fmla="*/ 9998686 w 23534016"/>
              <a:gd name="connsiteY68" fmla="*/ 4322974 h 11328207"/>
              <a:gd name="connsiteX69" fmla="*/ 9494655 w 23534016"/>
              <a:gd name="connsiteY69" fmla="*/ 3818942 h 11328207"/>
              <a:gd name="connsiteX70" fmla="*/ 9494655 w 23534016"/>
              <a:gd name="connsiteY70" fmla="*/ 3818943 h 11328207"/>
              <a:gd name="connsiteX71" fmla="*/ 9998687 w 23534016"/>
              <a:gd name="connsiteY71" fmla="*/ 3314911 h 11328207"/>
              <a:gd name="connsiteX72" fmla="*/ 16294711 w 23534016"/>
              <a:gd name="connsiteY72" fmla="*/ 3314911 h 11328207"/>
              <a:gd name="connsiteX73" fmla="*/ 16576520 w 23534016"/>
              <a:gd name="connsiteY73" fmla="*/ 3400992 h 11328207"/>
              <a:gd name="connsiteX74" fmla="*/ 20515471 w 23534016"/>
              <a:gd name="connsiteY74" fmla="*/ 4777198 h 11328207"/>
              <a:gd name="connsiteX75" fmla="*/ 20856681 w 23534016"/>
              <a:gd name="connsiteY75" fmla="*/ 5418935 h 11328207"/>
              <a:gd name="connsiteX76" fmla="*/ 20856679 w 23534016"/>
              <a:gd name="connsiteY76" fmla="*/ 5418934 h 11328207"/>
              <a:gd name="connsiteX77" fmla="*/ 20082773 w 23534016"/>
              <a:gd name="connsiteY77" fmla="*/ 6192842 h 11328207"/>
              <a:gd name="connsiteX78" fmla="*/ 3780736 w 23534016"/>
              <a:gd name="connsiteY78" fmla="*/ 6192840 h 11328207"/>
              <a:gd name="connsiteX79" fmla="*/ 3006829 w 23534016"/>
              <a:gd name="connsiteY79" fmla="*/ 5418932 h 11328207"/>
              <a:gd name="connsiteX80" fmla="*/ 3006829 w 23534016"/>
              <a:gd name="connsiteY80" fmla="*/ 5418933 h 11328207"/>
              <a:gd name="connsiteX81" fmla="*/ 3780735 w 23534016"/>
              <a:gd name="connsiteY81" fmla="*/ 4645026 h 11328207"/>
              <a:gd name="connsiteX82" fmla="*/ 20082772 w 23534016"/>
              <a:gd name="connsiteY82" fmla="*/ 4645027 h 11328207"/>
              <a:gd name="connsiteX83" fmla="*/ 20515471 w 23534016"/>
              <a:gd name="connsiteY83" fmla="*/ 4777198 h 11328207"/>
              <a:gd name="connsiteX84" fmla="*/ 15080250 w 23534016"/>
              <a:gd name="connsiteY84" fmla="*/ 1483266 h 11328207"/>
              <a:gd name="connsiteX85" fmla="*/ 15421458 w 23534016"/>
              <a:gd name="connsiteY85" fmla="*/ 2125002 h 11328207"/>
              <a:gd name="connsiteX86" fmla="*/ 15421458 w 23534016"/>
              <a:gd name="connsiteY86" fmla="*/ 2125003 h 11328207"/>
              <a:gd name="connsiteX87" fmla="*/ 14647550 w 23534016"/>
              <a:gd name="connsiteY87" fmla="*/ 2898909 h 11328207"/>
              <a:gd name="connsiteX88" fmla="*/ 5471802 w 23534016"/>
              <a:gd name="connsiteY88" fmla="*/ 2898908 h 11328207"/>
              <a:gd name="connsiteX89" fmla="*/ 4697895 w 23534016"/>
              <a:gd name="connsiteY89" fmla="*/ 2125001 h 11328207"/>
              <a:gd name="connsiteX90" fmla="*/ 4697895 w 23534016"/>
              <a:gd name="connsiteY90" fmla="*/ 2125002 h 11328207"/>
              <a:gd name="connsiteX91" fmla="*/ 5471802 w 23534016"/>
              <a:gd name="connsiteY91" fmla="*/ 1351096 h 11328207"/>
              <a:gd name="connsiteX92" fmla="*/ 14647551 w 23534016"/>
              <a:gd name="connsiteY92" fmla="*/ 1351096 h 11328207"/>
              <a:gd name="connsiteX93" fmla="*/ 15080250 w 23534016"/>
              <a:gd name="connsiteY93" fmla="*/ 1483266 h 113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534016" h="11328207">
                <a:moveTo>
                  <a:pt x="11264585" y="9912566"/>
                </a:moveTo>
                <a:cubicBezTo>
                  <a:pt x="11470444" y="10051642"/>
                  <a:pt x="11605793" y="10287166"/>
                  <a:pt x="11605793" y="10554301"/>
                </a:cubicBezTo>
                <a:cubicBezTo>
                  <a:pt x="11605792" y="10981717"/>
                  <a:pt x="11259303" y="11328207"/>
                  <a:pt x="10831887" y="11328207"/>
                </a:cubicBezTo>
                <a:lnTo>
                  <a:pt x="10736635" y="11328207"/>
                </a:lnTo>
                <a:cubicBezTo>
                  <a:pt x="10309219" y="11328207"/>
                  <a:pt x="9962730" y="10981717"/>
                  <a:pt x="9962731" y="10554301"/>
                </a:cubicBezTo>
                <a:cubicBezTo>
                  <a:pt x="9962730" y="10126885"/>
                  <a:pt x="10309219" y="9780395"/>
                  <a:pt x="10736635" y="9780395"/>
                </a:cubicBezTo>
                <a:lnTo>
                  <a:pt x="10831887" y="9780395"/>
                </a:lnTo>
                <a:cubicBezTo>
                  <a:pt x="10992167" y="9780394"/>
                  <a:pt x="11141068" y="9829120"/>
                  <a:pt x="11264585" y="9912566"/>
                </a:cubicBezTo>
                <a:close/>
                <a:moveTo>
                  <a:pt x="1179542" y="3328153"/>
                </a:moveTo>
                <a:cubicBezTo>
                  <a:pt x="1313615" y="3418731"/>
                  <a:pt x="1401765" y="3572123"/>
                  <a:pt x="1401765" y="3746104"/>
                </a:cubicBezTo>
                <a:lnTo>
                  <a:pt x="1401764" y="3746104"/>
                </a:lnTo>
                <a:cubicBezTo>
                  <a:pt x="1401764" y="4024473"/>
                  <a:pt x="1176101" y="4250136"/>
                  <a:pt x="897732" y="4250136"/>
                </a:cubicBezTo>
                <a:lnTo>
                  <a:pt x="504033" y="4250135"/>
                </a:lnTo>
                <a:cubicBezTo>
                  <a:pt x="225664" y="4250135"/>
                  <a:pt x="1" y="4024472"/>
                  <a:pt x="1" y="3746103"/>
                </a:cubicBezTo>
                <a:lnTo>
                  <a:pt x="0" y="3746103"/>
                </a:lnTo>
                <a:cubicBezTo>
                  <a:pt x="1" y="3467734"/>
                  <a:pt x="225664" y="3242072"/>
                  <a:pt x="504032" y="3242072"/>
                </a:cubicBezTo>
                <a:lnTo>
                  <a:pt x="897733" y="3242072"/>
                </a:lnTo>
                <a:cubicBezTo>
                  <a:pt x="1002122" y="3242072"/>
                  <a:pt x="1099098" y="3273806"/>
                  <a:pt x="1179542" y="3328153"/>
                </a:cubicBezTo>
                <a:close/>
                <a:moveTo>
                  <a:pt x="9733515" y="6613367"/>
                </a:moveTo>
                <a:cubicBezTo>
                  <a:pt x="9867590" y="6703946"/>
                  <a:pt x="9955739" y="6857338"/>
                  <a:pt x="9955739" y="7031319"/>
                </a:cubicBezTo>
                <a:lnTo>
                  <a:pt x="9955739" y="7031319"/>
                </a:lnTo>
                <a:cubicBezTo>
                  <a:pt x="9955739" y="7309688"/>
                  <a:pt x="9730075" y="7535351"/>
                  <a:pt x="9451707" y="7535351"/>
                </a:cubicBezTo>
                <a:lnTo>
                  <a:pt x="9058008" y="7535350"/>
                </a:lnTo>
                <a:cubicBezTo>
                  <a:pt x="8779637" y="7535349"/>
                  <a:pt x="8553975" y="7309687"/>
                  <a:pt x="8553975" y="7031318"/>
                </a:cubicBezTo>
                <a:lnTo>
                  <a:pt x="8553975" y="7031318"/>
                </a:lnTo>
                <a:cubicBezTo>
                  <a:pt x="8553975" y="6752949"/>
                  <a:pt x="8779638" y="6527287"/>
                  <a:pt x="9058007" y="6527286"/>
                </a:cubicBezTo>
                <a:lnTo>
                  <a:pt x="9451706" y="6527286"/>
                </a:lnTo>
                <a:cubicBezTo>
                  <a:pt x="9556095" y="6527286"/>
                  <a:pt x="9653072" y="6559021"/>
                  <a:pt x="9733515" y="6613367"/>
                </a:cubicBezTo>
                <a:close/>
                <a:moveTo>
                  <a:pt x="8928022" y="3340367"/>
                </a:moveTo>
                <a:cubicBezTo>
                  <a:pt x="9062095" y="3430945"/>
                  <a:pt x="9150244" y="3584337"/>
                  <a:pt x="9150244" y="3758318"/>
                </a:cubicBezTo>
                <a:lnTo>
                  <a:pt x="9150244" y="3758318"/>
                </a:lnTo>
                <a:cubicBezTo>
                  <a:pt x="9150244" y="4036688"/>
                  <a:pt x="8924581" y="4262349"/>
                  <a:pt x="8646212" y="4262350"/>
                </a:cubicBezTo>
                <a:lnTo>
                  <a:pt x="2350189" y="4262349"/>
                </a:lnTo>
                <a:cubicBezTo>
                  <a:pt x="2071819" y="4262349"/>
                  <a:pt x="1846156" y="4036685"/>
                  <a:pt x="1846156" y="3758316"/>
                </a:cubicBezTo>
                <a:lnTo>
                  <a:pt x="1846157" y="3758317"/>
                </a:lnTo>
                <a:cubicBezTo>
                  <a:pt x="1846157" y="3479948"/>
                  <a:pt x="2071820" y="3254286"/>
                  <a:pt x="2350189" y="3254285"/>
                </a:cubicBezTo>
                <a:lnTo>
                  <a:pt x="8646213" y="3254286"/>
                </a:lnTo>
                <a:cubicBezTo>
                  <a:pt x="8750602" y="3254287"/>
                  <a:pt x="8847579" y="3286021"/>
                  <a:pt x="8928022" y="3340367"/>
                </a:cubicBezTo>
                <a:close/>
                <a:moveTo>
                  <a:pt x="15324339" y="6624950"/>
                </a:moveTo>
                <a:cubicBezTo>
                  <a:pt x="15458413" y="6715527"/>
                  <a:pt x="15546561" y="6868919"/>
                  <a:pt x="15546562" y="7042900"/>
                </a:cubicBezTo>
                <a:cubicBezTo>
                  <a:pt x="15546561" y="7321269"/>
                  <a:pt x="15320899" y="7546930"/>
                  <a:pt x="15042530" y="7546931"/>
                </a:cubicBezTo>
                <a:lnTo>
                  <a:pt x="10905505" y="7546930"/>
                </a:lnTo>
                <a:cubicBezTo>
                  <a:pt x="10627136" y="7546930"/>
                  <a:pt x="10401474" y="7321268"/>
                  <a:pt x="10401474" y="7042899"/>
                </a:cubicBezTo>
                <a:cubicBezTo>
                  <a:pt x="10401474" y="6764530"/>
                  <a:pt x="10627137" y="6538868"/>
                  <a:pt x="10905505" y="6538868"/>
                </a:cubicBezTo>
                <a:lnTo>
                  <a:pt x="15042530" y="6538869"/>
                </a:lnTo>
                <a:cubicBezTo>
                  <a:pt x="15146919" y="6538869"/>
                  <a:pt x="15243896" y="6570603"/>
                  <a:pt x="15324339" y="6624950"/>
                </a:cubicBezTo>
                <a:close/>
                <a:moveTo>
                  <a:pt x="23192458" y="8064785"/>
                </a:moveTo>
                <a:cubicBezTo>
                  <a:pt x="23398529" y="8204003"/>
                  <a:pt x="23534016" y="8439769"/>
                  <a:pt x="23534016" y="8707179"/>
                </a:cubicBezTo>
                <a:cubicBezTo>
                  <a:pt x="23534016" y="9135034"/>
                  <a:pt x="23187171" y="9481878"/>
                  <a:pt x="22759316" y="9481878"/>
                </a:cubicBezTo>
                <a:lnTo>
                  <a:pt x="8228929" y="9481877"/>
                </a:lnTo>
                <a:cubicBezTo>
                  <a:pt x="7801074" y="9481877"/>
                  <a:pt x="7454229" y="9135032"/>
                  <a:pt x="7454228" y="8707176"/>
                </a:cubicBezTo>
                <a:cubicBezTo>
                  <a:pt x="7454228" y="8279322"/>
                  <a:pt x="7801073" y="7932477"/>
                  <a:pt x="8228928" y="7932477"/>
                </a:cubicBezTo>
                <a:lnTo>
                  <a:pt x="22759315" y="7932478"/>
                </a:lnTo>
                <a:cubicBezTo>
                  <a:pt x="22919760" y="7932478"/>
                  <a:pt x="23068815" y="7981253"/>
                  <a:pt x="23192458" y="8064785"/>
                </a:cubicBezTo>
                <a:close/>
                <a:moveTo>
                  <a:pt x="9947589" y="86081"/>
                </a:moveTo>
                <a:cubicBezTo>
                  <a:pt x="10081663" y="176659"/>
                  <a:pt x="10169811" y="330051"/>
                  <a:pt x="10169812" y="504032"/>
                </a:cubicBezTo>
                <a:lnTo>
                  <a:pt x="10169811" y="504032"/>
                </a:lnTo>
                <a:cubicBezTo>
                  <a:pt x="10169811" y="782401"/>
                  <a:pt x="9944148" y="1008064"/>
                  <a:pt x="9665779" y="1008064"/>
                </a:cubicBezTo>
                <a:lnTo>
                  <a:pt x="2447418" y="1008063"/>
                </a:lnTo>
                <a:cubicBezTo>
                  <a:pt x="2169048" y="1008062"/>
                  <a:pt x="1943386" y="782400"/>
                  <a:pt x="1943386" y="504031"/>
                </a:cubicBezTo>
                <a:lnTo>
                  <a:pt x="1943385" y="504031"/>
                </a:lnTo>
                <a:cubicBezTo>
                  <a:pt x="1943386" y="225663"/>
                  <a:pt x="2169048" y="0"/>
                  <a:pt x="2447417" y="0"/>
                </a:cubicBezTo>
                <a:lnTo>
                  <a:pt x="9665780" y="0"/>
                </a:lnTo>
                <a:cubicBezTo>
                  <a:pt x="9770169" y="0"/>
                  <a:pt x="9867145" y="31734"/>
                  <a:pt x="9947589" y="86081"/>
                </a:cubicBezTo>
                <a:close/>
                <a:moveTo>
                  <a:pt x="16576520" y="3400992"/>
                </a:moveTo>
                <a:cubicBezTo>
                  <a:pt x="16710593" y="3491570"/>
                  <a:pt x="16798742" y="3644962"/>
                  <a:pt x="16798742" y="3818943"/>
                </a:cubicBezTo>
                <a:lnTo>
                  <a:pt x="16798742" y="3818943"/>
                </a:lnTo>
                <a:cubicBezTo>
                  <a:pt x="16798742" y="4097312"/>
                  <a:pt x="16573079" y="4322975"/>
                  <a:pt x="16294710" y="4322975"/>
                </a:cubicBezTo>
                <a:lnTo>
                  <a:pt x="9998686" y="4322974"/>
                </a:lnTo>
                <a:cubicBezTo>
                  <a:pt x="9720318" y="4322974"/>
                  <a:pt x="9494655" y="4097311"/>
                  <a:pt x="9494655" y="3818942"/>
                </a:cubicBezTo>
                <a:lnTo>
                  <a:pt x="9494655" y="3818943"/>
                </a:lnTo>
                <a:cubicBezTo>
                  <a:pt x="9494654" y="3540574"/>
                  <a:pt x="9720318" y="3314911"/>
                  <a:pt x="9998687" y="3314911"/>
                </a:cubicBezTo>
                <a:lnTo>
                  <a:pt x="16294711" y="3314911"/>
                </a:lnTo>
                <a:cubicBezTo>
                  <a:pt x="16399100" y="3314912"/>
                  <a:pt x="16496075" y="3346645"/>
                  <a:pt x="16576520" y="3400992"/>
                </a:cubicBezTo>
                <a:close/>
                <a:moveTo>
                  <a:pt x="20515471" y="4777198"/>
                </a:moveTo>
                <a:cubicBezTo>
                  <a:pt x="20721332" y="4916275"/>
                  <a:pt x="20856681" y="5151799"/>
                  <a:pt x="20856681" y="5418935"/>
                </a:cubicBezTo>
                <a:lnTo>
                  <a:pt x="20856679" y="5418934"/>
                </a:lnTo>
                <a:cubicBezTo>
                  <a:pt x="20856679" y="5846352"/>
                  <a:pt x="20510189" y="6192842"/>
                  <a:pt x="20082773" y="6192842"/>
                </a:cubicBezTo>
                <a:lnTo>
                  <a:pt x="3780736" y="6192840"/>
                </a:lnTo>
                <a:cubicBezTo>
                  <a:pt x="3353319" y="6192840"/>
                  <a:pt x="3006829" y="5846350"/>
                  <a:pt x="3006829" y="5418932"/>
                </a:cubicBezTo>
                <a:lnTo>
                  <a:pt x="3006829" y="5418933"/>
                </a:lnTo>
                <a:cubicBezTo>
                  <a:pt x="3006829" y="4991516"/>
                  <a:pt x="3353318" y="4645026"/>
                  <a:pt x="3780735" y="4645026"/>
                </a:cubicBezTo>
                <a:lnTo>
                  <a:pt x="20082772" y="4645027"/>
                </a:lnTo>
                <a:cubicBezTo>
                  <a:pt x="20243053" y="4645027"/>
                  <a:pt x="20391954" y="4693752"/>
                  <a:pt x="20515471" y="4777198"/>
                </a:cubicBezTo>
                <a:close/>
                <a:moveTo>
                  <a:pt x="15080250" y="1483266"/>
                </a:moveTo>
                <a:cubicBezTo>
                  <a:pt x="15286109" y="1622342"/>
                  <a:pt x="15421458" y="1857867"/>
                  <a:pt x="15421458" y="2125002"/>
                </a:cubicBezTo>
                <a:lnTo>
                  <a:pt x="15421458" y="2125003"/>
                </a:lnTo>
                <a:cubicBezTo>
                  <a:pt x="15421458" y="2552420"/>
                  <a:pt x="15074966" y="2898909"/>
                  <a:pt x="14647550" y="2898909"/>
                </a:cubicBezTo>
                <a:lnTo>
                  <a:pt x="5471802" y="2898908"/>
                </a:lnTo>
                <a:cubicBezTo>
                  <a:pt x="5044384" y="2898908"/>
                  <a:pt x="4697895" y="2552418"/>
                  <a:pt x="4697895" y="2125001"/>
                </a:cubicBezTo>
                <a:lnTo>
                  <a:pt x="4697895" y="2125002"/>
                </a:lnTo>
                <a:cubicBezTo>
                  <a:pt x="4697894" y="1697585"/>
                  <a:pt x="5044385" y="1351096"/>
                  <a:pt x="5471802" y="1351096"/>
                </a:cubicBezTo>
                <a:lnTo>
                  <a:pt x="14647551" y="1351096"/>
                </a:lnTo>
                <a:cubicBezTo>
                  <a:pt x="14807834" y="1351096"/>
                  <a:pt x="14956733" y="1399820"/>
                  <a:pt x="15080250" y="1483266"/>
                </a:cubicBezTo>
                <a:close/>
              </a:path>
            </a:pathLst>
          </a:custGeom>
          <a:solidFill>
            <a:schemeClr val="bg1">
              <a:lumMod val="95000"/>
              <a:alpha val="40000"/>
            </a:schemeClr>
          </a:solidFill>
          <a:ln>
            <a:noFill/>
          </a:ln>
        </p:spPr>
        <p:txBody>
          <a:bodyPr wrap="square" lIns="38100" tIns="38100" rIns="38100" bIns="38100" anchor="ctr">
            <a:noAutofit/>
          </a:bodyPr>
          <a:ls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pPr marL="0" marR="0" lvl="0" indent="0" algn="l" defTabSz="825500" rtl="0" eaLnBrk="1" fontAlgn="base" latinLnBrk="0" hangingPunct="0">
              <a:lnSpc>
                <a:spcPct val="100000"/>
              </a:lnSpc>
              <a:spcBef>
                <a:spcPct val="0"/>
              </a:spcBef>
              <a:spcAft>
                <a:spcPct val="0"/>
              </a:spcAft>
              <a:buClrTx/>
              <a:buSzTx/>
              <a:buFontTx/>
              <a:buNone/>
              <a:tabLst/>
              <a:defRPr/>
            </a:pPr>
            <a:endParaRPr kumimoji="0" lang="en-US" altLang="x-none" sz="2000" b="0" i="0" u="none" strike="noStrike" kern="1200" cap="none" spc="0" normalizeH="0" baseline="0" noProof="0">
              <a:ln>
                <a:noFill/>
              </a:ln>
              <a:solidFill>
                <a:srgbClr val="74808C"/>
              </a:solidFill>
              <a:effectLst/>
              <a:uLnTx/>
              <a:uFillTx/>
              <a:latin typeface="Poppins" charset="0"/>
              <a:sym typeface="Poppins" charset="0"/>
            </a:endParaRPr>
          </a:p>
        </p:txBody>
      </p:sp>
      <p:sp>
        <p:nvSpPr>
          <p:cNvPr id="8" name="Rectangle 7">
            <a:extLst>
              <a:ext uri="{FF2B5EF4-FFF2-40B4-BE49-F238E27FC236}">
                <a16:creationId xmlns:a16="http://schemas.microsoft.com/office/drawing/2014/main" id="{CF0861F8-3AA4-4702-B681-6D7880A61B88}"/>
              </a:ext>
            </a:extLst>
          </p:cNvPr>
          <p:cNvSpPr/>
          <p:nvPr userDrawn="1"/>
        </p:nvSpPr>
        <p:spPr>
          <a:xfrm>
            <a:off x="1295400" y="413096"/>
            <a:ext cx="2057399" cy="3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userDrawn="1"/>
        </p:nvSpPr>
        <p:spPr>
          <a:xfrm>
            <a:off x="380999" y="323848"/>
            <a:ext cx="1143000" cy="1569660"/>
          </a:xfrm>
          <a:prstGeom prst="rect">
            <a:avLst/>
          </a:prstGeom>
          <a:noFill/>
        </p:spPr>
        <p:txBody>
          <a:bodyPr wrap="square" rtlCol="0">
            <a:spAutoFit/>
          </a:bodyPr>
          <a:lstStyle/>
          <a:p>
            <a:r>
              <a:rPr lang="en-MY" sz="2400" b="1" dirty="0">
                <a:solidFill>
                  <a:srgbClr val="45C2AA"/>
                </a:solidFill>
                <a:latin typeface="Bahnschrift" panose="020B0502040204020203" pitchFamily="34" charset="0"/>
              </a:rPr>
              <a:t>FASA</a:t>
            </a:r>
            <a:r>
              <a:rPr lang="en-MY" sz="2400" b="1" dirty="0">
                <a:solidFill>
                  <a:schemeClr val="bg1"/>
                </a:solidFill>
                <a:latin typeface="Bahnschrift" panose="020B0502040204020203" pitchFamily="34" charset="0"/>
              </a:rPr>
              <a:t>  PERMULAAN</a:t>
            </a:r>
          </a:p>
        </p:txBody>
      </p:sp>
      <p:sp>
        <p:nvSpPr>
          <p:cNvPr id="13" name="TextBox 12"/>
          <p:cNvSpPr txBox="1"/>
          <p:nvPr userDrawn="1"/>
        </p:nvSpPr>
        <p:spPr>
          <a:xfrm>
            <a:off x="1257300" y="338435"/>
            <a:ext cx="2133600" cy="461665"/>
          </a:xfrm>
          <a:prstGeom prst="rect">
            <a:avLst/>
          </a:prstGeom>
          <a:noFill/>
        </p:spPr>
        <p:txBody>
          <a:bodyPr wrap="square" rtlCol="0">
            <a:spAutoFit/>
          </a:bodyPr>
          <a:lstStyle/>
          <a:p>
            <a:pPr algn="ctr"/>
            <a:r>
              <a:rPr lang="fi-FI" sz="2400" b="1" dirty="0" smtClean="0">
                <a:solidFill>
                  <a:schemeClr val="bg1"/>
                </a:solidFill>
                <a:latin typeface="Century Gothic" panose="020B0502020202020204" pitchFamily="34" charset="0"/>
              </a:rPr>
              <a:t>PENGUJIAN</a:t>
            </a:r>
            <a:endParaRPr lang="en-MY"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48258717"/>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0861F8-3AA4-4702-B681-6D7880A61B88}"/>
              </a:ext>
            </a:extLst>
          </p:cNvPr>
          <p:cNvSpPr/>
          <p:nvPr userDrawn="1"/>
        </p:nvSpPr>
        <p:spPr>
          <a:xfrm>
            <a:off x="1371601" y="162000"/>
            <a:ext cx="2057399" cy="3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userDrawn="1"/>
        </p:nvSpPr>
        <p:spPr>
          <a:xfrm>
            <a:off x="304805" y="152401"/>
            <a:ext cx="79513" cy="324000"/>
          </a:xfrm>
          <a:prstGeom prst="rect">
            <a:avLst/>
          </a:prstGeom>
          <a:solidFill>
            <a:srgbClr val="42B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71066" y="152400"/>
            <a:ext cx="79513" cy="324000"/>
          </a:xfrm>
          <a:prstGeom prst="rect">
            <a:avLst/>
          </a:prstGeom>
          <a:solidFill>
            <a:srgbClr val="484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userDrawn="1"/>
        </p:nvSpPr>
        <p:spPr>
          <a:xfrm>
            <a:off x="457200" y="72752"/>
            <a:ext cx="1143000" cy="1569660"/>
          </a:xfrm>
          <a:prstGeom prst="rect">
            <a:avLst/>
          </a:prstGeom>
          <a:noFill/>
        </p:spPr>
        <p:txBody>
          <a:bodyPr wrap="square" rtlCol="0">
            <a:spAutoFit/>
          </a:bodyPr>
          <a:lstStyle/>
          <a:p>
            <a:r>
              <a:rPr lang="en-MY" sz="2400" b="1" dirty="0">
                <a:solidFill>
                  <a:srgbClr val="45C2AA"/>
                </a:solidFill>
                <a:latin typeface="Bahnschrift" panose="020B0502040204020203" pitchFamily="34" charset="0"/>
              </a:rPr>
              <a:t>FASA</a:t>
            </a:r>
            <a:r>
              <a:rPr lang="en-MY" sz="2400" b="1" dirty="0">
                <a:solidFill>
                  <a:schemeClr val="bg1"/>
                </a:solidFill>
                <a:latin typeface="Bahnschrift" panose="020B0502040204020203" pitchFamily="34" charset="0"/>
              </a:rPr>
              <a:t>  PERMULAAN</a:t>
            </a:r>
          </a:p>
        </p:txBody>
      </p:sp>
      <p:sp>
        <p:nvSpPr>
          <p:cNvPr id="8" name="Rectangle 7">
            <a:extLst>
              <a:ext uri="{FF2B5EF4-FFF2-40B4-BE49-F238E27FC236}">
                <a16:creationId xmlns:a16="http://schemas.microsoft.com/office/drawing/2014/main" id="{79E59346-CD48-46B7-BD2F-AA53F8616F6D}"/>
              </a:ext>
            </a:extLst>
          </p:cNvPr>
          <p:cNvSpPr/>
          <p:nvPr userDrawn="1"/>
        </p:nvSpPr>
        <p:spPr>
          <a:xfrm>
            <a:off x="0" y="6614594"/>
            <a:ext cx="12192000" cy="2539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AA3DFB7-17B1-4A55-B023-EDB2553A9270}"/>
              </a:ext>
            </a:extLst>
          </p:cNvPr>
          <p:cNvSpPr txBox="1"/>
          <p:nvPr userDrawn="1"/>
        </p:nvSpPr>
        <p:spPr>
          <a:xfrm>
            <a:off x="11811000" y="6284044"/>
            <a:ext cx="980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C3FDA4-490C-4BE6-B07A-5D459F5FF36E}" type="slidenum">
              <a:rPr kumimoji="0" lang="en-US" sz="1050" b="1" i="0" u="none" strike="noStrike" kern="1200" cap="none" spc="0" normalizeH="0" baseline="0" noProof="0" smtClean="0">
                <a:ln>
                  <a:noFill/>
                </a:ln>
                <a:solidFill>
                  <a:schemeClr val="tx1"/>
                </a:solidFill>
                <a:effectLst/>
                <a:uLnTx/>
                <a:uFillTx/>
                <a:latin typeface="Arial Narrow" panose="020B0606020202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p:txBody>
      </p:sp>
      <p:pic>
        <p:nvPicPr>
          <p:cNvPr id="13" name="Picture 12">
            <a:extLst>
              <a:ext uri="{FF2B5EF4-FFF2-40B4-BE49-F238E27FC236}">
                <a16:creationId xmlns:a16="http://schemas.microsoft.com/office/drawing/2014/main" id="{11FBF4BE-2606-4EC4-86A2-155B610C9D58}"/>
              </a:ext>
            </a:extLst>
          </p:cNvPr>
          <p:cNvPicPr>
            <a:picLocks noChangeAspect="1"/>
          </p:cNvPicPr>
          <p:nvPr userDrawn="1"/>
        </p:nvPicPr>
        <p:blipFill>
          <a:blip r:embed="rId2"/>
          <a:stretch>
            <a:fillRect/>
          </a:stretch>
        </p:blipFill>
        <p:spPr>
          <a:xfrm>
            <a:off x="6025236" y="6477000"/>
            <a:ext cx="7614564" cy="493819"/>
          </a:xfrm>
          <a:prstGeom prst="rect">
            <a:avLst/>
          </a:prstGeom>
        </p:spPr>
      </p:pic>
      <p:sp>
        <p:nvSpPr>
          <p:cNvPr id="9" name="TextBox 8"/>
          <p:cNvSpPr txBox="1"/>
          <p:nvPr userDrawn="1"/>
        </p:nvSpPr>
        <p:spPr>
          <a:xfrm>
            <a:off x="1323975" y="85725"/>
            <a:ext cx="2133600" cy="461665"/>
          </a:xfrm>
          <a:prstGeom prst="rect">
            <a:avLst/>
          </a:prstGeom>
          <a:noFill/>
        </p:spPr>
        <p:txBody>
          <a:bodyPr wrap="square" rtlCol="0">
            <a:spAutoFit/>
          </a:bodyPr>
          <a:lstStyle/>
          <a:p>
            <a:pPr algn="ctr"/>
            <a:r>
              <a:rPr lang="fi-FI" sz="2400" b="1" dirty="0" smtClean="0">
                <a:solidFill>
                  <a:schemeClr val="bg1"/>
                </a:solidFill>
                <a:latin typeface="Century Gothic" panose="020B0502020202020204" pitchFamily="34" charset="0"/>
              </a:rPr>
              <a:t>PENGUJIAN</a:t>
            </a:r>
            <a:endParaRPr lang="en-MY"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12758631"/>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Rectangle 9"/>
          <p:cNvSpPr/>
          <p:nvPr userDrawn="1"/>
        </p:nvSpPr>
        <p:spPr>
          <a:xfrm>
            <a:off x="304805" y="152401"/>
            <a:ext cx="79513" cy="324000"/>
          </a:xfrm>
          <a:prstGeom prst="rect">
            <a:avLst/>
          </a:prstGeom>
          <a:solidFill>
            <a:srgbClr val="42B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71066" y="152400"/>
            <a:ext cx="79513" cy="324000"/>
          </a:xfrm>
          <a:prstGeom prst="rect">
            <a:avLst/>
          </a:prstGeom>
          <a:solidFill>
            <a:srgbClr val="484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391CEE-E392-4A9D-BD11-6954B994FB42}"/>
              </a:ext>
            </a:extLst>
          </p:cNvPr>
          <p:cNvSpPr/>
          <p:nvPr userDrawn="1"/>
        </p:nvSpPr>
        <p:spPr>
          <a:xfrm>
            <a:off x="-418550" y="0"/>
            <a:ext cx="875750" cy="6877853"/>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4286" y="926726"/>
            <a:ext cx="481486" cy="440467"/>
          </a:xfrm>
          <a:prstGeom prst="rect">
            <a:avLst/>
          </a:prstGeom>
          <a:solidFill>
            <a:schemeClr val="bg1"/>
          </a:solidFill>
          <a:ln w="85725">
            <a:noFill/>
          </a:ln>
          <a:effectLst>
            <a:outerShdw blurRad="317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prstClr val="white"/>
              </a:solidFill>
              <a:effectLst/>
              <a:latin typeface="Calibri" panose="020F0502020204030204"/>
            </a:endParaRPr>
          </a:p>
        </p:txBody>
      </p:sp>
      <p:sp>
        <p:nvSpPr>
          <p:cNvPr id="8" name="Rectangle 7"/>
          <p:cNvSpPr/>
          <p:nvPr userDrawn="1"/>
        </p:nvSpPr>
        <p:spPr>
          <a:xfrm>
            <a:off x="-24286" y="1444722"/>
            <a:ext cx="481486" cy="440467"/>
          </a:xfrm>
          <a:prstGeom prst="rect">
            <a:avLst/>
          </a:prstGeom>
          <a:solidFill>
            <a:schemeClr val="bg1"/>
          </a:solidFill>
          <a:ln w="85725">
            <a:noFill/>
          </a:ln>
          <a:effectLst>
            <a:outerShdw blurRad="317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prstClr val="white"/>
              </a:solidFill>
              <a:latin typeface="Calibri" panose="020F0502020204030204"/>
            </a:endParaRPr>
          </a:p>
        </p:txBody>
      </p:sp>
      <p:sp>
        <p:nvSpPr>
          <p:cNvPr id="12" name="TextBox 11"/>
          <p:cNvSpPr txBox="1"/>
          <p:nvPr userDrawn="1"/>
        </p:nvSpPr>
        <p:spPr>
          <a:xfrm>
            <a:off x="167887" y="926726"/>
            <a:ext cx="164543" cy="461665"/>
          </a:xfrm>
          <a:prstGeom prst="rect">
            <a:avLst/>
          </a:prstGeom>
          <a:noFill/>
        </p:spPr>
        <p:txBody>
          <a:bodyPr wrap="square" rtlCol="0">
            <a:spAutoFit/>
          </a:bodyPr>
          <a:lstStyle/>
          <a:p>
            <a:r>
              <a:rPr lang="en-MY" sz="2400" b="1" dirty="0">
                <a:solidFill>
                  <a:srgbClr val="7F7F7F"/>
                </a:solidFill>
                <a:effectLst/>
                <a:latin typeface="Bahnschrift Condensed" panose="020B0502040204020203" pitchFamily="34" charset="0"/>
              </a:rPr>
              <a:t>1</a:t>
            </a:r>
          </a:p>
        </p:txBody>
      </p:sp>
      <p:sp>
        <p:nvSpPr>
          <p:cNvPr id="13" name="Rectangle 12"/>
          <p:cNvSpPr/>
          <p:nvPr userDrawn="1"/>
        </p:nvSpPr>
        <p:spPr>
          <a:xfrm>
            <a:off x="-28840" y="1965614"/>
            <a:ext cx="481486" cy="440467"/>
          </a:xfrm>
          <a:prstGeom prst="rect">
            <a:avLst/>
          </a:prstGeom>
          <a:solidFill>
            <a:schemeClr val="bg1"/>
          </a:solidFill>
          <a:ln w="85725">
            <a:noFill/>
          </a:ln>
          <a:effectLst>
            <a:outerShdw blurRad="317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solidFill>
                <a:prstClr val="white"/>
              </a:solidFill>
              <a:latin typeface="Calibri" panose="020F0502020204030204"/>
            </a:endParaRPr>
          </a:p>
        </p:txBody>
      </p:sp>
      <p:sp>
        <p:nvSpPr>
          <p:cNvPr id="18" name="TextBox 17"/>
          <p:cNvSpPr txBox="1"/>
          <p:nvPr userDrawn="1"/>
        </p:nvSpPr>
        <p:spPr>
          <a:xfrm>
            <a:off x="167886" y="1427168"/>
            <a:ext cx="164543" cy="461665"/>
          </a:xfrm>
          <a:prstGeom prst="rect">
            <a:avLst/>
          </a:prstGeom>
          <a:noFill/>
        </p:spPr>
        <p:txBody>
          <a:bodyPr wrap="square" rtlCol="0">
            <a:spAutoFit/>
          </a:bodyPr>
          <a:lstStyle/>
          <a:p>
            <a:r>
              <a:rPr lang="en-MY" sz="2400" b="1" dirty="0">
                <a:solidFill>
                  <a:schemeClr val="tx1">
                    <a:lumMod val="50000"/>
                    <a:lumOff val="50000"/>
                  </a:schemeClr>
                </a:solidFill>
                <a:latin typeface="Bahnschrift Condensed" panose="020B0502040204020203" pitchFamily="34" charset="0"/>
              </a:rPr>
              <a:t>2</a:t>
            </a:r>
          </a:p>
        </p:txBody>
      </p:sp>
      <p:sp>
        <p:nvSpPr>
          <p:cNvPr id="19" name="TextBox 18"/>
          <p:cNvSpPr txBox="1"/>
          <p:nvPr userDrawn="1"/>
        </p:nvSpPr>
        <p:spPr>
          <a:xfrm>
            <a:off x="167885" y="1964886"/>
            <a:ext cx="164543" cy="461665"/>
          </a:xfrm>
          <a:prstGeom prst="rect">
            <a:avLst/>
          </a:prstGeom>
          <a:noFill/>
        </p:spPr>
        <p:txBody>
          <a:bodyPr wrap="square" rtlCol="0">
            <a:spAutoFit/>
          </a:bodyPr>
          <a:lstStyle/>
          <a:p>
            <a:r>
              <a:rPr lang="en-MY" sz="2400" b="1" dirty="0">
                <a:solidFill>
                  <a:schemeClr val="tx1">
                    <a:lumMod val="50000"/>
                    <a:lumOff val="50000"/>
                  </a:schemeClr>
                </a:solidFill>
                <a:latin typeface="Bahnschrift Condensed" panose="020B0502040204020203" pitchFamily="34" charset="0"/>
              </a:rPr>
              <a:t>3</a:t>
            </a:r>
          </a:p>
        </p:txBody>
      </p:sp>
      <p:sp>
        <p:nvSpPr>
          <p:cNvPr id="17" name="Rectangle 16">
            <a:extLst>
              <a:ext uri="{FF2B5EF4-FFF2-40B4-BE49-F238E27FC236}">
                <a16:creationId xmlns:a16="http://schemas.microsoft.com/office/drawing/2014/main" id="{2F391CEE-E392-4A9D-BD11-6954B994FB42}"/>
              </a:ext>
            </a:extLst>
          </p:cNvPr>
          <p:cNvSpPr/>
          <p:nvPr userDrawn="1"/>
        </p:nvSpPr>
        <p:spPr>
          <a:xfrm>
            <a:off x="-785945" y="0"/>
            <a:ext cx="875750" cy="6877853"/>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1295400" y="515976"/>
            <a:ext cx="6096000" cy="369332"/>
          </a:xfrm>
          <a:prstGeom prst="rect">
            <a:avLst/>
          </a:prstGeom>
        </p:spPr>
        <p:txBody>
          <a:bodyPr>
            <a:spAutoFit/>
          </a:bodyPr>
          <a:lstStyle/>
          <a:p>
            <a:r>
              <a:rPr lang="fi-FI" b="1" dirty="0">
                <a:latin typeface="Century Gothic" panose="020B0502020202020204" pitchFamily="34" charset="0"/>
              </a:rPr>
              <a:t>REKA BENTUK ARKITEKTUR</a:t>
            </a:r>
            <a:endParaRPr lang="en-MY" b="1" dirty="0">
              <a:latin typeface="Century Gothic" panose="020B0502020202020204" pitchFamily="34" charset="0"/>
            </a:endParaRPr>
          </a:p>
        </p:txBody>
      </p:sp>
      <p:sp>
        <p:nvSpPr>
          <p:cNvPr id="30" name="Rectangle 29">
            <a:extLst>
              <a:ext uri="{FF2B5EF4-FFF2-40B4-BE49-F238E27FC236}">
                <a16:creationId xmlns:a16="http://schemas.microsoft.com/office/drawing/2014/main" id="{F1DF8286-9B6B-455C-9D75-4171B944B710}"/>
              </a:ext>
            </a:extLst>
          </p:cNvPr>
          <p:cNvSpPr/>
          <p:nvPr userDrawn="1"/>
        </p:nvSpPr>
        <p:spPr>
          <a:xfrm>
            <a:off x="0" y="6614594"/>
            <a:ext cx="12192000" cy="2539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3778088-638B-40E0-B552-F97004000690}"/>
              </a:ext>
            </a:extLst>
          </p:cNvPr>
          <p:cNvSpPr txBox="1"/>
          <p:nvPr userDrawn="1"/>
        </p:nvSpPr>
        <p:spPr>
          <a:xfrm>
            <a:off x="11811000" y="6284044"/>
            <a:ext cx="98066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C3FDA4-490C-4BE6-B07A-5D459F5FF36E}" type="slidenum">
              <a:rPr kumimoji="0" lang="en-US" sz="1050" b="1" i="0" u="none" strike="noStrike" kern="1200" cap="none" spc="0" normalizeH="0" baseline="0" noProof="0" smtClean="0">
                <a:ln>
                  <a:noFill/>
                </a:ln>
                <a:solidFill>
                  <a:schemeClr val="tx1"/>
                </a:solidFill>
                <a:effectLst/>
                <a:uLnTx/>
                <a:uFillTx/>
                <a:latin typeface="Arial Narrow" panose="020B0606020202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p:txBody>
      </p:sp>
      <p:pic>
        <p:nvPicPr>
          <p:cNvPr id="32" name="Picture 31">
            <a:extLst>
              <a:ext uri="{FF2B5EF4-FFF2-40B4-BE49-F238E27FC236}">
                <a16:creationId xmlns:a16="http://schemas.microsoft.com/office/drawing/2014/main" id="{F2DE7B2E-5582-4B20-BF6E-ED7DEE3DB2EF}"/>
              </a:ext>
            </a:extLst>
          </p:cNvPr>
          <p:cNvPicPr>
            <a:picLocks noChangeAspect="1"/>
          </p:cNvPicPr>
          <p:nvPr userDrawn="1"/>
        </p:nvPicPr>
        <p:blipFill>
          <a:blip r:embed="rId2"/>
          <a:stretch>
            <a:fillRect/>
          </a:stretch>
        </p:blipFill>
        <p:spPr>
          <a:xfrm>
            <a:off x="6025236" y="6477000"/>
            <a:ext cx="7614564" cy="493819"/>
          </a:xfrm>
          <a:prstGeom prst="rect">
            <a:avLst/>
          </a:prstGeom>
        </p:spPr>
      </p:pic>
      <p:sp>
        <p:nvSpPr>
          <p:cNvPr id="35" name="Rectangle 34">
            <a:extLst>
              <a:ext uri="{FF2B5EF4-FFF2-40B4-BE49-F238E27FC236}">
                <a16:creationId xmlns:a16="http://schemas.microsoft.com/office/drawing/2014/main" id="{CF0861F8-3AA4-4702-B681-6D7880A61B88}"/>
              </a:ext>
            </a:extLst>
          </p:cNvPr>
          <p:cNvSpPr/>
          <p:nvPr userDrawn="1"/>
        </p:nvSpPr>
        <p:spPr>
          <a:xfrm>
            <a:off x="1371601" y="162000"/>
            <a:ext cx="2057399" cy="3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userDrawn="1"/>
        </p:nvSpPr>
        <p:spPr>
          <a:xfrm>
            <a:off x="457200" y="72752"/>
            <a:ext cx="1143000" cy="461665"/>
          </a:xfrm>
          <a:prstGeom prst="rect">
            <a:avLst/>
          </a:prstGeom>
          <a:noFill/>
        </p:spPr>
        <p:txBody>
          <a:bodyPr wrap="square" rtlCol="0">
            <a:spAutoFit/>
          </a:bodyPr>
          <a:lstStyle/>
          <a:p>
            <a:r>
              <a:rPr lang="en-MY" sz="2400" b="1" dirty="0">
                <a:solidFill>
                  <a:srgbClr val="45C2AA"/>
                </a:solidFill>
                <a:latin typeface="Bahnschrift" panose="020B0502040204020203" pitchFamily="34" charset="0"/>
              </a:rPr>
              <a:t>FASA</a:t>
            </a:r>
            <a:endParaRPr lang="en-MY" sz="2400" b="1" dirty="0">
              <a:solidFill>
                <a:schemeClr val="bg1"/>
              </a:solidFill>
              <a:latin typeface="Bahnschrift" panose="020B0502040204020203" pitchFamily="34" charset="0"/>
            </a:endParaRPr>
          </a:p>
        </p:txBody>
      </p:sp>
      <p:sp>
        <p:nvSpPr>
          <p:cNvPr id="37" name="TextBox 36"/>
          <p:cNvSpPr txBox="1"/>
          <p:nvPr userDrawn="1"/>
        </p:nvSpPr>
        <p:spPr>
          <a:xfrm>
            <a:off x="1323975" y="85725"/>
            <a:ext cx="2133600" cy="461665"/>
          </a:xfrm>
          <a:prstGeom prst="rect">
            <a:avLst/>
          </a:prstGeom>
          <a:noFill/>
        </p:spPr>
        <p:txBody>
          <a:bodyPr wrap="square" rtlCol="0">
            <a:spAutoFit/>
          </a:bodyPr>
          <a:lstStyle/>
          <a:p>
            <a:pPr algn="ctr"/>
            <a:r>
              <a:rPr lang="fi-FI" sz="2400" b="1" dirty="0" smtClean="0">
                <a:solidFill>
                  <a:schemeClr val="bg1"/>
                </a:solidFill>
                <a:latin typeface="Century Gothic" panose="020B0502020202020204" pitchFamily="34" charset="0"/>
              </a:rPr>
              <a:t>PENGUJIAN</a:t>
            </a:r>
            <a:endParaRPr lang="en-MY"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4321582"/>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Footer Placeholder 2"/>
          <p:cNvSpPr>
            <a:spLocks noGrp="1"/>
          </p:cNvSpPr>
          <p:nvPr>
            <p:ph type="ftr" sz="quarter" idx="10"/>
          </p:nvPr>
        </p:nvSpPr>
        <p:spPr/>
        <p:txBody>
          <a:bodyPr/>
          <a:lstStyle/>
          <a:p>
            <a:endParaRPr lang="en-MY"/>
          </a:p>
        </p:txBody>
      </p:sp>
      <p:sp>
        <p:nvSpPr>
          <p:cNvPr id="4" name="Date Placeholder 3"/>
          <p:cNvSpPr>
            <a:spLocks noGrp="1"/>
          </p:cNvSpPr>
          <p:nvPr>
            <p:ph type="dt" sz="half" idx="11"/>
          </p:nvPr>
        </p:nvSpPr>
        <p:spPr/>
        <p:txBody>
          <a:bodyPr/>
          <a:lstStyle/>
          <a:p>
            <a:fld id="{1D8BD707-D9CF-40AE-B4C6-C98DA3205C09}" type="datetimeFigureOut">
              <a:rPr lang="en-US" smtClean="0"/>
              <a:t>6/28/2021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MY" smtClean="0"/>
              <a:t>‹#›</a:t>
            </a:fld>
            <a:endParaRPr lang="en-MY"/>
          </a:p>
        </p:txBody>
      </p:sp>
    </p:spTree>
    <p:extLst>
      <p:ext uri="{BB962C8B-B14F-4D97-AF65-F5344CB8AC3E}">
        <p14:creationId xmlns:p14="http://schemas.microsoft.com/office/powerpoint/2010/main" val="3663566090"/>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9683" y="3047"/>
            <a:ext cx="11152632" cy="600710"/>
          </a:xfrm>
          <a:prstGeom prst="rect">
            <a:avLst/>
          </a:prstGeom>
        </p:spPr>
        <p:txBody>
          <a:bodyPr wrap="square" lIns="0" tIns="0" rIns="0" bIns="0">
            <a:spAutoFit/>
          </a:bodyPr>
          <a:lstStyle>
            <a:lvl1pPr>
              <a:defRPr sz="320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79502" y="2151278"/>
            <a:ext cx="12032995" cy="38722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Picture 6"/>
          <p:cNvPicPr>
            <a:picLocks noChangeAspect="1"/>
          </p:cNvPicPr>
          <p:nvPr userDrawn="1"/>
        </p:nvPicPr>
        <p:blipFill>
          <a:blip r:embed="rId8"/>
          <a:stretch>
            <a:fillRect/>
          </a:stretch>
        </p:blipFill>
        <p:spPr>
          <a:xfrm>
            <a:off x="-662457" y="-254888"/>
            <a:ext cx="976782" cy="852676"/>
          </a:xfrm>
          <a:prstGeom prst="rect">
            <a:avLst/>
          </a:prstGeom>
        </p:spPr>
      </p:pic>
      <p:pic>
        <p:nvPicPr>
          <p:cNvPr id="8" name="Picture 7"/>
          <p:cNvPicPr>
            <a:picLocks noChangeAspect="1"/>
          </p:cNvPicPr>
          <p:nvPr userDrawn="1"/>
        </p:nvPicPr>
        <p:blipFill>
          <a:blip r:embed="rId8"/>
          <a:stretch>
            <a:fillRect/>
          </a:stretch>
        </p:blipFill>
        <p:spPr>
          <a:xfrm>
            <a:off x="12096455" y="6377940"/>
            <a:ext cx="976782" cy="852676"/>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700" r:id="rId2"/>
    <p:sldLayoutId id="2147483701" r:id="rId3"/>
    <p:sldLayoutId id="2147483691" r:id="rId4"/>
    <p:sldLayoutId id="2147483693" r:id="rId5"/>
    <p:sldLayoutId id="2147483695" r:id="rId6"/>
  </p:sldLayoutIdLst>
  <p:transition spd="slow">
    <p:push dir="u"/>
  </p:transition>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F59613-54D9-4715-AD64-3686FB002C83}"/>
              </a:ext>
            </a:extLst>
          </p:cNvPr>
          <p:cNvSpPr/>
          <p:nvPr/>
        </p:nvSpPr>
        <p:spPr>
          <a:xfrm>
            <a:off x="431128" y="685800"/>
            <a:ext cx="8754320"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dirty="0" smtClean="0">
                <a:solidFill>
                  <a:srgbClr val="30786E"/>
                </a:solidFill>
                <a:latin typeface="Century Gothic" panose="020B0502020202020204" pitchFamily="34" charset="0"/>
              </a:rPr>
              <a:t>1. LATIHAN </a:t>
            </a:r>
            <a:r>
              <a:rPr lang="en-US" sz="2400" b="1" i="1" dirty="0" smtClean="0">
                <a:solidFill>
                  <a:srgbClr val="30786E"/>
                </a:solidFill>
                <a:latin typeface="Century Gothic" panose="020B0502020202020204" pitchFamily="34" charset="0"/>
              </a:rPr>
              <a:t>BOUNDARY VALUE ANALYSIS (BVA) TECHNIQUE</a:t>
            </a:r>
            <a:endParaRPr lang="en-US" sz="2400" b="1" i="1" dirty="0">
              <a:solidFill>
                <a:srgbClr val="30786E"/>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304800" y="1476559"/>
            <a:ext cx="11277600" cy="646331"/>
          </a:xfrm>
          <a:prstGeom prst="rect">
            <a:avLst/>
          </a:prstGeom>
        </p:spPr>
        <p:txBody>
          <a:bodyPr wrap="square">
            <a:spAutoFit/>
          </a:bodyPr>
          <a:lstStyle/>
          <a:p>
            <a:r>
              <a:rPr lang="en-MY" dirty="0" err="1" smtClean="0">
                <a:latin typeface="Century Gothic" panose="020B0502020202020204" pitchFamily="34" charset="0"/>
              </a:rPr>
              <a:t>Sistem</a:t>
            </a:r>
            <a:r>
              <a:rPr lang="en-MY" dirty="0" smtClean="0">
                <a:latin typeface="Century Gothic" panose="020B0502020202020204" pitchFamily="34" charset="0"/>
              </a:rPr>
              <a:t> </a:t>
            </a:r>
            <a:r>
              <a:rPr lang="en-MY" dirty="0" err="1" smtClean="0">
                <a:latin typeface="Century Gothic" panose="020B0502020202020204" pitchFamily="34" charset="0"/>
              </a:rPr>
              <a:t>akan</a:t>
            </a:r>
            <a:r>
              <a:rPr lang="en-MY" dirty="0" smtClean="0">
                <a:latin typeface="Century Gothic" panose="020B0502020202020204" pitchFamily="34" charset="0"/>
              </a:rPr>
              <a:t> </a:t>
            </a:r>
            <a:r>
              <a:rPr lang="en-MY" dirty="0" err="1" smtClean="0">
                <a:latin typeface="Century Gothic" panose="020B0502020202020204" pitchFamily="34" charset="0"/>
              </a:rPr>
              <a:t>menterjemahkan</a:t>
            </a:r>
            <a:r>
              <a:rPr lang="en-MY" dirty="0" smtClean="0">
                <a:latin typeface="Century Gothic" panose="020B0502020202020204" pitchFamily="34" charset="0"/>
              </a:rPr>
              <a:t> </a:t>
            </a:r>
            <a:r>
              <a:rPr lang="en-MY" dirty="0" err="1" smtClean="0">
                <a:latin typeface="Century Gothic" panose="020B0502020202020204" pitchFamily="34" charset="0"/>
              </a:rPr>
              <a:t>markah</a:t>
            </a:r>
            <a:r>
              <a:rPr lang="en-MY" dirty="0" smtClean="0">
                <a:latin typeface="Century Gothic" panose="020B0502020202020204" pitchFamily="34" charset="0"/>
              </a:rPr>
              <a:t> yang </a:t>
            </a:r>
            <a:r>
              <a:rPr lang="en-MY" dirty="0" err="1" smtClean="0">
                <a:latin typeface="Century Gothic" panose="020B0502020202020204" pitchFamily="34" charset="0"/>
              </a:rPr>
              <a:t>diperolehi</a:t>
            </a:r>
            <a:r>
              <a:rPr lang="en-MY" dirty="0" smtClean="0">
                <a:latin typeface="Century Gothic" panose="020B0502020202020204" pitchFamily="34" charset="0"/>
              </a:rPr>
              <a:t> </a:t>
            </a:r>
            <a:r>
              <a:rPr lang="en-MY" dirty="0" err="1" smtClean="0">
                <a:latin typeface="Century Gothic" panose="020B0502020202020204" pitchFamily="34" charset="0"/>
              </a:rPr>
              <a:t>pelajar</a:t>
            </a:r>
            <a:r>
              <a:rPr lang="en-MY" dirty="0" smtClean="0">
                <a:latin typeface="Century Gothic" panose="020B0502020202020204" pitchFamily="34" charset="0"/>
              </a:rPr>
              <a:t> (</a:t>
            </a:r>
            <a:r>
              <a:rPr lang="en-MY" dirty="0" err="1" smtClean="0">
                <a:latin typeface="Century Gothic" panose="020B0502020202020204" pitchFamily="34" charset="0"/>
              </a:rPr>
              <a:t>dalam</a:t>
            </a:r>
            <a:r>
              <a:rPr lang="en-MY" dirty="0" smtClean="0">
                <a:latin typeface="Century Gothic" panose="020B0502020202020204" pitchFamily="34" charset="0"/>
              </a:rPr>
              <a:t> </a:t>
            </a:r>
            <a:r>
              <a:rPr lang="en-MY" dirty="0" err="1" smtClean="0">
                <a:latin typeface="Century Gothic" panose="020B0502020202020204" pitchFamily="34" charset="0"/>
              </a:rPr>
              <a:t>bentuk</a:t>
            </a:r>
            <a:r>
              <a:rPr lang="en-MY" dirty="0" smtClean="0">
                <a:latin typeface="Century Gothic" panose="020B0502020202020204" pitchFamily="34" charset="0"/>
              </a:rPr>
              <a:t> integer) </a:t>
            </a:r>
            <a:r>
              <a:rPr lang="en-MY" dirty="0" err="1" smtClean="0">
                <a:latin typeface="Century Gothic" panose="020B0502020202020204" pitchFamily="34" charset="0"/>
              </a:rPr>
              <a:t>kepada</a:t>
            </a:r>
            <a:r>
              <a:rPr lang="en-MY" dirty="0" smtClean="0">
                <a:latin typeface="Century Gothic" panose="020B0502020202020204" pitchFamily="34" charset="0"/>
              </a:rPr>
              <a:t> </a:t>
            </a:r>
            <a:r>
              <a:rPr lang="en-MY" dirty="0" err="1" smtClean="0">
                <a:latin typeface="Century Gothic" panose="020B0502020202020204" pitchFamily="34" charset="0"/>
              </a:rPr>
              <a:t>gred</a:t>
            </a:r>
            <a:r>
              <a:rPr lang="en-MY" dirty="0" smtClean="0">
                <a:latin typeface="Century Gothic" panose="020B0502020202020204" pitchFamily="34" charset="0"/>
              </a:rPr>
              <a:t> </a:t>
            </a:r>
            <a:r>
              <a:rPr lang="en-MY" dirty="0" err="1" smtClean="0">
                <a:latin typeface="Century Gothic" panose="020B0502020202020204" pitchFamily="34" charset="0"/>
              </a:rPr>
              <a:t>seperti</a:t>
            </a:r>
            <a:r>
              <a:rPr lang="en-MY" dirty="0" smtClean="0">
                <a:latin typeface="Century Gothic" panose="020B0502020202020204" pitchFamily="34" charset="0"/>
              </a:rPr>
              <a:t> </a:t>
            </a:r>
            <a:r>
              <a:rPr lang="en-MY" dirty="0" err="1" smtClean="0">
                <a:latin typeface="Century Gothic" panose="020B0502020202020204" pitchFamily="34" charset="0"/>
              </a:rPr>
              <a:t>berikut</a:t>
            </a:r>
            <a:r>
              <a:rPr lang="en-MY" dirty="0" smtClean="0">
                <a:latin typeface="Century Gothic" panose="020B0502020202020204" pitchFamily="34" charset="0"/>
              </a:rPr>
              <a:t>:</a:t>
            </a:r>
            <a:endParaRPr lang="en-MY" dirty="0">
              <a:latin typeface="Century Gothic" panose="020B0502020202020204" pitchFamily="34" charset="0"/>
            </a:endParaRPr>
          </a:p>
        </p:txBody>
      </p:sp>
      <p:sp>
        <p:nvSpPr>
          <p:cNvPr id="50" name="TextBox 49"/>
          <p:cNvSpPr txBox="1"/>
          <p:nvPr/>
        </p:nvSpPr>
        <p:spPr>
          <a:xfrm>
            <a:off x="4658710" y="3054113"/>
            <a:ext cx="5322291" cy="369332"/>
          </a:xfrm>
          <a:prstGeom prst="rect">
            <a:avLst/>
          </a:prstGeom>
          <a:noFill/>
        </p:spPr>
        <p:txBody>
          <a:bodyPr wrap="none" rtlCol="0">
            <a:spAutoFit/>
          </a:bodyPr>
          <a:lstStyle/>
          <a:p>
            <a:r>
              <a:rPr lang="en-MY" b="1" dirty="0" smtClean="0">
                <a:latin typeface="Century Gothic" panose="020B0502020202020204" pitchFamily="34" charset="0"/>
              </a:rPr>
              <a:t>Feature Set (FS)1 </a:t>
            </a:r>
            <a:r>
              <a:rPr lang="en-MY" dirty="0" smtClean="0">
                <a:latin typeface="Century Gothic" panose="020B0502020202020204" pitchFamily="34" charset="0"/>
              </a:rPr>
              <a:t>– </a:t>
            </a:r>
            <a:r>
              <a:rPr lang="en-MY" dirty="0" err="1" smtClean="0">
                <a:latin typeface="Century Gothic" panose="020B0502020202020204" pitchFamily="34" charset="0"/>
              </a:rPr>
              <a:t>generate_grading</a:t>
            </a:r>
            <a:r>
              <a:rPr lang="en-MY" dirty="0" smtClean="0">
                <a:latin typeface="Century Gothic" panose="020B0502020202020204" pitchFamily="34" charset="0"/>
              </a:rPr>
              <a:t> function</a:t>
            </a:r>
            <a:endParaRPr lang="en-MY" dirty="0">
              <a:latin typeface="Century Gothic" panose="020B0502020202020204" pitchFamily="34" charset="0"/>
            </a:endParaRPr>
          </a:p>
        </p:txBody>
      </p:sp>
      <p:sp>
        <p:nvSpPr>
          <p:cNvPr id="51" name="Rectangle 50"/>
          <p:cNvSpPr/>
          <p:nvPr/>
        </p:nvSpPr>
        <p:spPr>
          <a:xfrm>
            <a:off x="444261" y="2228671"/>
            <a:ext cx="2693950" cy="1200329"/>
          </a:xfrm>
          <a:prstGeom prst="rect">
            <a:avLst/>
          </a:prstGeom>
        </p:spPr>
        <p:txBody>
          <a:bodyPr wrap="square">
            <a:spAutoFit/>
          </a:bodyPr>
          <a:lstStyle/>
          <a:p>
            <a:pPr marL="285750" indent="-285750">
              <a:buFont typeface="Wingdings" panose="05000000000000000000" pitchFamily="2" charset="2"/>
              <a:buChar char="q"/>
            </a:pPr>
            <a:r>
              <a:rPr lang="en-MY" dirty="0" smtClean="0">
                <a:latin typeface="Century Gothic" panose="020B0502020202020204" pitchFamily="34" charset="0"/>
              </a:rPr>
              <a:t>70 </a:t>
            </a:r>
            <a:r>
              <a:rPr lang="en-MY" dirty="0" err="1" smtClean="0">
                <a:latin typeface="Century Gothic" panose="020B0502020202020204" pitchFamily="34" charset="0"/>
              </a:rPr>
              <a:t>hingga</a:t>
            </a:r>
            <a:r>
              <a:rPr lang="en-MY" dirty="0" smtClean="0">
                <a:latin typeface="Century Gothic" panose="020B0502020202020204" pitchFamily="34" charset="0"/>
              </a:rPr>
              <a:t> 100  </a:t>
            </a:r>
            <a:r>
              <a:rPr lang="en-MY" dirty="0">
                <a:latin typeface="Century Gothic" panose="020B0502020202020204" pitchFamily="34" charset="0"/>
              </a:rPr>
              <a:t>- ‘A’</a:t>
            </a:r>
          </a:p>
          <a:p>
            <a:pPr marL="285750" indent="-285750">
              <a:buFont typeface="Wingdings" panose="05000000000000000000" pitchFamily="2" charset="2"/>
              <a:buChar char="q"/>
            </a:pPr>
            <a:r>
              <a:rPr lang="en-MY" dirty="0" smtClean="0">
                <a:latin typeface="Century Gothic" panose="020B0502020202020204" pitchFamily="34" charset="0"/>
              </a:rPr>
              <a:t>50 </a:t>
            </a:r>
            <a:r>
              <a:rPr lang="en-MY" dirty="0" err="1" smtClean="0">
                <a:latin typeface="Century Gothic" panose="020B0502020202020204" pitchFamily="34" charset="0"/>
              </a:rPr>
              <a:t>hingga</a:t>
            </a:r>
            <a:r>
              <a:rPr lang="en-MY" dirty="0" smtClean="0">
                <a:latin typeface="Century Gothic" panose="020B0502020202020204" pitchFamily="34" charset="0"/>
              </a:rPr>
              <a:t> 69 - </a:t>
            </a:r>
            <a:r>
              <a:rPr lang="en-MY" dirty="0">
                <a:latin typeface="Century Gothic" panose="020B0502020202020204" pitchFamily="34" charset="0"/>
              </a:rPr>
              <a:t>‘B’</a:t>
            </a:r>
          </a:p>
          <a:p>
            <a:pPr marL="285750" indent="-285750">
              <a:buFont typeface="Wingdings" panose="05000000000000000000" pitchFamily="2" charset="2"/>
              <a:buChar char="q"/>
            </a:pPr>
            <a:r>
              <a:rPr lang="en-MY" dirty="0" smtClean="0">
                <a:latin typeface="Century Gothic" panose="020B0502020202020204" pitchFamily="34" charset="0"/>
              </a:rPr>
              <a:t>30 </a:t>
            </a:r>
            <a:r>
              <a:rPr lang="en-MY" dirty="0" err="1" smtClean="0">
                <a:latin typeface="Century Gothic" panose="020B0502020202020204" pitchFamily="34" charset="0"/>
              </a:rPr>
              <a:t>hingga</a:t>
            </a:r>
            <a:r>
              <a:rPr lang="en-MY" dirty="0" smtClean="0">
                <a:latin typeface="Century Gothic" panose="020B0502020202020204" pitchFamily="34" charset="0"/>
              </a:rPr>
              <a:t> 49 </a:t>
            </a:r>
            <a:r>
              <a:rPr lang="en-MY" dirty="0">
                <a:latin typeface="Century Gothic" panose="020B0502020202020204" pitchFamily="34" charset="0"/>
              </a:rPr>
              <a:t>- ‘C’</a:t>
            </a:r>
          </a:p>
          <a:p>
            <a:pPr marL="285750" indent="-285750">
              <a:buFont typeface="Wingdings" panose="05000000000000000000" pitchFamily="2" charset="2"/>
              <a:buChar char="q"/>
            </a:pPr>
            <a:r>
              <a:rPr lang="en-MY" dirty="0" smtClean="0">
                <a:latin typeface="Century Gothic" panose="020B0502020202020204" pitchFamily="34" charset="0"/>
              </a:rPr>
              <a:t>0 </a:t>
            </a:r>
            <a:r>
              <a:rPr lang="en-MY" dirty="0" err="1" smtClean="0">
                <a:latin typeface="Century Gothic" panose="020B0502020202020204" pitchFamily="34" charset="0"/>
              </a:rPr>
              <a:t>hingga</a:t>
            </a:r>
            <a:r>
              <a:rPr lang="en-MY" dirty="0" smtClean="0">
                <a:latin typeface="Century Gothic" panose="020B0502020202020204" pitchFamily="34" charset="0"/>
              </a:rPr>
              <a:t> 29 </a:t>
            </a:r>
            <a:r>
              <a:rPr lang="en-MY" dirty="0">
                <a:latin typeface="Century Gothic" panose="020B0502020202020204" pitchFamily="34" charset="0"/>
              </a:rPr>
              <a:t>- ‘D’</a:t>
            </a:r>
          </a:p>
        </p:txBody>
      </p:sp>
      <p:sp>
        <p:nvSpPr>
          <p:cNvPr id="53" name="Rectangle 52"/>
          <p:cNvSpPr/>
          <p:nvPr/>
        </p:nvSpPr>
        <p:spPr>
          <a:xfrm>
            <a:off x="4648200" y="2228671"/>
            <a:ext cx="6555701" cy="685059"/>
          </a:xfrm>
          <a:prstGeom prst="rect">
            <a:avLst/>
          </a:prstGeom>
        </p:spPr>
        <p:txBody>
          <a:bodyPr wrap="square">
            <a:spAutoFit/>
          </a:bodyPr>
          <a:lstStyle/>
          <a:p>
            <a:pPr>
              <a:lnSpc>
                <a:spcPct val="107000"/>
              </a:lnSpc>
              <a:spcAft>
                <a:spcPts val="0"/>
              </a:spcAft>
            </a:pPr>
            <a:r>
              <a:rPr lang="en-MY" dirty="0" err="1" smtClean="0">
                <a:latin typeface="Century Gothic" panose="020B0502020202020204" pitchFamily="34" charset="0"/>
                <a:ea typeface="Calibri" panose="020F0502020204030204" pitchFamily="34" charset="0"/>
                <a:cs typeface="Cambria-Italic"/>
              </a:rPr>
              <a:t>Sekiranya</a:t>
            </a:r>
            <a:r>
              <a:rPr lang="en-MY" dirty="0" smtClean="0">
                <a:latin typeface="Century Gothic" panose="020B0502020202020204" pitchFamily="34" charset="0"/>
                <a:ea typeface="Calibri" panose="020F0502020204030204" pitchFamily="34" charset="0"/>
                <a:cs typeface="Cambria-Italic"/>
              </a:rPr>
              <a:t> input yang </a:t>
            </a:r>
            <a:r>
              <a:rPr lang="en-MY" dirty="0" err="1" smtClean="0">
                <a:latin typeface="Century Gothic" panose="020B0502020202020204" pitchFamily="34" charset="0"/>
                <a:ea typeface="Calibri" panose="020F0502020204030204" pitchFamily="34" charset="0"/>
                <a:cs typeface="Cambria-Italic"/>
              </a:rPr>
              <a:t>tidak</a:t>
            </a:r>
            <a:r>
              <a:rPr lang="en-MY" dirty="0" smtClean="0">
                <a:latin typeface="Century Gothic" panose="020B0502020202020204" pitchFamily="34" charset="0"/>
                <a:ea typeface="Calibri" panose="020F0502020204030204" pitchFamily="34" charset="0"/>
                <a:cs typeface="Cambria-Italic"/>
              </a:rPr>
              <a:t> </a:t>
            </a:r>
            <a:r>
              <a:rPr lang="en-MY" dirty="0" err="1" smtClean="0">
                <a:latin typeface="Century Gothic" panose="020B0502020202020204" pitchFamily="34" charset="0"/>
                <a:ea typeface="Calibri" panose="020F0502020204030204" pitchFamily="34" charset="0"/>
                <a:cs typeface="Cambria-Italic"/>
              </a:rPr>
              <a:t>sah</a:t>
            </a:r>
            <a:r>
              <a:rPr lang="en-MY" dirty="0" smtClean="0">
                <a:latin typeface="Century Gothic" panose="020B0502020202020204" pitchFamily="34" charset="0"/>
                <a:ea typeface="Calibri" panose="020F0502020204030204" pitchFamily="34" charset="0"/>
                <a:cs typeface="Cambria-Italic"/>
              </a:rPr>
              <a:t> (invalid) </a:t>
            </a:r>
            <a:r>
              <a:rPr lang="en-MY" dirty="0" err="1" smtClean="0">
                <a:latin typeface="Century Gothic" panose="020B0502020202020204" pitchFamily="34" charset="0"/>
                <a:ea typeface="Calibri" panose="020F0502020204030204" pitchFamily="34" charset="0"/>
                <a:cs typeface="Cambria-Italic"/>
              </a:rPr>
              <a:t>dimasukkan</a:t>
            </a:r>
            <a:r>
              <a:rPr lang="en-MY" dirty="0" smtClean="0">
                <a:latin typeface="Century Gothic" panose="020B0502020202020204" pitchFamily="34" charset="0"/>
                <a:ea typeface="Calibri" panose="020F0502020204030204" pitchFamily="34" charset="0"/>
                <a:cs typeface="Cambria-Italic"/>
              </a:rPr>
              <a:t>, </a:t>
            </a:r>
            <a:r>
              <a:rPr lang="en-MY" dirty="0" err="1" smtClean="0">
                <a:latin typeface="Century Gothic" panose="020B0502020202020204" pitchFamily="34" charset="0"/>
                <a:ea typeface="Calibri" panose="020F0502020204030204" pitchFamily="34" charset="0"/>
                <a:cs typeface="Cambria-Italic"/>
              </a:rPr>
              <a:t>sistem</a:t>
            </a:r>
            <a:r>
              <a:rPr lang="en-MY" dirty="0" smtClean="0">
                <a:latin typeface="Century Gothic" panose="020B0502020202020204" pitchFamily="34" charset="0"/>
                <a:ea typeface="Calibri" panose="020F0502020204030204" pitchFamily="34" charset="0"/>
                <a:cs typeface="Cambria-Italic"/>
              </a:rPr>
              <a:t> </a:t>
            </a:r>
            <a:r>
              <a:rPr lang="en-MY" dirty="0" err="1" smtClean="0">
                <a:latin typeface="Century Gothic" panose="020B0502020202020204" pitchFamily="34" charset="0"/>
                <a:ea typeface="Calibri" panose="020F0502020204030204" pitchFamily="34" charset="0"/>
                <a:cs typeface="Cambria-Italic"/>
              </a:rPr>
              <a:t>akan</a:t>
            </a:r>
            <a:r>
              <a:rPr lang="en-MY" dirty="0" smtClean="0">
                <a:latin typeface="Century Gothic" panose="020B0502020202020204" pitchFamily="34" charset="0"/>
                <a:ea typeface="Calibri" panose="020F0502020204030204" pitchFamily="34" charset="0"/>
                <a:cs typeface="Cambria-Italic"/>
              </a:rPr>
              <a:t> </a:t>
            </a:r>
            <a:r>
              <a:rPr lang="en-MY" dirty="0" err="1" smtClean="0">
                <a:latin typeface="Century Gothic" panose="020B0502020202020204" pitchFamily="34" charset="0"/>
                <a:ea typeface="Calibri" panose="020F0502020204030204" pitchFamily="34" charset="0"/>
                <a:cs typeface="Cambria-Italic"/>
              </a:rPr>
              <a:t>memaparkan</a:t>
            </a:r>
            <a:r>
              <a:rPr lang="en-MY" dirty="0" smtClean="0">
                <a:latin typeface="Century Gothic" panose="020B0502020202020204" pitchFamily="34" charset="0"/>
                <a:ea typeface="Calibri" panose="020F0502020204030204" pitchFamily="34" charset="0"/>
                <a:cs typeface="Cambria-Italic"/>
              </a:rPr>
              <a:t> </a:t>
            </a:r>
            <a:r>
              <a:rPr lang="en-MY" dirty="0" err="1" smtClean="0">
                <a:latin typeface="Century Gothic" panose="020B0502020202020204" pitchFamily="34" charset="0"/>
                <a:ea typeface="Calibri" panose="020F0502020204030204" pitchFamily="34" charset="0"/>
                <a:cs typeface="Cambria-Italic"/>
              </a:rPr>
              <a:t>mesej</a:t>
            </a:r>
            <a:r>
              <a:rPr lang="en-MY" dirty="0" smtClean="0">
                <a:latin typeface="Century Gothic" panose="020B0502020202020204" pitchFamily="34" charset="0"/>
                <a:ea typeface="Calibri" panose="020F0502020204030204" pitchFamily="34" charset="0"/>
                <a:cs typeface="Cambria-Italic"/>
              </a:rPr>
              <a:t> “</a:t>
            </a:r>
            <a:r>
              <a:rPr lang="en-MY" b="1" dirty="0" err="1" smtClean="0">
                <a:latin typeface="Century Gothic" panose="020B0502020202020204" pitchFamily="34" charset="0"/>
                <a:ea typeface="Calibri" panose="020F0502020204030204" pitchFamily="34" charset="0"/>
                <a:cs typeface="Cambria-Italic"/>
              </a:rPr>
              <a:t>Ralat</a:t>
            </a:r>
            <a:r>
              <a:rPr lang="en-MY" b="1" dirty="0" smtClean="0">
                <a:latin typeface="Century Gothic" panose="020B0502020202020204" pitchFamily="34" charset="0"/>
                <a:ea typeface="Calibri" panose="020F0502020204030204" pitchFamily="34" charset="0"/>
                <a:cs typeface="Cambria-Italic"/>
              </a:rPr>
              <a:t>, input </a:t>
            </a:r>
            <a:r>
              <a:rPr lang="en-MY" b="1" dirty="0" err="1" smtClean="0">
                <a:latin typeface="Century Gothic" panose="020B0502020202020204" pitchFamily="34" charset="0"/>
                <a:ea typeface="Calibri" panose="020F0502020204030204" pitchFamily="34" charset="0"/>
                <a:cs typeface="Cambria-Italic"/>
              </a:rPr>
              <a:t>tidak</a:t>
            </a:r>
            <a:r>
              <a:rPr lang="en-MY" b="1" dirty="0" smtClean="0">
                <a:latin typeface="Century Gothic" panose="020B0502020202020204" pitchFamily="34" charset="0"/>
                <a:ea typeface="Calibri" panose="020F0502020204030204" pitchFamily="34" charset="0"/>
                <a:cs typeface="Cambria-Italic"/>
              </a:rPr>
              <a:t> </a:t>
            </a:r>
            <a:r>
              <a:rPr lang="en-MY" b="1" dirty="0" err="1" smtClean="0">
                <a:latin typeface="Century Gothic" panose="020B0502020202020204" pitchFamily="34" charset="0"/>
                <a:ea typeface="Calibri" panose="020F0502020204030204" pitchFamily="34" charset="0"/>
                <a:cs typeface="Cambria-Italic"/>
              </a:rPr>
              <a:t>sah</a:t>
            </a:r>
            <a:r>
              <a:rPr lang="en-MY" b="1" dirty="0" smtClean="0">
                <a:latin typeface="Century Gothic" panose="020B0502020202020204" pitchFamily="34" charset="0"/>
                <a:ea typeface="Calibri" panose="020F0502020204030204" pitchFamily="34" charset="0"/>
                <a:cs typeface="Cambria-Italic"/>
              </a:rPr>
              <a:t>”</a:t>
            </a:r>
          </a:p>
        </p:txBody>
      </p:sp>
      <p:sp>
        <p:nvSpPr>
          <p:cNvPr id="14" name="Rectangle 13"/>
          <p:cNvSpPr/>
          <p:nvPr/>
        </p:nvSpPr>
        <p:spPr>
          <a:xfrm>
            <a:off x="444261" y="3679646"/>
            <a:ext cx="11277600" cy="1200329"/>
          </a:xfrm>
          <a:prstGeom prst="rect">
            <a:avLst/>
          </a:prstGeom>
        </p:spPr>
        <p:txBody>
          <a:bodyPr wrap="square">
            <a:spAutoFit/>
          </a:bodyPr>
          <a:lstStyle/>
          <a:p>
            <a:r>
              <a:rPr lang="en-MY" b="1" dirty="0" err="1" smtClean="0">
                <a:solidFill>
                  <a:srgbClr val="0070C0"/>
                </a:solidFill>
                <a:latin typeface="Century Gothic" panose="020B0502020202020204" pitchFamily="34" charset="0"/>
              </a:rPr>
              <a:t>Apakah</a:t>
            </a:r>
            <a:r>
              <a:rPr lang="en-MY" b="1" dirty="0" smtClean="0">
                <a:solidFill>
                  <a:srgbClr val="0070C0"/>
                </a:solidFill>
                <a:latin typeface="Century Gothic" panose="020B0502020202020204" pitchFamily="34" charset="0"/>
              </a:rPr>
              <a:t> </a:t>
            </a:r>
            <a:r>
              <a:rPr lang="en-MY" b="1" i="1" dirty="0" smtClean="0">
                <a:solidFill>
                  <a:srgbClr val="0070C0"/>
                </a:solidFill>
                <a:latin typeface="Century Gothic" panose="020B0502020202020204" pitchFamily="34" charset="0"/>
              </a:rPr>
              <a:t>test condition, test coverage </a:t>
            </a:r>
            <a:r>
              <a:rPr lang="en-MY" b="1" dirty="0" err="1" smtClean="0">
                <a:solidFill>
                  <a:srgbClr val="0070C0"/>
                </a:solidFill>
                <a:latin typeface="Century Gothic" panose="020B0502020202020204" pitchFamily="34" charset="0"/>
              </a:rPr>
              <a:t>dan</a:t>
            </a:r>
            <a:r>
              <a:rPr lang="en-MY" b="1" i="1" dirty="0" smtClean="0">
                <a:solidFill>
                  <a:srgbClr val="0070C0"/>
                </a:solidFill>
                <a:latin typeface="Century Gothic" panose="020B0502020202020204" pitchFamily="34" charset="0"/>
              </a:rPr>
              <a:t> test case </a:t>
            </a:r>
            <a:r>
              <a:rPr lang="en-MY" b="1" dirty="0" err="1" smtClean="0">
                <a:solidFill>
                  <a:srgbClr val="0070C0"/>
                </a:solidFill>
                <a:latin typeface="Century Gothic" panose="020B0502020202020204" pitchFamily="34" charset="0"/>
              </a:rPr>
              <a:t>bagi</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spesifikasi</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keperluan</a:t>
            </a:r>
            <a:r>
              <a:rPr lang="en-MY" b="1" dirty="0" smtClean="0">
                <a:solidFill>
                  <a:srgbClr val="0070C0"/>
                </a:solidFill>
                <a:latin typeface="Century Gothic" panose="020B0502020202020204" pitchFamily="34" charset="0"/>
              </a:rPr>
              <a:t> di </a:t>
            </a:r>
            <a:r>
              <a:rPr lang="en-MY" b="1" dirty="0" err="1" smtClean="0">
                <a:solidFill>
                  <a:srgbClr val="0070C0"/>
                </a:solidFill>
                <a:latin typeface="Century Gothic" panose="020B0502020202020204" pitchFamily="34" charset="0"/>
              </a:rPr>
              <a:t>atas</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menggunakan</a:t>
            </a:r>
            <a:r>
              <a:rPr lang="en-MY" b="1" dirty="0" smtClean="0">
                <a:solidFill>
                  <a:srgbClr val="0070C0"/>
                </a:solidFill>
                <a:latin typeface="Century Gothic" panose="020B0502020202020204" pitchFamily="34" charset="0"/>
              </a:rPr>
              <a:t> </a:t>
            </a:r>
            <a:r>
              <a:rPr lang="en-MY" b="1" i="1" dirty="0">
                <a:solidFill>
                  <a:srgbClr val="0070C0"/>
                </a:solidFill>
                <a:latin typeface="Century Gothic" panose="020B0502020202020204" pitchFamily="34" charset="0"/>
              </a:rPr>
              <a:t>three-value boundary testing with minimum test case</a:t>
            </a:r>
            <a:r>
              <a:rPr lang="en-MY" b="1" dirty="0" smtClean="0">
                <a:solidFill>
                  <a:srgbClr val="0070C0"/>
                </a:solidFill>
                <a:latin typeface="Century Gothic" panose="020B0502020202020204" pitchFamily="34" charset="0"/>
              </a:rPr>
              <a:t>?</a:t>
            </a:r>
          </a:p>
          <a:p>
            <a:endParaRPr lang="en-MY" u="sng" dirty="0" smtClean="0">
              <a:latin typeface="Century Gothic" panose="020B0502020202020204" pitchFamily="34" charset="0"/>
            </a:endParaRPr>
          </a:p>
          <a:p>
            <a:r>
              <a:rPr lang="en-MY" u="sng" dirty="0" smtClean="0">
                <a:latin typeface="Century Gothic" panose="020B0502020202020204" pitchFamily="34" charset="0"/>
              </a:rPr>
              <a:t>Nota</a:t>
            </a:r>
            <a:r>
              <a:rPr lang="en-MY" dirty="0" smtClean="0">
                <a:latin typeface="Century Gothic" panose="020B0502020202020204" pitchFamily="34" charset="0"/>
              </a:rPr>
              <a:t> </a:t>
            </a:r>
            <a:r>
              <a:rPr lang="en-MY" dirty="0">
                <a:latin typeface="Century Gothic" panose="020B0502020202020204" pitchFamily="34" charset="0"/>
              </a:rPr>
              <a:t>: </a:t>
            </a:r>
            <a:r>
              <a:rPr lang="en-MY" dirty="0" err="1" smtClean="0">
                <a:latin typeface="Century Gothic" panose="020B0502020202020204" pitchFamily="34" charset="0"/>
              </a:rPr>
              <a:t>Nilai</a:t>
            </a:r>
            <a:r>
              <a:rPr lang="en-MY" dirty="0" smtClean="0">
                <a:latin typeface="Century Gothic" panose="020B0502020202020204" pitchFamily="34" charset="0"/>
              </a:rPr>
              <a:t> </a:t>
            </a:r>
            <a:r>
              <a:rPr lang="en-MY" dirty="0" err="1" smtClean="0">
                <a:latin typeface="Century Gothic" panose="020B0502020202020204" pitchFamily="34" charset="0"/>
              </a:rPr>
              <a:t>terkecil</a:t>
            </a:r>
            <a:r>
              <a:rPr lang="en-MY" dirty="0" smtClean="0">
                <a:latin typeface="Century Gothic" panose="020B0502020202020204" pitchFamily="34" charset="0"/>
              </a:rPr>
              <a:t> </a:t>
            </a:r>
            <a:r>
              <a:rPr lang="en-MY" dirty="0" err="1" smtClean="0">
                <a:latin typeface="Century Gothic" panose="020B0502020202020204" pitchFamily="34" charset="0"/>
              </a:rPr>
              <a:t>bagi</a:t>
            </a:r>
            <a:r>
              <a:rPr lang="en-MY" dirty="0" smtClean="0">
                <a:latin typeface="Century Gothic" panose="020B0502020202020204" pitchFamily="34" charset="0"/>
              </a:rPr>
              <a:t> </a:t>
            </a:r>
            <a:r>
              <a:rPr lang="en-MY" dirty="0" err="1" smtClean="0">
                <a:latin typeface="Century Gothic" panose="020B0502020202020204" pitchFamily="34" charset="0"/>
              </a:rPr>
              <a:t>markah</a:t>
            </a:r>
            <a:r>
              <a:rPr lang="en-MY" dirty="0" smtClean="0">
                <a:latin typeface="Century Gothic" panose="020B0502020202020204" pitchFamily="34" charset="0"/>
              </a:rPr>
              <a:t> </a:t>
            </a:r>
            <a:r>
              <a:rPr lang="en-MY" dirty="0" err="1" smtClean="0">
                <a:latin typeface="Century Gothic" panose="020B0502020202020204" pitchFamily="34" charset="0"/>
              </a:rPr>
              <a:t>adalah</a:t>
            </a:r>
            <a:r>
              <a:rPr lang="en-MY" dirty="0" smtClean="0">
                <a:latin typeface="Century Gothic" panose="020B0502020202020204" pitchFamily="34" charset="0"/>
              </a:rPr>
              <a:t> 0.5</a:t>
            </a:r>
            <a:endParaRPr lang="en-MY" dirty="0">
              <a:latin typeface="Century Gothic" panose="020B0502020202020204" pitchFamily="34" charset="0"/>
            </a:endParaRPr>
          </a:p>
        </p:txBody>
      </p:sp>
      <p:cxnSp>
        <p:nvCxnSpPr>
          <p:cNvPr id="15" name="Straight Arrow Connector 14"/>
          <p:cNvCxnSpPr/>
          <p:nvPr/>
        </p:nvCxnSpPr>
        <p:spPr>
          <a:xfrm>
            <a:off x="5562600" y="5505103"/>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72000" y="5505103"/>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81400" y="5505103"/>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5505103"/>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00200" y="5505103"/>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9600" y="5505103"/>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49357" y="5534006"/>
            <a:ext cx="301686" cy="369332"/>
          </a:xfrm>
          <a:prstGeom prst="rect">
            <a:avLst/>
          </a:prstGeom>
          <a:noFill/>
        </p:spPr>
        <p:txBody>
          <a:bodyPr wrap="none" rtlCol="0">
            <a:spAutoFit/>
          </a:bodyPr>
          <a:lstStyle/>
          <a:p>
            <a:r>
              <a:rPr lang="en-MY" dirty="0" smtClean="0"/>
              <a:t>0</a:t>
            </a:r>
            <a:endParaRPr lang="en-MY" dirty="0"/>
          </a:p>
        </p:txBody>
      </p:sp>
      <p:sp>
        <p:nvSpPr>
          <p:cNvPr id="22" name="TextBox 21"/>
          <p:cNvSpPr txBox="1"/>
          <p:nvPr/>
        </p:nvSpPr>
        <p:spPr>
          <a:xfrm>
            <a:off x="2427495" y="5535475"/>
            <a:ext cx="418704" cy="369332"/>
          </a:xfrm>
          <a:prstGeom prst="rect">
            <a:avLst/>
          </a:prstGeom>
          <a:noFill/>
        </p:spPr>
        <p:txBody>
          <a:bodyPr wrap="none" rtlCol="0">
            <a:spAutoFit/>
          </a:bodyPr>
          <a:lstStyle/>
          <a:p>
            <a:r>
              <a:rPr lang="en-MY" dirty="0" smtClean="0"/>
              <a:t>30</a:t>
            </a:r>
            <a:endParaRPr lang="en-MY" dirty="0"/>
          </a:p>
        </p:txBody>
      </p:sp>
      <p:sp>
        <p:nvSpPr>
          <p:cNvPr id="23" name="TextBox 22"/>
          <p:cNvSpPr txBox="1"/>
          <p:nvPr/>
        </p:nvSpPr>
        <p:spPr>
          <a:xfrm>
            <a:off x="3352800" y="5534006"/>
            <a:ext cx="418704" cy="369332"/>
          </a:xfrm>
          <a:prstGeom prst="rect">
            <a:avLst/>
          </a:prstGeom>
          <a:noFill/>
        </p:spPr>
        <p:txBody>
          <a:bodyPr wrap="none" rtlCol="0">
            <a:spAutoFit/>
          </a:bodyPr>
          <a:lstStyle/>
          <a:p>
            <a:r>
              <a:rPr lang="en-MY" dirty="0" smtClean="0"/>
              <a:t>50</a:t>
            </a:r>
            <a:endParaRPr lang="en-MY" dirty="0"/>
          </a:p>
        </p:txBody>
      </p:sp>
      <p:sp>
        <p:nvSpPr>
          <p:cNvPr id="24" name="TextBox 23"/>
          <p:cNvSpPr txBox="1"/>
          <p:nvPr/>
        </p:nvSpPr>
        <p:spPr>
          <a:xfrm>
            <a:off x="4343400" y="5534006"/>
            <a:ext cx="418704" cy="369332"/>
          </a:xfrm>
          <a:prstGeom prst="rect">
            <a:avLst/>
          </a:prstGeom>
          <a:noFill/>
        </p:spPr>
        <p:txBody>
          <a:bodyPr wrap="none" rtlCol="0">
            <a:spAutoFit/>
          </a:bodyPr>
          <a:lstStyle/>
          <a:p>
            <a:r>
              <a:rPr lang="en-MY" dirty="0" smtClean="0"/>
              <a:t>70</a:t>
            </a:r>
            <a:endParaRPr lang="en-MY" dirty="0"/>
          </a:p>
        </p:txBody>
      </p:sp>
      <p:sp>
        <p:nvSpPr>
          <p:cNvPr id="25" name="TextBox 24"/>
          <p:cNvSpPr txBox="1"/>
          <p:nvPr/>
        </p:nvSpPr>
        <p:spPr>
          <a:xfrm>
            <a:off x="5294738" y="5534006"/>
            <a:ext cx="535724" cy="369332"/>
          </a:xfrm>
          <a:prstGeom prst="rect">
            <a:avLst/>
          </a:prstGeom>
          <a:noFill/>
        </p:spPr>
        <p:txBody>
          <a:bodyPr wrap="none" rtlCol="0">
            <a:spAutoFit/>
          </a:bodyPr>
          <a:lstStyle/>
          <a:p>
            <a:r>
              <a:rPr lang="en-MY" dirty="0" smtClean="0"/>
              <a:t>100</a:t>
            </a:r>
            <a:endParaRPr lang="en-MY" dirty="0"/>
          </a:p>
        </p:txBody>
      </p:sp>
      <p:sp>
        <p:nvSpPr>
          <p:cNvPr id="26" name="TextBox 25"/>
          <p:cNvSpPr txBox="1"/>
          <p:nvPr/>
        </p:nvSpPr>
        <p:spPr>
          <a:xfrm>
            <a:off x="1944657" y="5105400"/>
            <a:ext cx="330540" cy="369332"/>
          </a:xfrm>
          <a:prstGeom prst="rect">
            <a:avLst/>
          </a:prstGeom>
          <a:noFill/>
        </p:spPr>
        <p:txBody>
          <a:bodyPr wrap="none" rtlCol="0">
            <a:spAutoFit/>
          </a:bodyPr>
          <a:lstStyle/>
          <a:p>
            <a:r>
              <a:rPr lang="en-MY" b="1" dirty="0" smtClean="0">
                <a:solidFill>
                  <a:srgbClr val="0070C0"/>
                </a:solidFill>
              </a:rPr>
              <a:t>D</a:t>
            </a:r>
            <a:endParaRPr lang="en-MY" b="1" dirty="0">
              <a:solidFill>
                <a:srgbClr val="0070C0"/>
              </a:solidFill>
            </a:endParaRPr>
          </a:p>
        </p:txBody>
      </p:sp>
      <p:sp>
        <p:nvSpPr>
          <p:cNvPr id="27" name="TextBox 26"/>
          <p:cNvSpPr txBox="1"/>
          <p:nvPr/>
        </p:nvSpPr>
        <p:spPr>
          <a:xfrm>
            <a:off x="2935257" y="5105400"/>
            <a:ext cx="308098" cy="369332"/>
          </a:xfrm>
          <a:prstGeom prst="rect">
            <a:avLst/>
          </a:prstGeom>
          <a:noFill/>
        </p:spPr>
        <p:txBody>
          <a:bodyPr wrap="none" rtlCol="0">
            <a:spAutoFit/>
          </a:bodyPr>
          <a:lstStyle/>
          <a:p>
            <a:r>
              <a:rPr lang="en-MY" b="1" dirty="0" smtClean="0">
                <a:solidFill>
                  <a:srgbClr val="0070C0"/>
                </a:solidFill>
              </a:rPr>
              <a:t>C</a:t>
            </a:r>
            <a:endParaRPr lang="en-MY" b="1" dirty="0">
              <a:solidFill>
                <a:srgbClr val="0070C0"/>
              </a:solidFill>
            </a:endParaRPr>
          </a:p>
        </p:txBody>
      </p:sp>
      <p:sp>
        <p:nvSpPr>
          <p:cNvPr id="28" name="TextBox 27"/>
          <p:cNvSpPr txBox="1"/>
          <p:nvPr/>
        </p:nvSpPr>
        <p:spPr>
          <a:xfrm>
            <a:off x="3925857" y="5108028"/>
            <a:ext cx="314510" cy="369332"/>
          </a:xfrm>
          <a:prstGeom prst="rect">
            <a:avLst/>
          </a:prstGeom>
          <a:noFill/>
        </p:spPr>
        <p:txBody>
          <a:bodyPr wrap="none" rtlCol="0">
            <a:spAutoFit/>
          </a:bodyPr>
          <a:lstStyle/>
          <a:p>
            <a:r>
              <a:rPr lang="en-MY" b="1" dirty="0" smtClean="0">
                <a:solidFill>
                  <a:srgbClr val="0070C0"/>
                </a:solidFill>
              </a:rPr>
              <a:t>B</a:t>
            </a:r>
            <a:endParaRPr lang="en-MY" b="1" dirty="0">
              <a:solidFill>
                <a:srgbClr val="0070C0"/>
              </a:solidFill>
            </a:endParaRPr>
          </a:p>
        </p:txBody>
      </p:sp>
      <p:sp>
        <p:nvSpPr>
          <p:cNvPr id="29" name="TextBox 28"/>
          <p:cNvSpPr txBox="1"/>
          <p:nvPr/>
        </p:nvSpPr>
        <p:spPr>
          <a:xfrm>
            <a:off x="4897221" y="5105400"/>
            <a:ext cx="324128" cy="369332"/>
          </a:xfrm>
          <a:prstGeom prst="rect">
            <a:avLst/>
          </a:prstGeom>
          <a:noFill/>
        </p:spPr>
        <p:txBody>
          <a:bodyPr wrap="none" rtlCol="0">
            <a:spAutoFit/>
          </a:bodyPr>
          <a:lstStyle/>
          <a:p>
            <a:r>
              <a:rPr lang="en-MY" b="1" dirty="0" smtClean="0">
                <a:solidFill>
                  <a:srgbClr val="0070C0"/>
                </a:solidFill>
              </a:rPr>
              <a:t>A</a:t>
            </a:r>
            <a:endParaRPr lang="en-MY" b="1" dirty="0">
              <a:solidFill>
                <a:srgbClr val="0070C0"/>
              </a:solidFill>
            </a:endParaRPr>
          </a:p>
        </p:txBody>
      </p:sp>
      <p:cxnSp>
        <p:nvCxnSpPr>
          <p:cNvPr id="30" name="Straight Connector 29"/>
          <p:cNvCxnSpPr/>
          <p:nvPr/>
        </p:nvCxnSpPr>
        <p:spPr>
          <a:xfrm>
            <a:off x="1600200" y="5337363"/>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590800" y="5352703"/>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581400" y="5352703"/>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572000" y="5352703"/>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5562600" y="5352703"/>
            <a:ext cx="0" cy="243940"/>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1832575" y="5536209"/>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36" name="TextBox 35"/>
          <p:cNvSpPr txBox="1"/>
          <p:nvPr/>
        </p:nvSpPr>
        <p:spPr>
          <a:xfrm>
            <a:off x="2846199" y="5536209"/>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37" name="TextBox 36"/>
          <p:cNvSpPr txBox="1"/>
          <p:nvPr/>
        </p:nvSpPr>
        <p:spPr>
          <a:xfrm>
            <a:off x="3834997" y="5530220"/>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38" name="TextBox 37"/>
          <p:cNvSpPr txBox="1"/>
          <p:nvPr/>
        </p:nvSpPr>
        <p:spPr>
          <a:xfrm>
            <a:off x="4789948" y="5515064"/>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39" name="TextBox 38"/>
          <p:cNvSpPr txBox="1"/>
          <p:nvPr/>
        </p:nvSpPr>
        <p:spPr>
          <a:xfrm>
            <a:off x="827548" y="5530220"/>
            <a:ext cx="682816" cy="307777"/>
          </a:xfrm>
          <a:prstGeom prst="rect">
            <a:avLst/>
          </a:prstGeom>
          <a:noFill/>
        </p:spPr>
        <p:txBody>
          <a:bodyPr wrap="none" rtlCol="0">
            <a:spAutoFit/>
          </a:bodyPr>
          <a:lstStyle/>
          <a:p>
            <a:r>
              <a:rPr lang="en-MY" sz="1400" b="1" dirty="0" smtClean="0">
                <a:solidFill>
                  <a:srgbClr val="FF0000"/>
                </a:solidFill>
              </a:rPr>
              <a:t>Invalid</a:t>
            </a:r>
            <a:endParaRPr lang="en-MY" sz="1400" b="1" dirty="0">
              <a:solidFill>
                <a:srgbClr val="FF0000"/>
              </a:solidFill>
            </a:endParaRPr>
          </a:p>
        </p:txBody>
      </p:sp>
      <p:sp>
        <p:nvSpPr>
          <p:cNvPr id="40" name="Rectangle 39"/>
          <p:cNvSpPr/>
          <p:nvPr/>
        </p:nvSpPr>
        <p:spPr>
          <a:xfrm>
            <a:off x="5750599" y="5524046"/>
            <a:ext cx="682816" cy="307777"/>
          </a:xfrm>
          <a:prstGeom prst="rect">
            <a:avLst/>
          </a:prstGeom>
        </p:spPr>
        <p:txBody>
          <a:bodyPr wrap="none">
            <a:spAutoFit/>
          </a:bodyPr>
          <a:lstStyle/>
          <a:p>
            <a:r>
              <a:rPr lang="en-MY" sz="1400" b="1" dirty="0">
                <a:solidFill>
                  <a:srgbClr val="FF0000"/>
                </a:solidFill>
              </a:rPr>
              <a:t>Invalid</a:t>
            </a:r>
            <a:endParaRPr lang="en-MY" sz="1400" dirty="0"/>
          </a:p>
        </p:txBody>
      </p:sp>
      <p:cxnSp>
        <p:nvCxnSpPr>
          <p:cNvPr id="41" name="Straight Connector 40"/>
          <p:cNvCxnSpPr/>
          <p:nvPr/>
        </p:nvCxnSpPr>
        <p:spPr>
          <a:xfrm flipH="1">
            <a:off x="8913842" y="4962860"/>
            <a:ext cx="1558" cy="294940"/>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a:off x="10134600" y="4962860"/>
            <a:ext cx="1558" cy="294940"/>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8159254" y="5110330"/>
            <a:ext cx="266114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63000" y="4582199"/>
            <a:ext cx="301686" cy="369332"/>
          </a:xfrm>
          <a:prstGeom prst="rect">
            <a:avLst/>
          </a:prstGeom>
          <a:noFill/>
        </p:spPr>
        <p:txBody>
          <a:bodyPr wrap="none" rtlCol="0">
            <a:spAutoFit/>
          </a:bodyPr>
          <a:lstStyle/>
          <a:p>
            <a:r>
              <a:rPr lang="en-MY" dirty="0" smtClean="0"/>
              <a:t>0</a:t>
            </a:r>
            <a:endParaRPr lang="en-MY" dirty="0"/>
          </a:p>
        </p:txBody>
      </p:sp>
      <p:sp>
        <p:nvSpPr>
          <p:cNvPr id="45" name="TextBox 44"/>
          <p:cNvSpPr txBox="1"/>
          <p:nvPr/>
        </p:nvSpPr>
        <p:spPr>
          <a:xfrm>
            <a:off x="9906000" y="4583668"/>
            <a:ext cx="418704" cy="369332"/>
          </a:xfrm>
          <a:prstGeom prst="rect">
            <a:avLst/>
          </a:prstGeom>
          <a:noFill/>
        </p:spPr>
        <p:txBody>
          <a:bodyPr wrap="none" rtlCol="0">
            <a:spAutoFit/>
          </a:bodyPr>
          <a:lstStyle/>
          <a:p>
            <a:r>
              <a:rPr lang="en-MY" dirty="0" smtClean="0"/>
              <a:t>30</a:t>
            </a:r>
            <a:endParaRPr lang="en-MY" dirty="0"/>
          </a:p>
        </p:txBody>
      </p:sp>
      <p:cxnSp>
        <p:nvCxnSpPr>
          <p:cNvPr id="8" name="Straight Arrow Connector 7"/>
          <p:cNvCxnSpPr/>
          <p:nvPr/>
        </p:nvCxnSpPr>
        <p:spPr>
          <a:xfrm flipV="1">
            <a:off x="8913842" y="5410200"/>
            <a:ext cx="0" cy="4418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V="1">
            <a:off x="8610600" y="5280810"/>
            <a:ext cx="0" cy="4418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flipV="1">
            <a:off x="9220200" y="5280810"/>
            <a:ext cx="0" cy="4418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flipV="1">
            <a:off x="10133042" y="5387190"/>
            <a:ext cx="0" cy="4418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9829800" y="5257800"/>
            <a:ext cx="0" cy="4418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V="1">
            <a:off x="10439400" y="5257800"/>
            <a:ext cx="0" cy="4418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Rectangle 8"/>
          <p:cNvSpPr/>
          <p:nvPr/>
        </p:nvSpPr>
        <p:spPr>
          <a:xfrm>
            <a:off x="8153355" y="5934589"/>
            <a:ext cx="2762295" cy="307777"/>
          </a:xfrm>
          <a:prstGeom prst="rect">
            <a:avLst/>
          </a:prstGeom>
        </p:spPr>
        <p:txBody>
          <a:bodyPr wrap="none">
            <a:spAutoFit/>
          </a:bodyPr>
          <a:lstStyle/>
          <a:p>
            <a:r>
              <a:rPr lang="en-MY" sz="1400" dirty="0">
                <a:latin typeface="Century Gothic" panose="020B0502020202020204" pitchFamily="34" charset="0"/>
              </a:rPr>
              <a:t>three-value boundary testing </a:t>
            </a:r>
            <a:endParaRPr lang="en-MY" sz="1400" dirty="0"/>
          </a:p>
        </p:txBody>
      </p:sp>
    </p:spTree>
    <p:extLst>
      <p:ext uri="{BB962C8B-B14F-4D97-AF65-F5344CB8AC3E}">
        <p14:creationId xmlns:p14="http://schemas.microsoft.com/office/powerpoint/2010/main" val="32064812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7889201" y="1657696"/>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98601" y="1657696"/>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08001" y="1657696"/>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17401" y="1657696"/>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926801" y="1657696"/>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36201" y="1657696"/>
            <a:ext cx="9906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75958" y="1686599"/>
            <a:ext cx="301686" cy="369332"/>
          </a:xfrm>
          <a:prstGeom prst="rect">
            <a:avLst/>
          </a:prstGeom>
          <a:noFill/>
        </p:spPr>
        <p:txBody>
          <a:bodyPr wrap="none" rtlCol="0">
            <a:spAutoFit/>
          </a:bodyPr>
          <a:lstStyle/>
          <a:p>
            <a:r>
              <a:rPr lang="en-MY" dirty="0" smtClean="0"/>
              <a:t>0</a:t>
            </a:r>
            <a:endParaRPr lang="en-MY" dirty="0"/>
          </a:p>
        </p:txBody>
      </p:sp>
      <p:sp>
        <p:nvSpPr>
          <p:cNvPr id="28" name="TextBox 27"/>
          <p:cNvSpPr txBox="1"/>
          <p:nvPr/>
        </p:nvSpPr>
        <p:spPr>
          <a:xfrm>
            <a:off x="4754096" y="1688068"/>
            <a:ext cx="418704" cy="369332"/>
          </a:xfrm>
          <a:prstGeom prst="rect">
            <a:avLst/>
          </a:prstGeom>
          <a:noFill/>
        </p:spPr>
        <p:txBody>
          <a:bodyPr wrap="none" rtlCol="0">
            <a:spAutoFit/>
          </a:bodyPr>
          <a:lstStyle/>
          <a:p>
            <a:r>
              <a:rPr lang="en-MY" dirty="0" smtClean="0"/>
              <a:t>30</a:t>
            </a:r>
            <a:endParaRPr lang="en-MY" dirty="0"/>
          </a:p>
        </p:txBody>
      </p:sp>
      <p:sp>
        <p:nvSpPr>
          <p:cNvPr id="29" name="TextBox 28"/>
          <p:cNvSpPr txBox="1"/>
          <p:nvPr/>
        </p:nvSpPr>
        <p:spPr>
          <a:xfrm>
            <a:off x="5679401" y="1686599"/>
            <a:ext cx="418704" cy="369332"/>
          </a:xfrm>
          <a:prstGeom prst="rect">
            <a:avLst/>
          </a:prstGeom>
          <a:noFill/>
        </p:spPr>
        <p:txBody>
          <a:bodyPr wrap="none" rtlCol="0">
            <a:spAutoFit/>
          </a:bodyPr>
          <a:lstStyle/>
          <a:p>
            <a:r>
              <a:rPr lang="en-MY" dirty="0" smtClean="0"/>
              <a:t>50</a:t>
            </a:r>
            <a:endParaRPr lang="en-MY" dirty="0"/>
          </a:p>
        </p:txBody>
      </p:sp>
      <p:sp>
        <p:nvSpPr>
          <p:cNvPr id="30" name="TextBox 29"/>
          <p:cNvSpPr txBox="1"/>
          <p:nvPr/>
        </p:nvSpPr>
        <p:spPr>
          <a:xfrm>
            <a:off x="6670001" y="1686599"/>
            <a:ext cx="418704" cy="369332"/>
          </a:xfrm>
          <a:prstGeom prst="rect">
            <a:avLst/>
          </a:prstGeom>
          <a:noFill/>
        </p:spPr>
        <p:txBody>
          <a:bodyPr wrap="none" rtlCol="0">
            <a:spAutoFit/>
          </a:bodyPr>
          <a:lstStyle/>
          <a:p>
            <a:r>
              <a:rPr lang="en-MY" dirty="0" smtClean="0"/>
              <a:t>70</a:t>
            </a:r>
            <a:endParaRPr lang="en-MY" dirty="0"/>
          </a:p>
        </p:txBody>
      </p:sp>
      <p:sp>
        <p:nvSpPr>
          <p:cNvPr id="31" name="TextBox 30"/>
          <p:cNvSpPr txBox="1"/>
          <p:nvPr/>
        </p:nvSpPr>
        <p:spPr>
          <a:xfrm>
            <a:off x="7621339" y="1686599"/>
            <a:ext cx="535724" cy="369332"/>
          </a:xfrm>
          <a:prstGeom prst="rect">
            <a:avLst/>
          </a:prstGeom>
          <a:noFill/>
        </p:spPr>
        <p:txBody>
          <a:bodyPr wrap="none" rtlCol="0">
            <a:spAutoFit/>
          </a:bodyPr>
          <a:lstStyle/>
          <a:p>
            <a:r>
              <a:rPr lang="en-MY" dirty="0" smtClean="0"/>
              <a:t>100</a:t>
            </a:r>
            <a:endParaRPr lang="en-MY" dirty="0"/>
          </a:p>
        </p:txBody>
      </p:sp>
      <p:sp>
        <p:nvSpPr>
          <p:cNvPr id="32" name="TextBox 31"/>
          <p:cNvSpPr txBox="1"/>
          <p:nvPr/>
        </p:nvSpPr>
        <p:spPr>
          <a:xfrm>
            <a:off x="4271258" y="1228240"/>
            <a:ext cx="330540" cy="369332"/>
          </a:xfrm>
          <a:prstGeom prst="rect">
            <a:avLst/>
          </a:prstGeom>
          <a:noFill/>
        </p:spPr>
        <p:txBody>
          <a:bodyPr wrap="none" rtlCol="0">
            <a:spAutoFit/>
          </a:bodyPr>
          <a:lstStyle/>
          <a:p>
            <a:r>
              <a:rPr lang="en-MY" b="1" dirty="0" smtClean="0">
                <a:solidFill>
                  <a:srgbClr val="0070C0"/>
                </a:solidFill>
              </a:rPr>
              <a:t>D</a:t>
            </a:r>
            <a:endParaRPr lang="en-MY" b="1" dirty="0">
              <a:solidFill>
                <a:srgbClr val="0070C0"/>
              </a:solidFill>
            </a:endParaRPr>
          </a:p>
        </p:txBody>
      </p:sp>
      <p:sp>
        <p:nvSpPr>
          <p:cNvPr id="33" name="TextBox 32"/>
          <p:cNvSpPr txBox="1"/>
          <p:nvPr/>
        </p:nvSpPr>
        <p:spPr>
          <a:xfrm>
            <a:off x="5261858" y="1228240"/>
            <a:ext cx="308098" cy="369332"/>
          </a:xfrm>
          <a:prstGeom prst="rect">
            <a:avLst/>
          </a:prstGeom>
          <a:noFill/>
        </p:spPr>
        <p:txBody>
          <a:bodyPr wrap="none" rtlCol="0">
            <a:spAutoFit/>
          </a:bodyPr>
          <a:lstStyle/>
          <a:p>
            <a:r>
              <a:rPr lang="en-MY" b="1" dirty="0" smtClean="0">
                <a:solidFill>
                  <a:srgbClr val="0070C0"/>
                </a:solidFill>
              </a:rPr>
              <a:t>C</a:t>
            </a:r>
            <a:endParaRPr lang="en-MY" b="1" dirty="0">
              <a:solidFill>
                <a:srgbClr val="0070C0"/>
              </a:solidFill>
            </a:endParaRPr>
          </a:p>
        </p:txBody>
      </p:sp>
      <p:sp>
        <p:nvSpPr>
          <p:cNvPr id="34" name="TextBox 33"/>
          <p:cNvSpPr txBox="1"/>
          <p:nvPr/>
        </p:nvSpPr>
        <p:spPr>
          <a:xfrm>
            <a:off x="6252458" y="1230868"/>
            <a:ext cx="314510" cy="369332"/>
          </a:xfrm>
          <a:prstGeom prst="rect">
            <a:avLst/>
          </a:prstGeom>
          <a:noFill/>
        </p:spPr>
        <p:txBody>
          <a:bodyPr wrap="none" rtlCol="0">
            <a:spAutoFit/>
          </a:bodyPr>
          <a:lstStyle/>
          <a:p>
            <a:r>
              <a:rPr lang="en-MY" b="1" dirty="0" smtClean="0">
                <a:solidFill>
                  <a:srgbClr val="0070C0"/>
                </a:solidFill>
              </a:rPr>
              <a:t>B</a:t>
            </a:r>
            <a:endParaRPr lang="en-MY" b="1" dirty="0">
              <a:solidFill>
                <a:srgbClr val="0070C0"/>
              </a:solidFill>
            </a:endParaRPr>
          </a:p>
        </p:txBody>
      </p:sp>
      <p:sp>
        <p:nvSpPr>
          <p:cNvPr id="35" name="TextBox 34"/>
          <p:cNvSpPr txBox="1"/>
          <p:nvPr/>
        </p:nvSpPr>
        <p:spPr>
          <a:xfrm>
            <a:off x="7223822" y="1228240"/>
            <a:ext cx="324128" cy="369332"/>
          </a:xfrm>
          <a:prstGeom prst="rect">
            <a:avLst/>
          </a:prstGeom>
          <a:noFill/>
        </p:spPr>
        <p:txBody>
          <a:bodyPr wrap="none" rtlCol="0">
            <a:spAutoFit/>
          </a:bodyPr>
          <a:lstStyle/>
          <a:p>
            <a:r>
              <a:rPr lang="en-MY" b="1" dirty="0" smtClean="0">
                <a:solidFill>
                  <a:srgbClr val="0070C0"/>
                </a:solidFill>
              </a:rPr>
              <a:t>A</a:t>
            </a:r>
            <a:endParaRPr lang="en-MY" b="1" dirty="0">
              <a:solidFill>
                <a:srgbClr val="0070C0"/>
              </a:solidFill>
            </a:endParaRPr>
          </a:p>
        </p:txBody>
      </p:sp>
      <p:cxnSp>
        <p:nvCxnSpPr>
          <p:cNvPr id="37" name="Straight Connector 36"/>
          <p:cNvCxnSpPr/>
          <p:nvPr/>
        </p:nvCxnSpPr>
        <p:spPr>
          <a:xfrm>
            <a:off x="3926801" y="1489956"/>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4917401" y="1505296"/>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5908001" y="1505296"/>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6898601" y="1505296"/>
            <a:ext cx="0" cy="24394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7889201" y="1505296"/>
            <a:ext cx="0" cy="243940"/>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4159176" y="1688802"/>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44" name="TextBox 43"/>
          <p:cNvSpPr txBox="1"/>
          <p:nvPr/>
        </p:nvSpPr>
        <p:spPr>
          <a:xfrm>
            <a:off x="5172800" y="1688802"/>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45" name="TextBox 44"/>
          <p:cNvSpPr txBox="1"/>
          <p:nvPr/>
        </p:nvSpPr>
        <p:spPr>
          <a:xfrm>
            <a:off x="6161598" y="1682813"/>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46" name="TextBox 45"/>
          <p:cNvSpPr txBox="1"/>
          <p:nvPr/>
        </p:nvSpPr>
        <p:spPr>
          <a:xfrm>
            <a:off x="7116549" y="1667657"/>
            <a:ext cx="554704" cy="307777"/>
          </a:xfrm>
          <a:prstGeom prst="rect">
            <a:avLst/>
          </a:prstGeom>
          <a:noFill/>
        </p:spPr>
        <p:txBody>
          <a:bodyPr wrap="none" rtlCol="0">
            <a:spAutoFit/>
          </a:bodyPr>
          <a:lstStyle/>
          <a:p>
            <a:r>
              <a:rPr lang="en-MY" sz="1400" b="1" dirty="0" smtClean="0">
                <a:solidFill>
                  <a:srgbClr val="6DB33F"/>
                </a:solidFill>
              </a:rPr>
              <a:t>Valid</a:t>
            </a:r>
            <a:endParaRPr lang="en-MY" sz="1400" b="1" dirty="0">
              <a:solidFill>
                <a:srgbClr val="6DB33F"/>
              </a:solidFill>
            </a:endParaRPr>
          </a:p>
        </p:txBody>
      </p:sp>
      <p:sp>
        <p:nvSpPr>
          <p:cNvPr id="47" name="TextBox 46"/>
          <p:cNvSpPr txBox="1"/>
          <p:nvPr/>
        </p:nvSpPr>
        <p:spPr>
          <a:xfrm>
            <a:off x="3154149" y="1682813"/>
            <a:ext cx="682816" cy="307777"/>
          </a:xfrm>
          <a:prstGeom prst="rect">
            <a:avLst/>
          </a:prstGeom>
          <a:noFill/>
        </p:spPr>
        <p:txBody>
          <a:bodyPr wrap="none" rtlCol="0">
            <a:spAutoFit/>
          </a:bodyPr>
          <a:lstStyle/>
          <a:p>
            <a:r>
              <a:rPr lang="en-MY" sz="1400" b="1" dirty="0" smtClean="0">
                <a:solidFill>
                  <a:srgbClr val="FF0000"/>
                </a:solidFill>
              </a:rPr>
              <a:t>Invalid</a:t>
            </a:r>
            <a:endParaRPr lang="en-MY" sz="1400" b="1" dirty="0">
              <a:solidFill>
                <a:srgbClr val="FF0000"/>
              </a:solidFill>
            </a:endParaRPr>
          </a:p>
        </p:txBody>
      </p:sp>
      <p:sp>
        <p:nvSpPr>
          <p:cNvPr id="49" name="Rectangle 48"/>
          <p:cNvSpPr/>
          <p:nvPr/>
        </p:nvSpPr>
        <p:spPr>
          <a:xfrm>
            <a:off x="8077200" y="1676639"/>
            <a:ext cx="682816" cy="307777"/>
          </a:xfrm>
          <a:prstGeom prst="rect">
            <a:avLst/>
          </a:prstGeom>
        </p:spPr>
        <p:txBody>
          <a:bodyPr wrap="none">
            <a:spAutoFit/>
          </a:bodyPr>
          <a:lstStyle/>
          <a:p>
            <a:r>
              <a:rPr lang="en-MY" sz="1400" b="1" dirty="0">
                <a:solidFill>
                  <a:srgbClr val="FF0000"/>
                </a:solidFill>
              </a:rPr>
              <a:t>Invalid</a:t>
            </a:r>
            <a:endParaRPr lang="en-MY" sz="1400" dirty="0"/>
          </a:p>
        </p:txBody>
      </p:sp>
      <p:graphicFrame>
        <p:nvGraphicFramePr>
          <p:cNvPr id="52" name="Table 51"/>
          <p:cNvGraphicFramePr>
            <a:graphicFrameLocks noGrp="1"/>
          </p:cNvGraphicFramePr>
          <p:nvPr>
            <p:extLst>
              <p:ext uri="{D42A27DB-BD31-4B8C-83A1-F6EECF244321}">
                <p14:modId xmlns:p14="http://schemas.microsoft.com/office/powerpoint/2010/main" val="223283059"/>
              </p:ext>
            </p:extLst>
          </p:nvPr>
        </p:nvGraphicFramePr>
        <p:xfrm>
          <a:off x="244612" y="2600960"/>
          <a:ext cx="11642588" cy="3114040"/>
        </p:xfrm>
        <a:graphic>
          <a:graphicData uri="http://schemas.openxmlformats.org/drawingml/2006/table">
            <a:tbl>
              <a:tblPr firstRow="1" bandRow="1">
                <a:tableStyleId>{5940675A-B579-460E-94D1-54222C63F5DA}</a:tableStyleId>
              </a:tblPr>
              <a:tblGrid>
                <a:gridCol w="1238847">
                  <a:extLst>
                    <a:ext uri="{9D8B030D-6E8A-4147-A177-3AD203B41FA5}">
                      <a16:colId xmlns:a16="http://schemas.microsoft.com/office/drawing/2014/main" val="4288253621"/>
                    </a:ext>
                  </a:extLst>
                </a:gridCol>
                <a:gridCol w="1793140">
                  <a:extLst>
                    <a:ext uri="{9D8B030D-6E8A-4147-A177-3AD203B41FA5}">
                      <a16:colId xmlns:a16="http://schemas.microsoft.com/office/drawing/2014/main" val="753858160"/>
                    </a:ext>
                  </a:extLst>
                </a:gridCol>
                <a:gridCol w="1676400">
                  <a:extLst>
                    <a:ext uri="{9D8B030D-6E8A-4147-A177-3AD203B41FA5}">
                      <a16:colId xmlns:a16="http://schemas.microsoft.com/office/drawing/2014/main" val="354625670"/>
                    </a:ext>
                  </a:extLst>
                </a:gridCol>
                <a:gridCol w="1676400">
                  <a:extLst>
                    <a:ext uri="{9D8B030D-6E8A-4147-A177-3AD203B41FA5}">
                      <a16:colId xmlns:a16="http://schemas.microsoft.com/office/drawing/2014/main" val="3800429280"/>
                    </a:ext>
                  </a:extLst>
                </a:gridCol>
                <a:gridCol w="1676400">
                  <a:extLst>
                    <a:ext uri="{9D8B030D-6E8A-4147-A177-3AD203B41FA5}">
                      <a16:colId xmlns:a16="http://schemas.microsoft.com/office/drawing/2014/main" val="908120115"/>
                    </a:ext>
                  </a:extLst>
                </a:gridCol>
                <a:gridCol w="1752600">
                  <a:extLst>
                    <a:ext uri="{9D8B030D-6E8A-4147-A177-3AD203B41FA5}">
                      <a16:colId xmlns:a16="http://schemas.microsoft.com/office/drawing/2014/main" val="3211366641"/>
                    </a:ext>
                  </a:extLst>
                </a:gridCol>
                <a:gridCol w="1828801">
                  <a:extLst>
                    <a:ext uri="{9D8B030D-6E8A-4147-A177-3AD203B41FA5}">
                      <a16:colId xmlns:a16="http://schemas.microsoft.com/office/drawing/2014/main" val="3707982599"/>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MY" sz="1400" b="1" dirty="0" smtClean="0"/>
                        <a:t>EQUIVALENCE PARTITION</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sz="1400" dirty="0" smtClean="0"/>
                        <a:t>0≤marks≤29</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sz="1400" dirty="0" smtClean="0"/>
                        <a:t>30≤marks≤49</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400" u="none" strike="noStrike" kern="0" cap="none" spc="0" normalizeH="0" baseline="0" noProof="0" dirty="0" smtClean="0">
                          <a:ln>
                            <a:noFill/>
                          </a:ln>
                          <a:effectLst/>
                          <a:uLnTx/>
                          <a:uFillTx/>
                        </a:rPr>
                        <a:t>50≤marks≤69</a:t>
                      </a:r>
                      <a:endParaRPr kumimoji="0" lang="en-MY" sz="1400" b="1"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mn-cs"/>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400" u="none" strike="noStrike" kern="0" cap="none" spc="0" normalizeH="0" baseline="0" noProof="0" dirty="0" smtClean="0">
                          <a:ln>
                            <a:noFill/>
                          </a:ln>
                          <a:effectLst/>
                          <a:uLnTx/>
                          <a:uFillTx/>
                        </a:rPr>
                        <a:t>70≤marks≤100</a:t>
                      </a:r>
                      <a:endParaRPr kumimoji="0" lang="en-MY" sz="1400" b="1" i="0" u="none" strike="noStrike" kern="0" cap="none" spc="0" normalizeH="0" baseline="0" noProof="0" dirty="0" smtClean="0">
                        <a:ln>
                          <a:noFill/>
                        </a:ln>
                        <a:solidFill>
                          <a:prstClr val="black"/>
                        </a:solidFill>
                        <a:effectLst/>
                        <a:uLnTx/>
                        <a:uFillTx/>
                        <a:latin typeface="Century Gothic" panose="020B0502020202020204" pitchFamily="34" charset="0"/>
                        <a:ea typeface="+mn-ea"/>
                        <a:cs typeface="+mn-cs"/>
                      </a:endParaRPr>
                    </a:p>
                  </a:txBody>
                  <a:tcPr/>
                </a:tc>
                <a:tc>
                  <a:txBody>
                    <a:bodyPr/>
                    <a:lstStyle/>
                    <a:p>
                      <a:pPr algn="ctr"/>
                      <a:r>
                        <a:rPr lang="en-MY" sz="1400" dirty="0" smtClean="0"/>
                        <a:t>marks&lt;0</a:t>
                      </a:r>
                      <a:endParaRPr lang="en-MY" sz="1400" b="1" dirty="0">
                        <a:latin typeface="Century Gothic" panose="020B0502020202020204" pitchFamily="34" charset="0"/>
                      </a:endParaRPr>
                    </a:p>
                  </a:txBody>
                  <a:tcPr/>
                </a:tc>
                <a:tc>
                  <a:txBody>
                    <a:bodyPr/>
                    <a:lstStyle/>
                    <a:p>
                      <a:pPr algn="ctr"/>
                      <a:r>
                        <a:rPr lang="en-MY" sz="1400" dirty="0" smtClean="0"/>
                        <a:t>marks&gt;100</a:t>
                      </a:r>
                      <a:endParaRPr lang="en-MY" sz="1400" b="1" dirty="0">
                        <a:latin typeface="Century Gothic" panose="020B0502020202020204" pitchFamily="34" charset="0"/>
                      </a:endParaRPr>
                    </a:p>
                  </a:txBody>
                  <a:tcPr/>
                </a:tc>
                <a:extLst>
                  <a:ext uri="{0D108BD9-81ED-4DB2-BD59-A6C34878D82A}">
                    <a16:rowId xmlns:a16="http://schemas.microsoft.com/office/drawing/2014/main" val="3088413809"/>
                  </a:ext>
                </a:extLst>
              </a:tr>
              <a:tr h="5486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MY" sz="1400" b="1" dirty="0" smtClean="0"/>
                        <a:t>TEST CONDITION</a:t>
                      </a:r>
                    </a:p>
                  </a:txBody>
                  <a:tcPr/>
                </a:tc>
                <a:tc>
                  <a:txBody>
                    <a:bodyPr/>
                    <a:lstStyle/>
                    <a:p>
                      <a:endParaRPr lang="en-MY" sz="1400" dirty="0" smtClean="0"/>
                    </a:p>
                  </a:txBody>
                  <a:tcPr/>
                </a:tc>
                <a:tc>
                  <a:txBody>
                    <a:bodyPr/>
                    <a:lstStyle/>
                    <a:p>
                      <a:endParaRPr lang="en-MY" sz="1400" dirty="0" smtClean="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smtClean="0">
                        <a:ln>
                          <a:noFill/>
                        </a:ln>
                        <a:solidFill>
                          <a:prstClr val="black"/>
                        </a:solidFill>
                        <a:effectLst/>
                        <a:uLnTx/>
                        <a:uFillTx/>
                        <a:latin typeface="Calibri"/>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smtClean="0">
                        <a:ln>
                          <a:noFill/>
                        </a:ln>
                        <a:solidFill>
                          <a:prstClr val="black"/>
                        </a:solidFill>
                        <a:effectLst/>
                        <a:uLnTx/>
                        <a:uFillTx/>
                        <a:latin typeface="Calibri"/>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smtClean="0">
                        <a:ln>
                          <a:noFill/>
                        </a:ln>
                        <a:solidFill>
                          <a:prstClr val="black"/>
                        </a:solidFill>
                        <a:effectLst/>
                        <a:uLnTx/>
                        <a:uFillTx/>
                        <a:latin typeface="Calibri"/>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smtClean="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326139691"/>
                  </a:ext>
                </a:extLst>
              </a:tr>
              <a:tr h="370840">
                <a:tc>
                  <a:txBody>
                    <a:bodyPr/>
                    <a:lstStyle/>
                    <a:p>
                      <a:r>
                        <a:rPr lang="en-MY" sz="1400" b="1" dirty="0" smtClean="0">
                          <a:latin typeface="Century Gothic" panose="020B0502020202020204" pitchFamily="34" charset="0"/>
                        </a:rPr>
                        <a:t>TEST COVERAGE</a:t>
                      </a:r>
                      <a:endParaRPr lang="en-MY" sz="1400" b="1" dirty="0">
                        <a:latin typeface="Century Gothic" panose="020B0502020202020204" pitchFamily="34" charset="0"/>
                      </a:endParaRPr>
                    </a:p>
                  </a:txBody>
                  <a:tcPr/>
                </a:tc>
                <a:tc>
                  <a:txBody>
                    <a:bodyPr/>
                    <a:lstStyle/>
                    <a:p>
                      <a:pPr algn="l"/>
                      <a:endParaRPr lang="en-MY" sz="1400" dirty="0" smtClean="0">
                        <a:latin typeface="Calibri" panose="020F0502020204030204" pitchFamily="34" charset="0"/>
                        <a:cs typeface="Calibri" panose="020F0502020204030204" pitchFamily="34" charset="0"/>
                      </a:endParaRPr>
                    </a:p>
                  </a:txBody>
                  <a:tcPr/>
                </a:tc>
                <a:tc>
                  <a:txBody>
                    <a:bodyPr/>
                    <a:lstStyle/>
                    <a:p>
                      <a:pPr algn="l"/>
                      <a:endParaRPr lang="en-MY" sz="1400" dirty="0" smtClean="0">
                        <a:latin typeface="Calibri" panose="020F0502020204030204" pitchFamily="34" charset="0"/>
                        <a:cs typeface="Calibri" panose="020F0502020204030204" pitchFamily="34" charset="0"/>
                      </a:endParaRPr>
                    </a:p>
                  </a:txBody>
                  <a:tcPr/>
                </a:tc>
                <a:tc>
                  <a:txBody>
                    <a:bodyPr/>
                    <a:lstStyle/>
                    <a:p>
                      <a:pPr algn="l"/>
                      <a:endParaRPr lang="en-MY" sz="1400" dirty="0" smtClean="0">
                        <a:latin typeface="Calibri" panose="020F0502020204030204" pitchFamily="34" charset="0"/>
                        <a:cs typeface="Calibri" panose="020F0502020204030204" pitchFamily="34" charset="0"/>
                      </a:endParaRPr>
                    </a:p>
                  </a:txBody>
                  <a:tcPr/>
                </a:tc>
                <a:tc>
                  <a:txBody>
                    <a:bodyPr/>
                    <a:lstStyle/>
                    <a:p>
                      <a:pPr algn="l"/>
                      <a:endParaRPr lang="en-MY" sz="1400" dirty="0" smtClean="0">
                        <a:latin typeface="Calibri" panose="020F0502020204030204" pitchFamily="34" charset="0"/>
                        <a:cs typeface="Calibri" panose="020F0502020204030204" pitchFamily="34" charset="0"/>
                      </a:endParaRPr>
                    </a:p>
                  </a:txBody>
                  <a:tcPr/>
                </a:tc>
                <a:tc>
                  <a:txBody>
                    <a:bodyPr/>
                    <a:lstStyle/>
                    <a:p>
                      <a:endParaRPr lang="en-MY" sz="1400" b="0" dirty="0" smtClean="0">
                        <a:latin typeface="Century Gothic" panose="020B0502020202020204" pitchFamily="34" charset="0"/>
                      </a:endParaRPr>
                    </a:p>
                    <a:p>
                      <a:endParaRPr lang="en-MY" sz="1400" b="0" dirty="0" smtClean="0">
                        <a:latin typeface="Century Gothic" panose="020B0502020202020204" pitchFamily="34" charset="0"/>
                      </a:endParaRPr>
                    </a:p>
                    <a:p>
                      <a:endParaRPr lang="en-MY" sz="1400" b="0" dirty="0">
                        <a:latin typeface="Century Gothic" panose="020B0502020202020204" pitchFamily="34" charset="0"/>
                      </a:endParaRPr>
                    </a:p>
                  </a:txBody>
                  <a:tcPr/>
                </a:tc>
                <a:tc>
                  <a:txBody>
                    <a:bodyPr/>
                    <a:lstStyle/>
                    <a:p>
                      <a:endParaRPr lang="en-MY" sz="1400" b="0" dirty="0">
                        <a:latin typeface="Century Gothic" panose="020B0502020202020204" pitchFamily="34" charset="0"/>
                      </a:endParaRPr>
                    </a:p>
                  </a:txBody>
                  <a:tcPr/>
                </a:tc>
                <a:extLst>
                  <a:ext uri="{0D108BD9-81ED-4DB2-BD59-A6C34878D82A}">
                    <a16:rowId xmlns:a16="http://schemas.microsoft.com/office/drawing/2014/main" val="1937931965"/>
                  </a:ext>
                </a:extLst>
              </a:tr>
              <a:tr h="370840">
                <a:tc>
                  <a:txBody>
                    <a:bodyPr/>
                    <a:lstStyle/>
                    <a:p>
                      <a:r>
                        <a:rPr lang="en-MY" sz="1400" b="1" dirty="0" smtClean="0">
                          <a:latin typeface="Century Gothic" panose="020B0502020202020204" pitchFamily="34" charset="0"/>
                        </a:rPr>
                        <a:t>TEST CASE</a:t>
                      </a:r>
                      <a:endParaRPr lang="en-MY" sz="1400" b="1" dirty="0">
                        <a:latin typeface="Century Gothic" panose="020B0502020202020204" pitchFamily="34" charset="0"/>
                      </a:endParaRPr>
                    </a:p>
                  </a:txBody>
                  <a:tcPr/>
                </a:tc>
                <a:tc>
                  <a:txBody>
                    <a:bodyPr/>
                    <a:lstStyle/>
                    <a:p>
                      <a:pPr algn="l"/>
                      <a:endParaRPr lang="en-MY" sz="1400" dirty="0" smtClean="0">
                        <a:latin typeface="Calibri" panose="020F0502020204030204" pitchFamily="34" charset="0"/>
                        <a:cs typeface="Calibri" panose="020F0502020204030204" pitchFamily="34" charset="0"/>
                      </a:endParaRPr>
                    </a:p>
                  </a:txBody>
                  <a:tcPr/>
                </a:tc>
                <a:tc>
                  <a:txBody>
                    <a:bodyPr/>
                    <a:lstStyle/>
                    <a:p>
                      <a:pPr algn="l"/>
                      <a:endParaRPr lang="en-MY" sz="1400" dirty="0" smtClean="0">
                        <a:latin typeface="Calibri" panose="020F0502020204030204" pitchFamily="34" charset="0"/>
                        <a:cs typeface="Calibri" panose="020F0502020204030204" pitchFamily="34" charset="0"/>
                        <a:sym typeface="Wingdings" panose="05000000000000000000" pitchFamily="2" charset="2"/>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MY" sz="1400" dirty="0" smtClean="0">
                        <a:latin typeface="Calibri" panose="020F0502020204030204" pitchFamily="34" charset="0"/>
                        <a:cs typeface="Calibri" panose="020F0502020204030204" pitchFamily="34" charset="0"/>
                      </a:endParaRPr>
                    </a:p>
                  </a:txBody>
                  <a:tcPr/>
                </a:tc>
                <a:tc>
                  <a:txBody>
                    <a:bodyPr/>
                    <a:lstStyle/>
                    <a:p>
                      <a:pPr algn="l"/>
                      <a:endParaRPr lang="en-MY" sz="1400" dirty="0">
                        <a:latin typeface="Century Gothic" panose="020B0502020202020204" pitchFamily="34" charset="0"/>
                      </a:endParaRPr>
                    </a:p>
                  </a:txBody>
                  <a:tcPr/>
                </a:tc>
                <a:tc>
                  <a:txBody>
                    <a:bodyPr/>
                    <a:lstStyle/>
                    <a:p>
                      <a:endParaRPr lang="en-MY" sz="1400" b="0" dirty="0" smtClean="0">
                        <a:latin typeface="Century Gothic" panose="020B0502020202020204" pitchFamily="34" charset="0"/>
                      </a:endParaRPr>
                    </a:p>
                    <a:p>
                      <a:endParaRPr lang="en-MY" sz="1400" b="0" dirty="0" smtClean="0">
                        <a:latin typeface="Century Gothic" panose="020B0502020202020204" pitchFamily="34" charset="0"/>
                      </a:endParaRPr>
                    </a:p>
                    <a:p>
                      <a:endParaRPr lang="en-MY" sz="1400" b="0" dirty="0" smtClean="0">
                        <a:latin typeface="Century Gothic" panose="020B0502020202020204" pitchFamily="34" charset="0"/>
                      </a:endParaRPr>
                    </a:p>
                    <a:p>
                      <a:endParaRPr lang="en-MY" sz="1400" b="0" dirty="0">
                        <a:latin typeface="Century Gothic" panose="020B0502020202020204" pitchFamily="34" charset="0"/>
                      </a:endParaRPr>
                    </a:p>
                  </a:txBody>
                  <a:tcPr/>
                </a:tc>
                <a:tc>
                  <a:txBody>
                    <a:bodyPr/>
                    <a:lstStyle/>
                    <a:p>
                      <a:endParaRPr lang="en-MY" sz="1400" b="0" dirty="0">
                        <a:latin typeface="Century Gothic" panose="020B0502020202020204" pitchFamily="34" charset="0"/>
                      </a:endParaRPr>
                    </a:p>
                  </a:txBody>
                  <a:tcPr/>
                </a:tc>
                <a:extLst>
                  <a:ext uri="{0D108BD9-81ED-4DB2-BD59-A6C34878D82A}">
                    <a16:rowId xmlns:a16="http://schemas.microsoft.com/office/drawing/2014/main" val="1646055117"/>
                  </a:ext>
                </a:extLst>
              </a:tr>
              <a:tr h="370840">
                <a:tc>
                  <a:txBody>
                    <a:bodyPr/>
                    <a:lstStyle/>
                    <a:p>
                      <a:r>
                        <a:rPr lang="en-MY" sz="1400" b="1" dirty="0" smtClean="0"/>
                        <a:t>OUTPUT</a:t>
                      </a:r>
                      <a:endParaRPr lang="en-MY" sz="1400" b="1" dirty="0">
                        <a:latin typeface="Century Gothic" panose="020B0502020202020204" pitchFamily="34" charset="0"/>
                      </a:endParaRPr>
                    </a:p>
                  </a:txBody>
                  <a:tcPr/>
                </a:tc>
                <a:tc>
                  <a:txBody>
                    <a:bodyPr/>
                    <a:lstStyle/>
                    <a:p>
                      <a:pPr algn="ctr"/>
                      <a:r>
                        <a:rPr lang="en-MY" sz="1400" dirty="0" smtClean="0"/>
                        <a:t>D</a:t>
                      </a:r>
                      <a:endParaRPr lang="en-MY" sz="1400" dirty="0">
                        <a:latin typeface="Century Gothic" panose="020B0502020202020204" pitchFamily="34" charset="0"/>
                      </a:endParaRPr>
                    </a:p>
                  </a:txBody>
                  <a:tcPr/>
                </a:tc>
                <a:tc>
                  <a:txBody>
                    <a:bodyPr/>
                    <a:lstStyle/>
                    <a:p>
                      <a:pPr algn="ctr"/>
                      <a:r>
                        <a:rPr lang="en-MY" sz="1400" dirty="0" smtClean="0"/>
                        <a:t>C</a:t>
                      </a:r>
                      <a:endParaRPr lang="en-MY" sz="1400" dirty="0">
                        <a:latin typeface="Century Gothic" panose="020B0502020202020204" pitchFamily="34" charset="0"/>
                      </a:endParaRPr>
                    </a:p>
                  </a:txBody>
                  <a:tcPr/>
                </a:tc>
                <a:tc>
                  <a:txBody>
                    <a:bodyPr/>
                    <a:lstStyle/>
                    <a:p>
                      <a:pPr algn="ctr"/>
                      <a:r>
                        <a:rPr lang="en-MY" sz="1400" dirty="0" smtClean="0"/>
                        <a:t>B</a:t>
                      </a:r>
                      <a:endParaRPr lang="en-MY" sz="1400" dirty="0">
                        <a:latin typeface="Century Gothic" panose="020B0502020202020204" pitchFamily="34" charset="0"/>
                      </a:endParaRPr>
                    </a:p>
                  </a:txBody>
                  <a:tcPr/>
                </a:tc>
                <a:tc>
                  <a:txBody>
                    <a:bodyPr/>
                    <a:lstStyle/>
                    <a:p>
                      <a:pPr algn="ctr"/>
                      <a:r>
                        <a:rPr lang="en-MY" sz="1400" dirty="0" smtClean="0"/>
                        <a:t>A</a:t>
                      </a:r>
                      <a:endParaRPr lang="en-MY" sz="1400" dirty="0">
                        <a:latin typeface="Century Gothic" panose="020B0502020202020204" pitchFamily="34" charset="0"/>
                      </a:endParaRPr>
                    </a:p>
                  </a:txBody>
                  <a:tcPr/>
                </a:tc>
                <a:tc>
                  <a:txBody>
                    <a:bodyPr/>
                    <a:lstStyle/>
                    <a:p>
                      <a:r>
                        <a:rPr kumimoji="0" lang="en-MY" sz="1400" u="none" strike="noStrike" kern="1200" cap="none" spc="0" normalizeH="0" baseline="0" noProof="0" dirty="0" err="1" smtClean="0">
                          <a:ln>
                            <a:noFill/>
                          </a:ln>
                          <a:effectLst/>
                          <a:uLnTx/>
                          <a:uFillTx/>
                        </a:rPr>
                        <a:t>Ralat</a:t>
                      </a:r>
                      <a:r>
                        <a:rPr kumimoji="0" lang="en-MY" sz="1400" u="none" strike="noStrike" kern="1200" cap="none" spc="0" normalizeH="0" baseline="0" noProof="0" dirty="0" smtClean="0">
                          <a:ln>
                            <a:noFill/>
                          </a:ln>
                          <a:effectLst/>
                          <a:uLnTx/>
                          <a:uFillTx/>
                        </a:rPr>
                        <a:t>, input </a:t>
                      </a:r>
                      <a:r>
                        <a:rPr kumimoji="0" lang="en-MY" sz="1400" u="none" strike="noStrike" kern="1200" cap="none" spc="0" normalizeH="0" baseline="0" noProof="0" dirty="0" err="1" smtClean="0">
                          <a:ln>
                            <a:noFill/>
                          </a:ln>
                          <a:effectLst/>
                          <a:uLnTx/>
                          <a:uFillTx/>
                        </a:rPr>
                        <a:t>tidak</a:t>
                      </a:r>
                      <a:r>
                        <a:rPr kumimoji="0" lang="en-MY" sz="1400" u="none" strike="noStrike" kern="1200" cap="none" spc="0" normalizeH="0" baseline="0" noProof="0" dirty="0" smtClean="0">
                          <a:ln>
                            <a:noFill/>
                          </a:ln>
                          <a:effectLst/>
                          <a:uLnTx/>
                          <a:uFillTx/>
                        </a:rPr>
                        <a:t> </a:t>
                      </a:r>
                      <a:r>
                        <a:rPr kumimoji="0" lang="en-MY" sz="1400" u="none" strike="noStrike" kern="1200" cap="none" spc="0" normalizeH="0" baseline="0" noProof="0" dirty="0" err="1" smtClean="0">
                          <a:ln>
                            <a:noFill/>
                          </a:ln>
                          <a:effectLst/>
                          <a:uLnTx/>
                          <a:uFillTx/>
                        </a:rPr>
                        <a:t>sah</a:t>
                      </a:r>
                      <a:endParaRPr lang="en-MY" sz="1400" b="0" dirty="0">
                        <a:latin typeface="Century Gothic" panose="020B0502020202020204" pitchFamily="34" charset="0"/>
                      </a:endParaRPr>
                    </a:p>
                  </a:txBody>
                  <a:tcPr/>
                </a:tc>
                <a:tc>
                  <a:txBody>
                    <a:bodyPr/>
                    <a:lstStyle/>
                    <a:p>
                      <a:r>
                        <a:rPr kumimoji="0" lang="en-MY" sz="1400" u="none" strike="noStrike" kern="1200" cap="none" spc="0" normalizeH="0" baseline="0" noProof="0" dirty="0" err="1" smtClean="0">
                          <a:ln>
                            <a:noFill/>
                          </a:ln>
                          <a:effectLst/>
                          <a:uLnTx/>
                          <a:uFillTx/>
                        </a:rPr>
                        <a:t>Ralat</a:t>
                      </a:r>
                      <a:r>
                        <a:rPr kumimoji="0" lang="en-MY" sz="1400" u="none" strike="noStrike" kern="1200" cap="none" spc="0" normalizeH="0" baseline="0" noProof="0" dirty="0" smtClean="0">
                          <a:ln>
                            <a:noFill/>
                          </a:ln>
                          <a:effectLst/>
                          <a:uLnTx/>
                          <a:uFillTx/>
                        </a:rPr>
                        <a:t>, input </a:t>
                      </a:r>
                      <a:r>
                        <a:rPr kumimoji="0" lang="en-MY" sz="1400" u="none" strike="noStrike" kern="1200" cap="none" spc="0" normalizeH="0" baseline="0" noProof="0" dirty="0" err="1" smtClean="0">
                          <a:ln>
                            <a:noFill/>
                          </a:ln>
                          <a:effectLst/>
                          <a:uLnTx/>
                          <a:uFillTx/>
                        </a:rPr>
                        <a:t>tidak</a:t>
                      </a:r>
                      <a:r>
                        <a:rPr kumimoji="0" lang="en-MY" sz="1400" u="none" strike="noStrike" kern="1200" cap="none" spc="0" normalizeH="0" baseline="0" noProof="0" dirty="0" smtClean="0">
                          <a:ln>
                            <a:noFill/>
                          </a:ln>
                          <a:effectLst/>
                          <a:uLnTx/>
                          <a:uFillTx/>
                        </a:rPr>
                        <a:t> </a:t>
                      </a:r>
                      <a:r>
                        <a:rPr kumimoji="0" lang="en-MY" sz="1400" u="none" strike="noStrike" kern="1200" cap="none" spc="0" normalizeH="0" baseline="0" noProof="0" dirty="0" err="1" smtClean="0">
                          <a:ln>
                            <a:noFill/>
                          </a:ln>
                          <a:effectLst/>
                          <a:uLnTx/>
                          <a:uFillTx/>
                        </a:rPr>
                        <a:t>sah</a:t>
                      </a:r>
                      <a:endParaRPr lang="en-MY" sz="1400" b="0" dirty="0">
                        <a:latin typeface="Century Gothic" panose="020B0502020202020204" pitchFamily="34" charset="0"/>
                      </a:endParaRPr>
                    </a:p>
                  </a:txBody>
                  <a:tcPr/>
                </a:tc>
                <a:extLst>
                  <a:ext uri="{0D108BD9-81ED-4DB2-BD59-A6C34878D82A}">
                    <a16:rowId xmlns:a16="http://schemas.microsoft.com/office/drawing/2014/main" val="1132844571"/>
                  </a:ext>
                </a:extLst>
              </a:tr>
            </a:tbl>
          </a:graphicData>
        </a:graphic>
      </p:graphicFrame>
      <p:sp>
        <p:nvSpPr>
          <p:cNvPr id="2" name="Rectangle 1"/>
          <p:cNvSpPr/>
          <p:nvPr/>
        </p:nvSpPr>
        <p:spPr>
          <a:xfrm>
            <a:off x="3852157" y="3198892"/>
            <a:ext cx="4906891" cy="369332"/>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a:latin typeface="Calibri" panose="020F0502020204030204" pitchFamily="34" charset="0"/>
                <a:cs typeface="Calibri" panose="020F0502020204030204" pitchFamily="34" charset="0"/>
              </a:rPr>
              <a:t>Each </a:t>
            </a:r>
            <a:r>
              <a:rPr lang="en-MY" dirty="0" smtClean="0">
                <a:latin typeface="Calibri" panose="020F0502020204030204" pitchFamily="34" charset="0"/>
                <a:cs typeface="Calibri" panose="020F0502020204030204" pitchFamily="34" charset="0"/>
              </a:rPr>
              <a:t>boundary is a test condition</a:t>
            </a:r>
            <a:endParaRPr lang="en-MY" dirty="0">
              <a:solidFill>
                <a:srgbClr val="000000"/>
              </a:solidFill>
              <a:latin typeface="Calibri" panose="020F0502020204030204" pitchFamily="34" charset="0"/>
              <a:cs typeface="Calibri" panose="020F0502020204030204" pitchFamily="34" charset="0"/>
            </a:endParaRPr>
          </a:p>
        </p:txBody>
      </p:sp>
      <p:sp>
        <p:nvSpPr>
          <p:cNvPr id="3" name="Rectangle 2"/>
          <p:cNvSpPr/>
          <p:nvPr/>
        </p:nvSpPr>
        <p:spPr>
          <a:xfrm>
            <a:off x="4347457" y="3812750"/>
            <a:ext cx="4050935" cy="369332"/>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a:latin typeface="Calibri" panose="020F0502020204030204" pitchFamily="34" charset="0"/>
                <a:cs typeface="Calibri" panose="020F0502020204030204" pitchFamily="34" charset="0"/>
              </a:rPr>
              <a:t>T</a:t>
            </a:r>
            <a:r>
              <a:rPr lang="en-MY" dirty="0" smtClean="0">
                <a:latin typeface="Calibri" panose="020F0502020204030204" pitchFamily="34" charset="0"/>
                <a:cs typeface="Calibri" panose="020F0502020204030204" pitchFamily="34" charset="0"/>
              </a:rPr>
              <a:t>hree </a:t>
            </a:r>
            <a:r>
              <a:rPr lang="en-MY" dirty="0">
                <a:latin typeface="Calibri" panose="020F0502020204030204" pitchFamily="34" charset="0"/>
                <a:cs typeface="Calibri" panose="020F0502020204030204" pitchFamily="34" charset="0"/>
              </a:rPr>
              <a:t>value </a:t>
            </a:r>
            <a:r>
              <a:rPr lang="en-MY" dirty="0" smtClean="0">
                <a:latin typeface="Calibri" panose="020F0502020204030204" pitchFamily="34" charset="0"/>
                <a:cs typeface="Calibri" panose="020F0502020204030204" pitchFamily="34" charset="0"/>
              </a:rPr>
              <a:t>for each boundary </a:t>
            </a:r>
            <a:endParaRPr lang="en-MY" dirty="0">
              <a:latin typeface="Calibri" panose="020F0502020204030204" pitchFamily="34" charset="0"/>
              <a:cs typeface="Calibri" panose="020F0502020204030204" pitchFamily="34" charset="0"/>
            </a:endParaRPr>
          </a:p>
        </p:txBody>
      </p:sp>
      <p:sp>
        <p:nvSpPr>
          <p:cNvPr id="42" name="Rectangle 41"/>
          <p:cNvSpPr/>
          <p:nvPr/>
        </p:nvSpPr>
        <p:spPr>
          <a:xfrm>
            <a:off x="3593652" y="4595348"/>
            <a:ext cx="5558543" cy="369332"/>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smtClean="0">
                <a:latin typeface="Calibri" panose="020F0502020204030204" pitchFamily="34" charset="0"/>
                <a:cs typeface="Calibri" panose="020F0502020204030204" pitchFamily="34" charset="0"/>
              </a:rPr>
              <a:t>One TC can fulfil more than one TCV which is similar</a:t>
            </a:r>
            <a:endParaRPr lang="en-MY" dirty="0">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43F59613-54D9-4715-AD64-3686FB002C83}"/>
              </a:ext>
            </a:extLst>
          </p:cNvPr>
          <p:cNvSpPr/>
          <p:nvPr/>
        </p:nvSpPr>
        <p:spPr>
          <a:xfrm>
            <a:off x="431128" y="685800"/>
            <a:ext cx="8754320"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dirty="0" smtClean="0">
                <a:solidFill>
                  <a:srgbClr val="30786E"/>
                </a:solidFill>
                <a:latin typeface="Century Gothic" panose="020B0502020202020204" pitchFamily="34" charset="0"/>
              </a:rPr>
              <a:t>1. LATIHAN </a:t>
            </a:r>
            <a:r>
              <a:rPr lang="en-US" sz="2400" b="1" i="1" dirty="0" smtClean="0">
                <a:solidFill>
                  <a:srgbClr val="30786E"/>
                </a:solidFill>
                <a:latin typeface="Century Gothic" panose="020B0502020202020204" pitchFamily="34" charset="0"/>
              </a:rPr>
              <a:t>BOUNDARY VALUE ANALYSIS (BVA) TECHNIQUE</a:t>
            </a:r>
            <a:endParaRPr lang="en-US" sz="2400" b="1" i="1" dirty="0">
              <a:solidFill>
                <a:srgbClr val="30786E"/>
              </a:solidFill>
              <a:latin typeface="Century Gothic" panose="020B0502020202020204" pitchFamily="34" charset="0"/>
            </a:endParaRPr>
          </a:p>
        </p:txBody>
      </p:sp>
    </p:spTree>
    <p:extLst>
      <p:ext uri="{BB962C8B-B14F-4D97-AF65-F5344CB8AC3E}">
        <p14:creationId xmlns:p14="http://schemas.microsoft.com/office/powerpoint/2010/main" val="38741157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676400"/>
            <a:ext cx="8153400" cy="373380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MY" dirty="0"/>
          </a:p>
        </p:txBody>
      </p:sp>
      <p:sp>
        <p:nvSpPr>
          <p:cNvPr id="10" name="Rectangle 9">
            <a:extLst>
              <a:ext uri="{FF2B5EF4-FFF2-40B4-BE49-F238E27FC236}">
                <a16:creationId xmlns:a16="http://schemas.microsoft.com/office/drawing/2014/main" id="{43F59613-54D9-4715-AD64-3686FB002C83}"/>
              </a:ext>
            </a:extLst>
          </p:cNvPr>
          <p:cNvSpPr/>
          <p:nvPr/>
        </p:nvSpPr>
        <p:spPr>
          <a:xfrm>
            <a:off x="381000" y="665763"/>
            <a:ext cx="814998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dirty="0" smtClean="0">
                <a:solidFill>
                  <a:srgbClr val="30786E"/>
                </a:solidFill>
                <a:latin typeface="Century Gothic" panose="020B0502020202020204" pitchFamily="34" charset="0"/>
              </a:rPr>
              <a:t>2. LATIHAN </a:t>
            </a:r>
            <a:r>
              <a:rPr lang="en-MY" sz="2400" b="1" i="1" dirty="0" smtClean="0">
                <a:solidFill>
                  <a:srgbClr val="30786E"/>
                </a:solidFill>
                <a:latin typeface="Century Gothic" panose="020B0502020202020204" pitchFamily="34" charset="0"/>
              </a:rPr>
              <a:t>COMBINATORIAL TEST DESIGN TECHNIQUES</a:t>
            </a:r>
            <a:endParaRPr lang="en-US" sz="2400" b="1" i="1" dirty="0">
              <a:solidFill>
                <a:srgbClr val="30786E"/>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057400"/>
            <a:ext cx="2590800" cy="381000"/>
          </a:xfrm>
          <a:prstGeom prst="rect">
            <a:avLst/>
          </a:prstGeom>
        </p:spPr>
        <p:txBody>
          <a:bodyPr wrap="square">
            <a:spAutoFit/>
          </a:bodyPr>
          <a:lstStyle/>
          <a:p>
            <a:r>
              <a:rPr lang="en-MY" b="1" u="sng" dirty="0" smtClean="0">
                <a:latin typeface="Century Gothic" panose="020B0502020202020204" pitchFamily="34" charset="0"/>
              </a:rPr>
              <a:t>Travel preference</a:t>
            </a:r>
          </a:p>
        </p:txBody>
      </p:sp>
      <p:sp>
        <p:nvSpPr>
          <p:cNvPr id="42" name="Rectangle 41"/>
          <p:cNvSpPr/>
          <p:nvPr/>
        </p:nvSpPr>
        <p:spPr>
          <a:xfrm>
            <a:off x="609601" y="2621056"/>
            <a:ext cx="1600200" cy="369332"/>
          </a:xfrm>
          <a:prstGeom prst="rect">
            <a:avLst/>
          </a:prstGeom>
        </p:spPr>
        <p:txBody>
          <a:bodyPr wrap="square">
            <a:spAutoFit/>
          </a:bodyPr>
          <a:lstStyle/>
          <a:p>
            <a:r>
              <a:rPr lang="en-MY" b="1" dirty="0" smtClean="0">
                <a:latin typeface="Century Gothic" panose="020B0502020202020204" pitchFamily="34" charset="0"/>
              </a:rPr>
              <a:t>Destination</a:t>
            </a:r>
          </a:p>
        </p:txBody>
      </p:sp>
      <p:sp>
        <p:nvSpPr>
          <p:cNvPr id="48" name="Rectangle 47"/>
          <p:cNvSpPr/>
          <p:nvPr/>
        </p:nvSpPr>
        <p:spPr>
          <a:xfrm>
            <a:off x="609601" y="3044836"/>
            <a:ext cx="1600200" cy="369332"/>
          </a:xfrm>
          <a:prstGeom prst="rect">
            <a:avLst/>
          </a:prstGeom>
        </p:spPr>
        <p:txBody>
          <a:bodyPr wrap="square">
            <a:spAutoFit/>
          </a:bodyPr>
          <a:lstStyle/>
          <a:p>
            <a:r>
              <a:rPr lang="en-MY" b="1" dirty="0" smtClean="0">
                <a:latin typeface="Century Gothic" panose="020B0502020202020204" pitchFamily="34" charset="0"/>
              </a:rPr>
              <a:t>Class</a:t>
            </a:r>
          </a:p>
        </p:txBody>
      </p:sp>
      <p:sp>
        <p:nvSpPr>
          <p:cNvPr id="50" name="Rectangle 49"/>
          <p:cNvSpPr/>
          <p:nvPr/>
        </p:nvSpPr>
        <p:spPr>
          <a:xfrm>
            <a:off x="609601" y="3468616"/>
            <a:ext cx="1600200" cy="369332"/>
          </a:xfrm>
          <a:prstGeom prst="rect">
            <a:avLst/>
          </a:prstGeom>
        </p:spPr>
        <p:txBody>
          <a:bodyPr wrap="square">
            <a:spAutoFit/>
          </a:bodyPr>
          <a:lstStyle/>
          <a:p>
            <a:r>
              <a:rPr lang="en-MY" b="1" dirty="0" smtClean="0">
                <a:latin typeface="Century Gothic" panose="020B0502020202020204" pitchFamily="34" charset="0"/>
              </a:rPr>
              <a:t>Seat</a:t>
            </a:r>
          </a:p>
        </p:txBody>
      </p:sp>
      <p:sp>
        <p:nvSpPr>
          <p:cNvPr id="53" name="Rectangle 52"/>
          <p:cNvSpPr/>
          <p:nvPr/>
        </p:nvSpPr>
        <p:spPr>
          <a:xfrm>
            <a:off x="2057400" y="2590800"/>
            <a:ext cx="4343399" cy="369332"/>
          </a:xfrm>
          <a:prstGeom prst="rect">
            <a:avLst/>
          </a:prstGeom>
        </p:spPr>
        <p:txBody>
          <a:bodyPr wrap="square">
            <a:spAutoFit/>
          </a:bodyPr>
          <a:lstStyle/>
          <a:p>
            <a:r>
              <a:rPr lang="en-MY" dirty="0" smtClean="0">
                <a:latin typeface="Century Gothic" panose="020B0502020202020204" pitchFamily="34" charset="0"/>
              </a:rPr>
              <a:t>       Domestic              International </a:t>
            </a:r>
          </a:p>
        </p:txBody>
      </p:sp>
      <p:sp>
        <p:nvSpPr>
          <p:cNvPr id="54" name="Rectangle 53"/>
          <p:cNvSpPr/>
          <p:nvPr/>
        </p:nvSpPr>
        <p:spPr>
          <a:xfrm>
            <a:off x="2096539" y="3051892"/>
            <a:ext cx="5904461" cy="369332"/>
          </a:xfrm>
          <a:prstGeom prst="rect">
            <a:avLst/>
          </a:prstGeom>
        </p:spPr>
        <p:txBody>
          <a:bodyPr wrap="square">
            <a:spAutoFit/>
          </a:bodyPr>
          <a:lstStyle/>
          <a:p>
            <a:r>
              <a:rPr lang="en-MY" dirty="0" smtClean="0">
                <a:latin typeface="Century Gothic" panose="020B0502020202020204" pitchFamily="34" charset="0"/>
              </a:rPr>
              <a:t>       First Class              Business                     Economy</a:t>
            </a:r>
          </a:p>
        </p:txBody>
      </p:sp>
      <p:sp>
        <p:nvSpPr>
          <p:cNvPr id="55" name="Rectangle 54"/>
          <p:cNvSpPr/>
          <p:nvPr/>
        </p:nvSpPr>
        <p:spPr>
          <a:xfrm>
            <a:off x="2078147" y="3492808"/>
            <a:ext cx="3886200" cy="369332"/>
          </a:xfrm>
          <a:prstGeom prst="rect">
            <a:avLst/>
          </a:prstGeom>
        </p:spPr>
        <p:txBody>
          <a:bodyPr wrap="square">
            <a:spAutoFit/>
          </a:bodyPr>
          <a:lstStyle/>
          <a:p>
            <a:r>
              <a:rPr lang="en-MY" dirty="0" smtClean="0">
                <a:latin typeface="Century Gothic" panose="020B0502020202020204" pitchFamily="34" charset="0"/>
              </a:rPr>
              <a:t>       Aisle                      Window</a:t>
            </a:r>
          </a:p>
        </p:txBody>
      </p:sp>
      <p:sp>
        <p:nvSpPr>
          <p:cNvPr id="3" name="Oval 2"/>
          <p:cNvSpPr/>
          <p:nvPr/>
        </p:nvSpPr>
        <p:spPr>
          <a:xfrm>
            <a:off x="2209801" y="2626164"/>
            <a:ext cx="304800" cy="298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57" name="Oval 56"/>
          <p:cNvSpPr/>
          <p:nvPr/>
        </p:nvSpPr>
        <p:spPr>
          <a:xfrm>
            <a:off x="4094054" y="3096989"/>
            <a:ext cx="304800" cy="298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58" name="Oval 57"/>
          <p:cNvSpPr/>
          <p:nvPr/>
        </p:nvSpPr>
        <p:spPr>
          <a:xfrm>
            <a:off x="2215056" y="3525083"/>
            <a:ext cx="304800" cy="298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60" name="Oval 59"/>
          <p:cNvSpPr/>
          <p:nvPr/>
        </p:nvSpPr>
        <p:spPr>
          <a:xfrm>
            <a:off x="4109546" y="2609492"/>
            <a:ext cx="304800" cy="298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62" name="Oval 61"/>
          <p:cNvSpPr/>
          <p:nvPr/>
        </p:nvSpPr>
        <p:spPr>
          <a:xfrm>
            <a:off x="4114801" y="3508411"/>
            <a:ext cx="304800" cy="298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68" name="Oval 67"/>
          <p:cNvSpPr/>
          <p:nvPr/>
        </p:nvSpPr>
        <p:spPr>
          <a:xfrm>
            <a:off x="2255784" y="2658368"/>
            <a:ext cx="220717" cy="237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69" name="Oval 68"/>
          <p:cNvSpPr/>
          <p:nvPr/>
        </p:nvSpPr>
        <p:spPr>
          <a:xfrm>
            <a:off x="4162099" y="3537607"/>
            <a:ext cx="220717" cy="237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72" name="Oval 71"/>
          <p:cNvSpPr/>
          <p:nvPr/>
        </p:nvSpPr>
        <p:spPr>
          <a:xfrm>
            <a:off x="6331720" y="3107694"/>
            <a:ext cx="304800" cy="298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73" name="Oval 72"/>
          <p:cNvSpPr/>
          <p:nvPr/>
        </p:nvSpPr>
        <p:spPr>
          <a:xfrm>
            <a:off x="2209801" y="3087256"/>
            <a:ext cx="304800" cy="298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74" name="Oval 73"/>
          <p:cNvSpPr/>
          <p:nvPr/>
        </p:nvSpPr>
        <p:spPr>
          <a:xfrm>
            <a:off x="2251843" y="3113690"/>
            <a:ext cx="220717" cy="2372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6" name="Rounded Rectangle 5"/>
          <p:cNvSpPr/>
          <p:nvPr/>
        </p:nvSpPr>
        <p:spPr>
          <a:xfrm>
            <a:off x="5508872" y="4114800"/>
            <a:ext cx="1219200" cy="381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MY" dirty="0" smtClean="0"/>
              <a:t>SUBMIT</a:t>
            </a:r>
            <a:endParaRPr lang="en-MY" dirty="0"/>
          </a:p>
        </p:txBody>
      </p:sp>
      <p:sp>
        <p:nvSpPr>
          <p:cNvPr id="7" name="Rectangle 6"/>
          <p:cNvSpPr/>
          <p:nvPr/>
        </p:nvSpPr>
        <p:spPr>
          <a:xfrm>
            <a:off x="3030313" y="4734580"/>
            <a:ext cx="2768065" cy="523220"/>
          </a:xfrm>
          <a:prstGeom prst="rect">
            <a:avLst/>
          </a:prstGeom>
          <a:noFill/>
        </p:spPr>
        <p:txBody>
          <a:bodyPr wrap="none" lIns="91440" tIns="45720" rIns="91440" bIns="45720">
            <a:spAutoFit/>
          </a:bodyPr>
          <a:lstStyle/>
          <a:p>
            <a:pPr algn="ctr"/>
            <a:r>
              <a:rPr lang="en-US" sz="2800" b="0" cap="none" spc="0" dirty="0" smtClean="0">
                <a:ln w="0"/>
                <a:solidFill>
                  <a:srgbClr val="FF0000"/>
                </a:solidFill>
                <a:effectLst>
                  <a:outerShdw blurRad="38100" dist="19050" dir="2700000" algn="tl" rotWithShape="0">
                    <a:schemeClr val="dk1">
                      <a:alpha val="40000"/>
                    </a:schemeClr>
                  </a:outerShdw>
                </a:effectLst>
              </a:rPr>
              <a:t>Booking accepted</a:t>
            </a:r>
            <a:endParaRPr lang="en-US" sz="2800" b="0" cap="none" spc="0" dirty="0">
              <a:ln w="0"/>
              <a:solidFill>
                <a:srgbClr val="FF0000"/>
              </a:solidFill>
              <a:effectLst>
                <a:outerShdw blurRad="38100" dist="19050" dir="2700000" algn="tl" rotWithShape="0">
                  <a:schemeClr val="dk1">
                    <a:alpha val="40000"/>
                  </a:schemeClr>
                </a:outerShdw>
              </a:effectLst>
            </a:endParaRPr>
          </a:p>
        </p:txBody>
      </p:sp>
      <p:sp>
        <p:nvSpPr>
          <p:cNvPr id="75" name="Rounded Rectangle 74"/>
          <p:cNvSpPr/>
          <p:nvPr/>
        </p:nvSpPr>
        <p:spPr>
          <a:xfrm>
            <a:off x="6781800" y="4114800"/>
            <a:ext cx="1219200" cy="381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MY" dirty="0" smtClean="0"/>
              <a:t>CANCEL</a:t>
            </a:r>
            <a:endParaRPr lang="en-MY" dirty="0"/>
          </a:p>
        </p:txBody>
      </p:sp>
      <p:sp>
        <p:nvSpPr>
          <p:cNvPr id="32" name="TextBox 31"/>
          <p:cNvSpPr txBox="1"/>
          <p:nvPr/>
        </p:nvSpPr>
        <p:spPr>
          <a:xfrm>
            <a:off x="1753245" y="5943600"/>
            <a:ext cx="5507421" cy="369332"/>
          </a:xfrm>
          <a:prstGeom prst="rect">
            <a:avLst/>
          </a:prstGeom>
          <a:noFill/>
        </p:spPr>
        <p:txBody>
          <a:bodyPr wrap="square" rtlCol="0">
            <a:spAutoFit/>
          </a:bodyPr>
          <a:lstStyle/>
          <a:p>
            <a:r>
              <a:rPr lang="en-MY" b="1" dirty="0" smtClean="0">
                <a:latin typeface="Century Gothic" panose="020B0502020202020204" pitchFamily="34" charset="0"/>
              </a:rPr>
              <a:t>Feature Set (FS)1 </a:t>
            </a:r>
            <a:r>
              <a:rPr lang="en-MY" dirty="0" smtClean="0">
                <a:latin typeface="Century Gothic" panose="020B0502020202020204" pitchFamily="34" charset="0"/>
              </a:rPr>
              <a:t>– </a:t>
            </a:r>
            <a:r>
              <a:rPr lang="en-MY" dirty="0" err="1" smtClean="0">
                <a:latin typeface="Century Gothic" panose="020B0502020202020204" pitchFamily="34" charset="0"/>
              </a:rPr>
              <a:t>travel_preference</a:t>
            </a:r>
            <a:r>
              <a:rPr lang="en-MY" dirty="0" smtClean="0">
                <a:latin typeface="Century Gothic" panose="020B0502020202020204" pitchFamily="34" charset="0"/>
              </a:rPr>
              <a:t> function</a:t>
            </a:r>
            <a:endParaRPr lang="en-MY" dirty="0">
              <a:latin typeface="Century Gothic" panose="020B0502020202020204" pitchFamily="34" charset="0"/>
            </a:endParaRPr>
          </a:p>
        </p:txBody>
      </p:sp>
      <p:sp>
        <p:nvSpPr>
          <p:cNvPr id="33" name="Rectangle 32"/>
          <p:cNvSpPr/>
          <p:nvPr/>
        </p:nvSpPr>
        <p:spPr>
          <a:xfrm>
            <a:off x="8747235" y="2835816"/>
            <a:ext cx="2897287" cy="1477328"/>
          </a:xfrm>
          <a:prstGeom prst="rect">
            <a:avLst/>
          </a:prstGeom>
        </p:spPr>
        <p:txBody>
          <a:bodyPr wrap="square">
            <a:spAutoFit/>
          </a:bodyPr>
          <a:lstStyle/>
          <a:p>
            <a:pPr algn="ctr"/>
            <a:r>
              <a:rPr lang="en-MY" b="1" dirty="0" err="1" smtClean="0">
                <a:solidFill>
                  <a:srgbClr val="0070C0"/>
                </a:solidFill>
                <a:latin typeface="Century Gothic" panose="020B0502020202020204" pitchFamily="34" charset="0"/>
              </a:rPr>
              <a:t>Apakah</a:t>
            </a:r>
            <a:r>
              <a:rPr lang="en-MY" b="1" dirty="0" smtClean="0">
                <a:solidFill>
                  <a:srgbClr val="0070C0"/>
                </a:solidFill>
                <a:latin typeface="Century Gothic" panose="020B0502020202020204" pitchFamily="34" charset="0"/>
              </a:rPr>
              <a:t> </a:t>
            </a:r>
            <a:r>
              <a:rPr lang="en-MY" b="1" i="1" dirty="0" smtClean="0">
                <a:solidFill>
                  <a:srgbClr val="0070C0"/>
                </a:solidFill>
                <a:latin typeface="Century Gothic" panose="020B0502020202020204" pitchFamily="34" charset="0"/>
              </a:rPr>
              <a:t>test condition, test coverage </a:t>
            </a:r>
            <a:r>
              <a:rPr lang="en-MY" b="1" dirty="0" err="1" smtClean="0">
                <a:solidFill>
                  <a:srgbClr val="0070C0"/>
                </a:solidFill>
                <a:latin typeface="Century Gothic" panose="020B0502020202020204" pitchFamily="34" charset="0"/>
              </a:rPr>
              <a:t>dan</a:t>
            </a:r>
            <a:r>
              <a:rPr lang="en-MY" b="1" i="1" dirty="0" smtClean="0">
                <a:solidFill>
                  <a:srgbClr val="0070C0"/>
                </a:solidFill>
                <a:latin typeface="Century Gothic" panose="020B0502020202020204" pitchFamily="34" charset="0"/>
              </a:rPr>
              <a:t> test case </a:t>
            </a:r>
            <a:r>
              <a:rPr lang="en-MY" b="1" dirty="0" err="1" smtClean="0">
                <a:solidFill>
                  <a:srgbClr val="0070C0"/>
                </a:solidFill>
                <a:latin typeface="Century Gothic" panose="020B0502020202020204" pitchFamily="34" charset="0"/>
              </a:rPr>
              <a:t>bagi</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spesifikasi</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berikut</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menggunakan</a:t>
            </a:r>
            <a:r>
              <a:rPr lang="en-MY" b="1" dirty="0" smtClean="0">
                <a:solidFill>
                  <a:srgbClr val="0070C0"/>
                </a:solidFill>
                <a:latin typeface="Century Gothic" panose="020B0502020202020204" pitchFamily="34" charset="0"/>
              </a:rPr>
              <a:t> </a:t>
            </a:r>
            <a:r>
              <a:rPr lang="en-MY" b="1" i="1" dirty="0" smtClean="0">
                <a:solidFill>
                  <a:srgbClr val="0070C0"/>
                </a:solidFill>
                <a:latin typeface="Century Gothic" panose="020B0502020202020204" pitchFamily="34" charset="0"/>
              </a:rPr>
              <a:t>all combination testing</a:t>
            </a:r>
            <a:r>
              <a:rPr lang="en-MY" b="1" dirty="0" smtClean="0">
                <a:solidFill>
                  <a:srgbClr val="0070C0"/>
                </a:solidFill>
                <a:latin typeface="Century Gothic" panose="020B0502020202020204" pitchFamily="34" charset="0"/>
              </a:rPr>
              <a:t>?</a:t>
            </a:r>
          </a:p>
        </p:txBody>
      </p:sp>
    </p:spTree>
    <p:extLst>
      <p:ext uri="{BB962C8B-B14F-4D97-AF65-F5344CB8AC3E}">
        <p14:creationId xmlns:p14="http://schemas.microsoft.com/office/powerpoint/2010/main" val="3073182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graphicFrame>
        <p:nvGraphicFramePr>
          <p:cNvPr id="4" name="Table 3"/>
          <p:cNvGraphicFramePr>
            <a:graphicFrameLocks noGrp="1"/>
          </p:cNvGraphicFramePr>
          <p:nvPr>
            <p:extLst>
              <p:ext uri="{D42A27DB-BD31-4B8C-83A1-F6EECF244321}">
                <p14:modId xmlns:p14="http://schemas.microsoft.com/office/powerpoint/2010/main" val="3482009372"/>
              </p:ext>
            </p:extLst>
          </p:nvPr>
        </p:nvGraphicFramePr>
        <p:xfrm>
          <a:off x="762000" y="1881352"/>
          <a:ext cx="3083696" cy="1112520"/>
        </p:xfrm>
        <a:graphic>
          <a:graphicData uri="http://schemas.openxmlformats.org/drawingml/2006/table">
            <a:tbl>
              <a:tblPr firstRow="1" bandRow="1">
                <a:tableStyleId>{5940675A-B579-460E-94D1-54222C63F5DA}</a:tableStyleId>
              </a:tblPr>
              <a:tblGrid>
                <a:gridCol w="669787">
                  <a:extLst>
                    <a:ext uri="{9D8B030D-6E8A-4147-A177-3AD203B41FA5}">
                      <a16:colId xmlns:a16="http://schemas.microsoft.com/office/drawing/2014/main" val="2477479666"/>
                    </a:ext>
                  </a:extLst>
                </a:gridCol>
                <a:gridCol w="2413909">
                  <a:extLst>
                    <a:ext uri="{9D8B030D-6E8A-4147-A177-3AD203B41FA5}">
                      <a16:colId xmlns:a16="http://schemas.microsoft.com/office/drawing/2014/main" val="1268513797"/>
                    </a:ext>
                  </a:extLst>
                </a:gridCol>
              </a:tblGrid>
              <a:tr h="370840">
                <a:tc>
                  <a:txBody>
                    <a:bodyPr/>
                    <a:lstStyle/>
                    <a:p>
                      <a:r>
                        <a:rPr lang="en-MY" sz="1400" dirty="0" smtClean="0">
                          <a:latin typeface="+mn-lt"/>
                        </a:rPr>
                        <a:t>TCN1</a:t>
                      </a:r>
                      <a:endParaRPr lang="en-MY" sz="1400" dirty="0">
                        <a:latin typeface="+mn-lt"/>
                      </a:endParaRPr>
                    </a:p>
                  </a:txBody>
                  <a:tcPr/>
                </a:tc>
                <a:tc>
                  <a:txBody>
                    <a:bodyPr/>
                    <a:lstStyle/>
                    <a:p>
                      <a:r>
                        <a:rPr lang="en-MY" sz="1400" dirty="0" smtClean="0">
                          <a:latin typeface="+mn-lt"/>
                        </a:rPr>
                        <a:t>Destination – Domestic </a:t>
                      </a:r>
                      <a:endParaRPr lang="en-MY" sz="1400" dirty="0">
                        <a:latin typeface="+mn-lt"/>
                      </a:endParaRPr>
                    </a:p>
                  </a:txBody>
                  <a:tcPr/>
                </a:tc>
                <a:extLst>
                  <a:ext uri="{0D108BD9-81ED-4DB2-BD59-A6C34878D82A}">
                    <a16:rowId xmlns:a16="http://schemas.microsoft.com/office/drawing/2014/main" val="1443678149"/>
                  </a:ext>
                </a:extLst>
              </a:tr>
              <a:tr h="370840">
                <a:tc>
                  <a:txBody>
                    <a:bodyPr/>
                    <a:lstStyle/>
                    <a:p>
                      <a:endParaRPr lang="en-MY" sz="1400" dirty="0">
                        <a:latin typeface="+mn-lt"/>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MY" sz="1400" dirty="0" smtClean="0">
                        <a:latin typeface="+mn-lt"/>
                      </a:endParaRPr>
                    </a:p>
                  </a:txBody>
                  <a:tcPr/>
                </a:tc>
                <a:extLst>
                  <a:ext uri="{0D108BD9-81ED-4DB2-BD59-A6C34878D82A}">
                    <a16:rowId xmlns:a16="http://schemas.microsoft.com/office/drawing/2014/main" val="1280418999"/>
                  </a:ext>
                </a:extLst>
              </a:tr>
              <a:tr h="370840">
                <a:tc>
                  <a:txBody>
                    <a:bodyPr/>
                    <a:lstStyle/>
                    <a:p>
                      <a:endParaRPr lang="en-MY" sz="1400" dirty="0">
                        <a:latin typeface="+mn-lt"/>
                      </a:endParaRPr>
                    </a:p>
                  </a:txBody>
                  <a:tcPr/>
                </a:tc>
                <a:tc>
                  <a:txBody>
                    <a:bodyPr/>
                    <a:lstStyle/>
                    <a:p>
                      <a:endParaRPr lang="en-MY" sz="1400" dirty="0">
                        <a:latin typeface="+mn-lt"/>
                      </a:endParaRPr>
                    </a:p>
                  </a:txBody>
                  <a:tcPr/>
                </a:tc>
                <a:extLst>
                  <a:ext uri="{0D108BD9-81ED-4DB2-BD59-A6C34878D82A}">
                    <a16:rowId xmlns:a16="http://schemas.microsoft.com/office/drawing/2014/main" val="2311299588"/>
                  </a:ext>
                </a:extLst>
              </a:tr>
            </a:tbl>
          </a:graphicData>
        </a:graphic>
      </p:graphicFrame>
      <p:sp>
        <p:nvSpPr>
          <p:cNvPr id="29" name="Rectangle 28"/>
          <p:cNvSpPr/>
          <p:nvPr/>
        </p:nvSpPr>
        <p:spPr>
          <a:xfrm>
            <a:off x="439395" y="1332154"/>
            <a:ext cx="3675405" cy="369332"/>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smtClean="0">
                <a:latin typeface="Calibri" panose="020F0502020204030204" pitchFamily="34" charset="0"/>
                <a:cs typeface="Calibri" panose="020F0502020204030204" pitchFamily="34" charset="0"/>
              </a:rPr>
              <a:t>Each P-V is a test condition</a:t>
            </a:r>
            <a:endParaRPr lang="en-MY" dirty="0">
              <a:solidFill>
                <a:srgbClr val="000000"/>
              </a:solidFill>
              <a:latin typeface="Calibri" panose="020F0502020204030204" pitchFamily="34" charset="0"/>
              <a:cs typeface="Calibri" panose="020F0502020204030204" pitchFamily="34" charset="0"/>
            </a:endParaRPr>
          </a:p>
        </p:txBody>
      </p:sp>
      <p:sp>
        <p:nvSpPr>
          <p:cNvPr id="5" name="Rectangle 4"/>
          <p:cNvSpPr/>
          <p:nvPr/>
        </p:nvSpPr>
        <p:spPr>
          <a:xfrm>
            <a:off x="4670672" y="1332154"/>
            <a:ext cx="6858000" cy="646331"/>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a:latin typeface="Calibri" panose="020F0502020204030204" pitchFamily="34" charset="0"/>
                <a:cs typeface="Calibri" panose="020F0502020204030204" pitchFamily="34" charset="0"/>
              </a:rPr>
              <a:t>Identify test coverage  using unique combinations of P-V pairs, made up of one P-V pair for each test item parameter</a:t>
            </a:r>
          </a:p>
        </p:txBody>
      </p:sp>
      <p:graphicFrame>
        <p:nvGraphicFramePr>
          <p:cNvPr id="34" name="Table 33"/>
          <p:cNvGraphicFramePr>
            <a:graphicFrameLocks noGrp="1"/>
          </p:cNvGraphicFramePr>
          <p:nvPr>
            <p:extLst>
              <p:ext uri="{D42A27DB-BD31-4B8C-83A1-F6EECF244321}">
                <p14:modId xmlns:p14="http://schemas.microsoft.com/office/powerpoint/2010/main" val="2030224567"/>
              </p:ext>
            </p:extLst>
          </p:nvPr>
        </p:nvGraphicFramePr>
        <p:xfrm>
          <a:off x="4702203" y="2145213"/>
          <a:ext cx="2917798" cy="1473200"/>
        </p:xfrm>
        <a:graphic>
          <a:graphicData uri="http://schemas.openxmlformats.org/drawingml/2006/table">
            <a:tbl>
              <a:tblPr firstRow="1" bandRow="1">
                <a:tableStyleId>{5940675A-B579-460E-94D1-54222C63F5DA}</a:tableStyleId>
              </a:tblPr>
              <a:tblGrid>
                <a:gridCol w="633753">
                  <a:extLst>
                    <a:ext uri="{9D8B030D-6E8A-4147-A177-3AD203B41FA5}">
                      <a16:colId xmlns:a16="http://schemas.microsoft.com/office/drawing/2014/main" val="2477479666"/>
                    </a:ext>
                  </a:extLst>
                </a:gridCol>
                <a:gridCol w="2284045">
                  <a:extLst>
                    <a:ext uri="{9D8B030D-6E8A-4147-A177-3AD203B41FA5}">
                      <a16:colId xmlns:a16="http://schemas.microsoft.com/office/drawing/2014/main" val="1268513797"/>
                    </a:ext>
                  </a:extLst>
                </a:gridCol>
              </a:tblGrid>
              <a:tr h="370840">
                <a:tc>
                  <a:txBody>
                    <a:bodyPr/>
                    <a:lstStyle/>
                    <a:p>
                      <a:r>
                        <a:rPr lang="en-MY" sz="1400" dirty="0" smtClean="0">
                          <a:latin typeface="+mn-lt"/>
                        </a:rPr>
                        <a:t>TCV1</a:t>
                      </a:r>
                      <a:endParaRPr lang="en-MY" sz="1400" dirty="0">
                        <a:latin typeface="+mn-lt"/>
                      </a:endParaRPr>
                    </a:p>
                  </a:txBody>
                  <a:tcPr/>
                </a:tc>
                <a:tc>
                  <a:txBody>
                    <a:bodyPr/>
                    <a:lstStyle/>
                    <a:p>
                      <a:r>
                        <a:rPr lang="en-MY" sz="1400" dirty="0" smtClean="0">
                          <a:latin typeface="+mn-lt"/>
                        </a:rPr>
                        <a:t>Destination – Domestic </a:t>
                      </a:r>
                    </a:p>
                    <a:p>
                      <a:pPr marL="0" marR="0" lvl="0" indent="0" defTabSz="914400" eaLnBrk="1" fontAlgn="auto" latinLnBrk="0" hangingPunct="1">
                        <a:lnSpc>
                          <a:spcPct val="100000"/>
                        </a:lnSpc>
                        <a:spcBef>
                          <a:spcPts val="0"/>
                        </a:spcBef>
                        <a:spcAft>
                          <a:spcPts val="0"/>
                        </a:spcAft>
                        <a:buClrTx/>
                        <a:buSzTx/>
                        <a:buFontTx/>
                        <a:buNone/>
                        <a:tabLst/>
                        <a:defRPr/>
                      </a:pPr>
                      <a:r>
                        <a:rPr lang="en-MY" sz="1400" dirty="0" smtClean="0">
                          <a:latin typeface="+mn-lt"/>
                        </a:rPr>
                        <a:t>Class – First Class</a:t>
                      </a:r>
                    </a:p>
                    <a:p>
                      <a:r>
                        <a:rPr lang="en-MY" sz="1400" dirty="0" smtClean="0">
                          <a:latin typeface="+mn-lt"/>
                        </a:rPr>
                        <a:t>Seat - Aisle</a:t>
                      </a:r>
                    </a:p>
                  </a:txBody>
                  <a:tcPr/>
                </a:tc>
                <a:extLst>
                  <a:ext uri="{0D108BD9-81ED-4DB2-BD59-A6C34878D82A}">
                    <a16:rowId xmlns:a16="http://schemas.microsoft.com/office/drawing/2014/main" val="1443678149"/>
                  </a:ext>
                </a:extLst>
              </a:tr>
              <a:tr h="370840">
                <a:tc>
                  <a:txBody>
                    <a:bodyPr/>
                    <a:lstStyle/>
                    <a:p>
                      <a:endParaRPr lang="en-MY" sz="1400" dirty="0">
                        <a:latin typeface="+mn-lt"/>
                      </a:endParaRPr>
                    </a:p>
                  </a:txBody>
                  <a:tcPr/>
                </a:tc>
                <a:tc>
                  <a:txBody>
                    <a:bodyPr/>
                    <a:lstStyle/>
                    <a:p>
                      <a:endParaRPr lang="en-MY" sz="1400" dirty="0" smtClean="0">
                        <a:latin typeface="+mn-lt"/>
                      </a:endParaRPr>
                    </a:p>
                  </a:txBody>
                  <a:tcPr/>
                </a:tc>
                <a:extLst>
                  <a:ext uri="{0D108BD9-81ED-4DB2-BD59-A6C34878D82A}">
                    <a16:rowId xmlns:a16="http://schemas.microsoft.com/office/drawing/2014/main" val="816968534"/>
                  </a:ext>
                </a:extLst>
              </a:tr>
              <a:tr h="370840">
                <a:tc>
                  <a:txBody>
                    <a:bodyPr/>
                    <a:lstStyle/>
                    <a:p>
                      <a:endParaRPr lang="en-MY" sz="1400" dirty="0">
                        <a:latin typeface="+mn-lt"/>
                      </a:endParaRPr>
                    </a:p>
                  </a:txBody>
                  <a:tcPr/>
                </a:tc>
                <a:tc>
                  <a:txBody>
                    <a:bodyPr/>
                    <a:lstStyle/>
                    <a:p>
                      <a:endParaRPr lang="en-MY" sz="1400" dirty="0" smtClean="0">
                        <a:latin typeface="+mn-lt"/>
                      </a:endParaRPr>
                    </a:p>
                  </a:txBody>
                  <a:tcPr/>
                </a:tc>
                <a:extLst>
                  <a:ext uri="{0D108BD9-81ED-4DB2-BD59-A6C34878D82A}">
                    <a16:rowId xmlns:a16="http://schemas.microsoft.com/office/drawing/2014/main" val="875116422"/>
                  </a:ext>
                </a:extLst>
              </a:tr>
            </a:tbl>
          </a:graphicData>
        </a:graphic>
      </p:graphicFrame>
      <p:sp>
        <p:nvSpPr>
          <p:cNvPr id="36" name="Rectangle 35">
            <a:extLst>
              <a:ext uri="{FF2B5EF4-FFF2-40B4-BE49-F238E27FC236}">
                <a16:creationId xmlns:a16="http://schemas.microsoft.com/office/drawing/2014/main" id="{43F59613-54D9-4715-AD64-3686FB002C83}"/>
              </a:ext>
            </a:extLst>
          </p:cNvPr>
          <p:cNvSpPr/>
          <p:nvPr/>
        </p:nvSpPr>
        <p:spPr>
          <a:xfrm>
            <a:off x="381000" y="665763"/>
            <a:ext cx="814998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dirty="0" smtClean="0">
                <a:solidFill>
                  <a:srgbClr val="30786E"/>
                </a:solidFill>
                <a:latin typeface="Century Gothic" panose="020B0502020202020204" pitchFamily="34" charset="0"/>
              </a:rPr>
              <a:t>2. LATIHAN </a:t>
            </a:r>
            <a:r>
              <a:rPr lang="en-MY" sz="2400" b="1" i="1" dirty="0" smtClean="0">
                <a:solidFill>
                  <a:srgbClr val="30786E"/>
                </a:solidFill>
                <a:latin typeface="Century Gothic" panose="020B0502020202020204" pitchFamily="34" charset="0"/>
              </a:rPr>
              <a:t>COMBINATORIAL TEST DESIGN TECHNIQUES</a:t>
            </a:r>
            <a:endParaRPr lang="en-US" sz="2400" b="1" i="1" dirty="0">
              <a:solidFill>
                <a:srgbClr val="30786E"/>
              </a:solidFill>
              <a:latin typeface="Century Gothic" panose="020B0502020202020204" pitchFamily="34" charset="0"/>
            </a:endParaRPr>
          </a:p>
        </p:txBody>
      </p:sp>
    </p:spTree>
    <p:extLst>
      <p:ext uri="{BB962C8B-B14F-4D97-AF65-F5344CB8AC3E}">
        <p14:creationId xmlns:p14="http://schemas.microsoft.com/office/powerpoint/2010/main" val="43695935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p:cNvGraphicFramePr>
            <a:graphicFrameLocks noGrp="1"/>
          </p:cNvGraphicFramePr>
          <p:nvPr>
            <p:extLst>
              <p:ext uri="{D42A27DB-BD31-4B8C-83A1-F6EECF244321}">
                <p14:modId xmlns:p14="http://schemas.microsoft.com/office/powerpoint/2010/main" val="2791341934"/>
              </p:ext>
            </p:extLst>
          </p:nvPr>
        </p:nvGraphicFramePr>
        <p:xfrm>
          <a:off x="457200" y="1447800"/>
          <a:ext cx="8839200" cy="1630680"/>
        </p:xfrm>
        <a:graphic>
          <a:graphicData uri="http://schemas.openxmlformats.org/drawingml/2006/table">
            <a:tbl>
              <a:tblPr firstRow="1" bandRow="1">
                <a:tableStyleId>{5940675A-B579-460E-94D1-54222C63F5DA}</a:tableStyleId>
              </a:tblPr>
              <a:tblGrid>
                <a:gridCol w="1007685">
                  <a:extLst>
                    <a:ext uri="{9D8B030D-6E8A-4147-A177-3AD203B41FA5}">
                      <a16:colId xmlns:a16="http://schemas.microsoft.com/office/drawing/2014/main" val="2328416203"/>
                    </a:ext>
                  </a:extLst>
                </a:gridCol>
                <a:gridCol w="1550162">
                  <a:extLst>
                    <a:ext uri="{9D8B030D-6E8A-4147-A177-3AD203B41FA5}">
                      <a16:colId xmlns:a16="http://schemas.microsoft.com/office/drawing/2014/main" val="457944980"/>
                    </a:ext>
                  </a:extLst>
                </a:gridCol>
                <a:gridCol w="1861753">
                  <a:extLst>
                    <a:ext uri="{9D8B030D-6E8A-4147-A177-3AD203B41FA5}">
                      <a16:colId xmlns:a16="http://schemas.microsoft.com/office/drawing/2014/main" val="3498213085"/>
                    </a:ext>
                  </a:extLst>
                </a:gridCol>
                <a:gridCol w="1371600">
                  <a:extLst>
                    <a:ext uri="{9D8B030D-6E8A-4147-A177-3AD203B41FA5}">
                      <a16:colId xmlns:a16="http://schemas.microsoft.com/office/drawing/2014/main" val="4135804266"/>
                    </a:ext>
                  </a:extLst>
                </a:gridCol>
                <a:gridCol w="1600200">
                  <a:extLst>
                    <a:ext uri="{9D8B030D-6E8A-4147-A177-3AD203B41FA5}">
                      <a16:colId xmlns:a16="http://schemas.microsoft.com/office/drawing/2014/main" val="3399764542"/>
                    </a:ext>
                  </a:extLst>
                </a:gridCol>
                <a:gridCol w="1447800">
                  <a:extLst>
                    <a:ext uri="{9D8B030D-6E8A-4147-A177-3AD203B41FA5}">
                      <a16:colId xmlns:a16="http://schemas.microsoft.com/office/drawing/2014/main" val="3497249936"/>
                    </a:ext>
                  </a:extLst>
                </a:gridCol>
              </a:tblGrid>
              <a:tr h="289560">
                <a:tc>
                  <a:txBody>
                    <a:bodyPr/>
                    <a:lstStyle/>
                    <a:p>
                      <a:pPr algn="ctr"/>
                      <a:r>
                        <a:rPr lang="en-MY" sz="1400" b="1" dirty="0" smtClean="0">
                          <a:latin typeface="Calibri" panose="020F0502020204030204" pitchFamily="34" charset="0"/>
                          <a:cs typeface="Calibri" panose="020F0502020204030204" pitchFamily="34" charset="0"/>
                        </a:rPr>
                        <a:t>TEST CASE</a:t>
                      </a:r>
                      <a:endParaRPr lang="en-MY" sz="1400" b="1" dirty="0">
                        <a:latin typeface="Calibri" panose="020F0502020204030204" pitchFamily="34" charset="0"/>
                        <a:cs typeface="Calibri" panose="020F0502020204030204" pitchFamily="34" charset="0"/>
                      </a:endParaRPr>
                    </a:p>
                  </a:txBody>
                  <a:tcPr anchor="ctr">
                    <a:solidFill>
                      <a:schemeClr val="bg1">
                        <a:lumMod val="85000"/>
                      </a:schemeClr>
                    </a:solidFill>
                  </a:tcPr>
                </a:tc>
                <a:tc gridSpan="3">
                  <a:txBody>
                    <a:bodyPr/>
                    <a:lstStyle/>
                    <a:p>
                      <a:pPr algn="ctr"/>
                      <a:r>
                        <a:rPr lang="en-MY" sz="1400" b="1" dirty="0" smtClean="0">
                          <a:latin typeface="Calibri" panose="020F0502020204030204" pitchFamily="34" charset="0"/>
                          <a:cs typeface="Calibri" panose="020F0502020204030204" pitchFamily="34" charset="0"/>
                        </a:rPr>
                        <a:t>INPUT</a:t>
                      </a:r>
                      <a:endParaRPr lang="en-MY" sz="1400" b="1" dirty="0">
                        <a:latin typeface="Calibri" panose="020F0502020204030204" pitchFamily="34" charset="0"/>
                        <a:cs typeface="Calibri" panose="020F0502020204030204" pitchFamily="34" charset="0"/>
                      </a:endParaRPr>
                    </a:p>
                  </a:txBody>
                  <a:tcPr anchor="ctr">
                    <a:solidFill>
                      <a:schemeClr val="bg1">
                        <a:lumMod val="85000"/>
                      </a:schemeClr>
                    </a:solidFill>
                  </a:tcPr>
                </a:tc>
                <a:tc hMerge="1">
                  <a:txBody>
                    <a:bodyPr/>
                    <a:lstStyle/>
                    <a:p>
                      <a:pPr algn="ctr"/>
                      <a:endParaRPr lang="en-MY" sz="1400" b="1" dirty="0">
                        <a:latin typeface="Century Gothic" panose="020B0502020202020204" pitchFamily="34" charset="0"/>
                      </a:endParaRPr>
                    </a:p>
                  </a:txBody>
                  <a:tcPr>
                    <a:solidFill>
                      <a:schemeClr val="bg1">
                        <a:lumMod val="85000"/>
                      </a:schemeClr>
                    </a:solidFill>
                  </a:tcPr>
                </a:tc>
                <a:tc hMerge="1">
                  <a:txBody>
                    <a:bodyPr/>
                    <a:lstStyle/>
                    <a:p>
                      <a:pPr algn="ctr"/>
                      <a:endParaRPr lang="en-MY" sz="1400" b="1" dirty="0">
                        <a:latin typeface="Century Gothic" panose="020B0502020202020204" pitchFamily="34" charset="0"/>
                      </a:endParaRPr>
                    </a:p>
                  </a:txBody>
                  <a:tcPr>
                    <a:solidFill>
                      <a:schemeClr val="bg1">
                        <a:lumMod val="85000"/>
                      </a:schemeClr>
                    </a:solidFill>
                  </a:tcPr>
                </a:tc>
                <a:tc>
                  <a:txBody>
                    <a:bodyPr/>
                    <a:lstStyle/>
                    <a:p>
                      <a:pPr algn="ctr"/>
                      <a:r>
                        <a:rPr lang="en-MY" sz="1400" b="1" dirty="0" smtClean="0">
                          <a:latin typeface="Calibri" panose="020F0502020204030204" pitchFamily="34" charset="0"/>
                          <a:cs typeface="Calibri" panose="020F0502020204030204" pitchFamily="34" charset="0"/>
                        </a:rPr>
                        <a:t>EXPECTED RESULT</a:t>
                      </a:r>
                      <a:endParaRPr lang="en-MY" sz="1400" b="1"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r>
                        <a:rPr lang="en-MY" sz="1400" b="1" dirty="0" smtClean="0">
                          <a:latin typeface="Calibri" panose="020F0502020204030204" pitchFamily="34" charset="0"/>
                          <a:cs typeface="Calibri" panose="020F0502020204030204" pitchFamily="34" charset="0"/>
                        </a:rPr>
                        <a:t>TEST COVERAGE ITEM</a:t>
                      </a:r>
                      <a:endParaRPr lang="en-MY" sz="1400" b="1"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1653588242"/>
                  </a:ext>
                </a:extLst>
              </a:tr>
              <a:tr h="370840">
                <a:tc>
                  <a:txBody>
                    <a:bodyPr/>
                    <a:lstStyle/>
                    <a:p>
                      <a:pPr algn="ctr"/>
                      <a:r>
                        <a:rPr lang="en-MY" sz="1400" dirty="0" smtClean="0">
                          <a:latin typeface="Calibri" panose="020F0502020204030204" pitchFamily="34" charset="0"/>
                          <a:cs typeface="Calibri" panose="020F0502020204030204" pitchFamily="34" charset="0"/>
                        </a:rPr>
                        <a:t>TC1</a:t>
                      </a:r>
                      <a:endParaRPr lang="en-MY" sz="1400" dirty="0">
                        <a:latin typeface="Calibri" panose="020F0502020204030204" pitchFamily="34" charset="0"/>
                        <a:cs typeface="Calibri" panose="020F0502020204030204" pitchFamily="34" charset="0"/>
                      </a:endParaRPr>
                    </a:p>
                  </a:txBody>
                  <a:tcPr/>
                </a:tc>
                <a:tc>
                  <a:txBody>
                    <a:bodyPr/>
                    <a:lstStyle/>
                    <a:p>
                      <a:pPr algn="ctr"/>
                      <a:r>
                        <a:rPr lang="en-MY" sz="1400" b="0" dirty="0" smtClean="0">
                          <a:latin typeface="Calibri" panose="020F0502020204030204" pitchFamily="34" charset="0"/>
                          <a:cs typeface="Calibri" panose="020F0502020204030204" pitchFamily="34" charset="0"/>
                        </a:rPr>
                        <a:t>Domestic</a:t>
                      </a:r>
                      <a:endParaRPr lang="en-MY" sz="1400" b="0" dirty="0">
                        <a:latin typeface="Calibri" panose="020F0502020204030204" pitchFamily="34" charset="0"/>
                        <a:cs typeface="Calibri" panose="020F050202020403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sz="1400" b="0" dirty="0" smtClean="0">
                          <a:latin typeface="Calibri" panose="020F0502020204030204" pitchFamily="34" charset="0"/>
                          <a:cs typeface="Calibri" panose="020F0502020204030204" pitchFamily="34" charset="0"/>
                        </a:rPr>
                        <a:t>First</a:t>
                      </a:r>
                      <a:r>
                        <a:rPr lang="en-MY" sz="1400" b="0" baseline="0" dirty="0" smtClean="0">
                          <a:latin typeface="Calibri" panose="020F0502020204030204" pitchFamily="34" charset="0"/>
                          <a:cs typeface="Calibri" panose="020F0502020204030204" pitchFamily="34" charset="0"/>
                        </a:rPr>
                        <a:t> Class</a:t>
                      </a:r>
                      <a:endParaRPr lang="en-MY" sz="1400" b="0" dirty="0" smtClean="0">
                        <a:latin typeface="Calibri" panose="020F0502020204030204" pitchFamily="34" charset="0"/>
                        <a:cs typeface="Calibri" panose="020F0502020204030204" pitchFamily="34" charset="0"/>
                      </a:endParaRPr>
                    </a:p>
                  </a:txBody>
                  <a:tcPr/>
                </a:tc>
                <a:tc>
                  <a:txBody>
                    <a:bodyPr/>
                    <a:lstStyle/>
                    <a:p>
                      <a:pPr algn="ctr"/>
                      <a:r>
                        <a:rPr lang="en-MY" sz="1400" b="0" dirty="0" smtClean="0">
                          <a:latin typeface="Calibri" panose="020F0502020204030204" pitchFamily="34" charset="0"/>
                          <a:cs typeface="Calibri" panose="020F0502020204030204" pitchFamily="34" charset="0"/>
                        </a:rPr>
                        <a:t>Aisle</a:t>
                      </a:r>
                      <a:endParaRPr lang="en-MY" sz="1400" b="0" dirty="0">
                        <a:latin typeface="Calibri" panose="020F0502020204030204" pitchFamily="34" charset="0"/>
                        <a:cs typeface="Calibri" panose="020F0502020204030204" pitchFamily="34" charset="0"/>
                      </a:endParaRPr>
                    </a:p>
                  </a:txBody>
                  <a:tcPr/>
                </a:tc>
                <a:tc>
                  <a:txBody>
                    <a:bodyPr/>
                    <a:lstStyle/>
                    <a:p>
                      <a:pPr algn="ctr"/>
                      <a:r>
                        <a:rPr lang="en-MY" sz="1400" smtClean="0">
                          <a:latin typeface="Calibri" panose="020F0502020204030204" pitchFamily="34" charset="0"/>
                          <a:cs typeface="Calibri" panose="020F0502020204030204" pitchFamily="34" charset="0"/>
                        </a:rPr>
                        <a:t>Booking Accepted</a:t>
                      </a:r>
                      <a:endParaRPr lang="en-MY" sz="1400" dirty="0">
                        <a:latin typeface="Calibri" panose="020F0502020204030204" pitchFamily="34" charset="0"/>
                        <a:cs typeface="Calibri" panose="020F0502020204030204" pitchFamily="34" charset="0"/>
                      </a:endParaRPr>
                    </a:p>
                  </a:txBody>
                  <a:tcPr/>
                </a:tc>
                <a:tc>
                  <a:txBody>
                    <a:bodyPr/>
                    <a:lstStyle/>
                    <a:p>
                      <a:pPr algn="ctr"/>
                      <a:r>
                        <a:rPr lang="en-MY" sz="1400" dirty="0" smtClean="0">
                          <a:latin typeface="Calibri" panose="020F0502020204030204" pitchFamily="34" charset="0"/>
                          <a:cs typeface="Calibri" panose="020F0502020204030204" pitchFamily="34" charset="0"/>
                        </a:rPr>
                        <a:t>TCV1</a:t>
                      </a:r>
                      <a:endParaRPr lang="en-MY"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57865950"/>
                  </a:ext>
                </a:extLst>
              </a:tr>
              <a:tr h="370840">
                <a:tc>
                  <a:txBody>
                    <a:bodyPr/>
                    <a:lstStyle/>
                    <a:p>
                      <a:pPr algn="ctr"/>
                      <a:endParaRPr lang="en-MY" sz="1400" dirty="0">
                        <a:latin typeface="Calibri" panose="020F0502020204030204" pitchFamily="34" charset="0"/>
                        <a:cs typeface="Calibri" panose="020F0502020204030204" pitchFamily="34" charset="0"/>
                      </a:endParaRPr>
                    </a:p>
                  </a:txBody>
                  <a:tcPr/>
                </a:tc>
                <a:tc>
                  <a:txBody>
                    <a:bodyPr/>
                    <a:lstStyle/>
                    <a:p>
                      <a:pPr algn="ctr"/>
                      <a:endParaRPr lang="en-MY" sz="1400" b="0" dirty="0">
                        <a:latin typeface="Calibri" panose="020F0502020204030204" pitchFamily="34" charset="0"/>
                        <a:cs typeface="Calibri" panose="020F0502020204030204" pitchFamily="34" charset="0"/>
                      </a:endParaRPr>
                    </a:p>
                  </a:txBody>
                  <a:tcPr/>
                </a:tc>
                <a:tc>
                  <a:txBody>
                    <a:bodyPr/>
                    <a:lstStyle/>
                    <a:p>
                      <a:pPr algn="ctr"/>
                      <a:endParaRPr lang="en-MY" sz="1400" b="0" dirty="0">
                        <a:latin typeface="Calibri" panose="020F0502020204030204" pitchFamily="34" charset="0"/>
                        <a:cs typeface="Calibri" panose="020F0502020204030204" pitchFamily="34" charset="0"/>
                      </a:endParaRPr>
                    </a:p>
                  </a:txBody>
                  <a:tcPr/>
                </a:tc>
                <a:tc>
                  <a:txBody>
                    <a:bodyPr/>
                    <a:lstStyle/>
                    <a:p>
                      <a:pPr algn="ctr"/>
                      <a:endParaRPr lang="en-MY" sz="1400" b="0" dirty="0">
                        <a:latin typeface="Calibri" panose="020F0502020204030204" pitchFamily="34" charset="0"/>
                        <a:cs typeface="Calibri" panose="020F050202020403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tc>
                  <a:txBody>
                    <a:bodyPr/>
                    <a:lstStyle/>
                    <a:p>
                      <a:pPr algn="ctr"/>
                      <a:endParaRPr lang="en-MY"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03038607"/>
                  </a:ext>
                </a:extLst>
              </a:tr>
              <a:tr h="370840">
                <a:tc>
                  <a:txBody>
                    <a:bodyPr/>
                    <a:lstStyle/>
                    <a:p>
                      <a:pPr algn="ctr"/>
                      <a:endParaRPr lang="en-MY" sz="1400" dirty="0">
                        <a:latin typeface="Calibri" panose="020F0502020204030204" pitchFamily="34" charset="0"/>
                        <a:cs typeface="Calibri" panose="020F0502020204030204" pitchFamily="34" charset="0"/>
                      </a:endParaRPr>
                    </a:p>
                  </a:txBody>
                  <a:tcPr/>
                </a:tc>
                <a:tc>
                  <a:txBody>
                    <a:bodyPr/>
                    <a:lstStyle/>
                    <a:p>
                      <a:pPr algn="ctr"/>
                      <a:endParaRPr lang="en-MY" sz="1400" b="0" dirty="0">
                        <a:latin typeface="Calibri" panose="020F0502020204030204" pitchFamily="34" charset="0"/>
                        <a:cs typeface="Calibri" panose="020F050202020403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MY" sz="1400" b="0" dirty="0" smtClean="0">
                        <a:latin typeface="Calibri" panose="020F0502020204030204" pitchFamily="34" charset="0"/>
                        <a:cs typeface="Calibri" panose="020F0502020204030204" pitchFamily="34" charset="0"/>
                      </a:endParaRPr>
                    </a:p>
                  </a:txBody>
                  <a:tcPr/>
                </a:tc>
                <a:tc>
                  <a:txBody>
                    <a:bodyPr/>
                    <a:lstStyle/>
                    <a:p>
                      <a:pPr algn="ctr"/>
                      <a:endParaRPr lang="en-MY" sz="1400" b="0" dirty="0">
                        <a:latin typeface="Calibri" panose="020F0502020204030204" pitchFamily="34" charset="0"/>
                        <a:cs typeface="Calibri" panose="020F050202020403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tc>
                <a:tc>
                  <a:txBody>
                    <a:bodyPr/>
                    <a:lstStyle/>
                    <a:p>
                      <a:pPr algn="ctr"/>
                      <a:endParaRPr lang="en-MY"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91760914"/>
                  </a:ext>
                </a:extLst>
              </a:tr>
            </a:tbl>
          </a:graphicData>
        </a:graphic>
      </p:graphicFrame>
      <p:sp>
        <p:nvSpPr>
          <p:cNvPr id="17" name="Rectangle 16"/>
          <p:cNvSpPr/>
          <p:nvPr/>
        </p:nvSpPr>
        <p:spPr>
          <a:xfrm>
            <a:off x="9601200" y="1939974"/>
            <a:ext cx="2362200" cy="646331"/>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smtClean="0">
                <a:latin typeface="Calibri" panose="020F0502020204030204" pitchFamily="34" charset="0"/>
                <a:cs typeface="Calibri" panose="020F0502020204030204" pitchFamily="34" charset="0"/>
              </a:rPr>
              <a:t>Identify TC for each test coverage</a:t>
            </a:r>
            <a:endParaRPr lang="en-MY"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43F59613-54D9-4715-AD64-3686FB002C83}"/>
              </a:ext>
            </a:extLst>
          </p:cNvPr>
          <p:cNvSpPr/>
          <p:nvPr/>
        </p:nvSpPr>
        <p:spPr>
          <a:xfrm>
            <a:off x="381000" y="665763"/>
            <a:ext cx="814998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dirty="0" smtClean="0">
                <a:solidFill>
                  <a:srgbClr val="30786E"/>
                </a:solidFill>
                <a:latin typeface="Century Gothic" panose="020B0502020202020204" pitchFamily="34" charset="0"/>
              </a:rPr>
              <a:t>2. LATIHAN </a:t>
            </a:r>
            <a:r>
              <a:rPr lang="en-MY" sz="2400" b="1" i="1" dirty="0" smtClean="0">
                <a:solidFill>
                  <a:srgbClr val="30786E"/>
                </a:solidFill>
                <a:latin typeface="Century Gothic" panose="020B0502020202020204" pitchFamily="34" charset="0"/>
              </a:rPr>
              <a:t>COMBINATORIAL TEST DESIGN TECHNIQUES</a:t>
            </a:r>
            <a:endParaRPr lang="en-US" sz="2400" b="1" i="1" dirty="0">
              <a:solidFill>
                <a:srgbClr val="30786E"/>
              </a:solidFill>
              <a:latin typeface="Century Gothic" panose="020B0502020202020204" pitchFamily="34" charset="0"/>
            </a:endParaRPr>
          </a:p>
        </p:txBody>
      </p:sp>
    </p:spTree>
    <p:extLst>
      <p:ext uri="{BB962C8B-B14F-4D97-AF65-F5344CB8AC3E}">
        <p14:creationId xmlns:p14="http://schemas.microsoft.com/office/powerpoint/2010/main" val="62094805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43F59613-54D9-4715-AD64-3686FB002C83}"/>
              </a:ext>
            </a:extLst>
          </p:cNvPr>
          <p:cNvSpPr/>
          <p:nvPr/>
        </p:nvSpPr>
        <p:spPr>
          <a:xfrm>
            <a:off x="466909" y="665763"/>
            <a:ext cx="7991291"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dirty="0" smtClean="0">
                <a:solidFill>
                  <a:srgbClr val="30786E"/>
                </a:solidFill>
                <a:latin typeface="Century Gothic" panose="020B0502020202020204" pitchFamily="34" charset="0"/>
              </a:rPr>
              <a:t>3. LATIHAN </a:t>
            </a:r>
            <a:r>
              <a:rPr lang="en-MY" sz="2400" b="1" i="1" dirty="0" smtClean="0">
                <a:solidFill>
                  <a:srgbClr val="30786E"/>
                </a:solidFill>
                <a:latin typeface="Century Gothic" panose="020B0502020202020204" pitchFamily="34" charset="0"/>
              </a:rPr>
              <a:t>DECISION TABLE TEST DESIGN TECHNIQUES</a:t>
            </a:r>
            <a:endParaRPr lang="en-US" sz="2400" b="1" i="1" dirty="0">
              <a:solidFill>
                <a:srgbClr val="30786E"/>
              </a:solidFill>
              <a:latin typeface="Century Gothic" panose="020B0502020202020204" pitchFamily="34" charset="0"/>
            </a:endParaRPr>
          </a:p>
        </p:txBody>
      </p:sp>
      <p:sp>
        <p:nvSpPr>
          <p:cNvPr id="9" name="TextBox 8"/>
          <p:cNvSpPr txBox="1"/>
          <p:nvPr/>
        </p:nvSpPr>
        <p:spPr>
          <a:xfrm>
            <a:off x="316954" y="1380342"/>
            <a:ext cx="11472198" cy="1200329"/>
          </a:xfrm>
          <a:prstGeom prst="rect">
            <a:avLst/>
          </a:prstGeom>
          <a:noFill/>
        </p:spPr>
        <p:txBody>
          <a:bodyPr wrap="square" rtlCol="0">
            <a:spAutoFit/>
          </a:bodyPr>
          <a:lstStyle/>
          <a:p>
            <a:pPr algn="just"/>
            <a:r>
              <a:rPr lang="ms-MY" dirty="0" smtClean="0">
                <a:latin typeface="Century Gothic" panose="020B0502020202020204" pitchFamily="34" charset="0"/>
              </a:rPr>
              <a:t>The check out function for MyShop application will check for membership status, total purchase (initially inclusive with delivery fee) and payment type.  If the customer is a member, he/she will get 10% discount from total purchased item (excluding delivery fee). If the customer total purchase exceed RM 100 , he or she will get free delivery and free gift. </a:t>
            </a:r>
            <a:endParaRPr lang="ms-MY" dirty="0" smtClean="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343584"/>
              </p:ext>
            </p:extLst>
          </p:nvPr>
        </p:nvGraphicFramePr>
        <p:xfrm>
          <a:off x="381000" y="2819400"/>
          <a:ext cx="5319036" cy="3286125"/>
        </p:xfrm>
        <a:graphic>
          <a:graphicData uri="http://schemas.openxmlformats.org/drawingml/2006/table">
            <a:tbl>
              <a:tblPr firstRow="1" bandRow="1">
                <a:tableStyleId>{5940675A-B579-460E-94D1-54222C63F5DA}</a:tableStyleId>
              </a:tblPr>
              <a:tblGrid>
                <a:gridCol w="1661436">
                  <a:extLst>
                    <a:ext uri="{9D8B030D-6E8A-4147-A177-3AD203B41FA5}">
                      <a16:colId xmlns:a16="http://schemas.microsoft.com/office/drawing/2014/main" val="1774833535"/>
                    </a:ext>
                  </a:extLst>
                </a:gridCol>
                <a:gridCol w="3657600">
                  <a:extLst>
                    <a:ext uri="{9D8B030D-6E8A-4147-A177-3AD203B41FA5}">
                      <a16:colId xmlns:a16="http://schemas.microsoft.com/office/drawing/2014/main" val="1713166038"/>
                    </a:ext>
                  </a:extLst>
                </a:gridCol>
              </a:tblGrid>
              <a:tr h="381000">
                <a:tc>
                  <a:txBody>
                    <a:bodyPr/>
                    <a:lstStyle/>
                    <a:p>
                      <a:r>
                        <a:rPr lang="en-MY" b="1" dirty="0" smtClean="0"/>
                        <a:t>Item</a:t>
                      </a:r>
                      <a:endParaRPr lang="en-MY"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dirty="0" smtClean="0"/>
                        <a:t>Stainless steel shoe rack</a:t>
                      </a:r>
                      <a:endParaRPr lang="en-MY"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5475887"/>
                  </a:ext>
                </a:extLst>
              </a:tr>
              <a:tr h="466725">
                <a:tc>
                  <a:txBody>
                    <a:bodyPr/>
                    <a:lstStyle/>
                    <a:p>
                      <a:r>
                        <a:rPr lang="en-MY" b="1" dirty="0" smtClean="0"/>
                        <a:t>Quantity</a:t>
                      </a:r>
                      <a:endParaRPr lang="en-MY"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MY"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9476101"/>
                  </a:ext>
                </a:extLst>
              </a:tr>
              <a:tr h="371475">
                <a:tc>
                  <a:txBody>
                    <a:bodyPr/>
                    <a:lstStyle/>
                    <a:p>
                      <a:r>
                        <a:rPr lang="en-MY" b="1" dirty="0" smtClean="0"/>
                        <a:t>Delivery fee</a:t>
                      </a:r>
                      <a:endParaRPr lang="en-MY"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dirty="0" smtClean="0"/>
                        <a:t>RM 8.00</a:t>
                      </a:r>
                      <a:endParaRPr lang="en-MY"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3671280"/>
                  </a:ext>
                </a:extLst>
              </a:tr>
              <a:tr h="381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MY" b="1" dirty="0" smtClean="0"/>
                        <a:t>Price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dirty="0" smtClean="0"/>
                        <a:t>RM 59.00</a:t>
                      </a:r>
                      <a:endParaRPr lang="en-MY"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2639543"/>
                  </a:ext>
                </a:extLst>
              </a:tr>
              <a:tr h="466725">
                <a:tc>
                  <a:txBody>
                    <a:bodyPr/>
                    <a:lstStyle/>
                    <a:p>
                      <a:r>
                        <a:rPr lang="en-MY" b="1" dirty="0" smtClean="0"/>
                        <a:t>Member ID</a:t>
                      </a:r>
                      <a:endParaRPr lang="en-MY"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dirty="0" smtClean="0"/>
                        <a:t>    </a:t>
                      </a:r>
                      <a:endParaRPr lang="en-MY"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94448"/>
                  </a:ext>
                </a:extLst>
              </a:tr>
              <a:tr h="295275">
                <a:tc>
                  <a:txBody>
                    <a:bodyPr/>
                    <a:lstStyle/>
                    <a:p>
                      <a:endParaRPr lang="en-MY"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i="1" dirty="0" smtClean="0">
                          <a:solidFill>
                            <a:srgbClr val="FF0000"/>
                          </a:solidFill>
                        </a:rPr>
                        <a:t>- RM 5.90 (10%</a:t>
                      </a:r>
                      <a:r>
                        <a:rPr lang="en-MY" i="1" baseline="0" dirty="0" smtClean="0">
                          <a:solidFill>
                            <a:srgbClr val="FF0000"/>
                          </a:solidFill>
                        </a:rPr>
                        <a:t> discount for member)</a:t>
                      </a:r>
                      <a:r>
                        <a:rPr lang="en-MY" i="1" dirty="0" smtClean="0">
                          <a:solidFill>
                            <a:srgbClr val="FF0000"/>
                          </a:solidFill>
                        </a:rPr>
                        <a:t> </a:t>
                      </a:r>
                      <a:endParaRPr lang="en-MY" i="1"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9712301"/>
                  </a:ext>
                </a:extLst>
              </a:tr>
              <a:tr h="386715">
                <a:tc>
                  <a:txBody>
                    <a:bodyPr/>
                    <a:lstStyle/>
                    <a:p>
                      <a:r>
                        <a:rPr lang="en-MY" b="1" dirty="0" smtClean="0"/>
                        <a:t>Payment type</a:t>
                      </a:r>
                      <a:endParaRPr lang="en-MY"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MY" dirty="0" smtClean="0"/>
                        <a:t>        Online          COD</a:t>
                      </a:r>
                      <a:endParaRPr lang="en-MY"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277555"/>
                  </a:ext>
                </a:extLst>
              </a:tr>
              <a:tr h="466725">
                <a:tc>
                  <a:txBody>
                    <a:bodyPr/>
                    <a:lstStyle/>
                    <a:p>
                      <a:r>
                        <a:rPr lang="en-MY" b="1" dirty="0" smtClean="0"/>
                        <a:t>Total</a:t>
                      </a:r>
                      <a:endParaRPr lang="en-MY"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MY" b="1" dirty="0" smtClean="0"/>
                        <a:t>RM 61.10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7904944"/>
                  </a:ext>
                </a:extLst>
              </a:tr>
            </a:tbl>
          </a:graphicData>
        </a:graphic>
      </p:graphicFrame>
      <p:grpSp>
        <p:nvGrpSpPr>
          <p:cNvPr id="6" name="Group 5"/>
          <p:cNvGrpSpPr/>
          <p:nvPr/>
        </p:nvGrpSpPr>
        <p:grpSpPr>
          <a:xfrm>
            <a:off x="2163306" y="3283060"/>
            <a:ext cx="914400" cy="343010"/>
            <a:chOff x="6019800" y="2895600"/>
            <a:chExt cx="1073426" cy="411612"/>
          </a:xfrm>
        </p:grpSpPr>
        <p:sp>
          <p:nvSpPr>
            <p:cNvPr id="4" name="Rectangle 3"/>
            <p:cNvSpPr/>
            <p:nvPr/>
          </p:nvSpPr>
          <p:spPr>
            <a:xfrm>
              <a:off x="6019800" y="2895600"/>
              <a:ext cx="1073426" cy="411612"/>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MY" dirty="0" smtClean="0"/>
                <a:t>1</a:t>
              </a:r>
              <a:endParaRPr lang="en-MY" dirty="0"/>
            </a:p>
          </p:txBody>
        </p:sp>
        <p:sp>
          <p:nvSpPr>
            <p:cNvPr id="5" name="Isosceles Triangle 4"/>
            <p:cNvSpPr/>
            <p:nvPr/>
          </p:nvSpPr>
          <p:spPr>
            <a:xfrm flipV="1">
              <a:off x="6735417" y="2987040"/>
              <a:ext cx="228600" cy="2286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grpSp>
      <p:sp>
        <p:nvSpPr>
          <p:cNvPr id="20" name="Rectangle 19"/>
          <p:cNvSpPr/>
          <p:nvPr/>
        </p:nvSpPr>
        <p:spPr>
          <a:xfrm>
            <a:off x="2167760" y="4474780"/>
            <a:ext cx="1752600" cy="3810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MY" dirty="0" smtClean="0"/>
              <a:t>S3289</a:t>
            </a:r>
            <a:endParaRPr lang="en-MY" dirty="0"/>
          </a:p>
        </p:txBody>
      </p:sp>
      <p:sp>
        <p:nvSpPr>
          <p:cNvPr id="7" name="Oval 6"/>
          <p:cNvSpPr/>
          <p:nvPr/>
        </p:nvSpPr>
        <p:spPr>
          <a:xfrm>
            <a:off x="2194836" y="5340569"/>
            <a:ext cx="249346"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22" name="Oval 21"/>
          <p:cNvSpPr/>
          <p:nvPr/>
        </p:nvSpPr>
        <p:spPr>
          <a:xfrm>
            <a:off x="3317090" y="5334000"/>
            <a:ext cx="249346" cy="228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24" name="Rounded Rectangle 23"/>
          <p:cNvSpPr/>
          <p:nvPr/>
        </p:nvSpPr>
        <p:spPr>
          <a:xfrm>
            <a:off x="4114800" y="5689823"/>
            <a:ext cx="1295400" cy="34311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MY" sz="1600" b="1" dirty="0" smtClean="0"/>
              <a:t>CHECKOUT</a:t>
            </a:r>
            <a:endParaRPr lang="en-MY" sz="1600" b="1" dirty="0"/>
          </a:p>
        </p:txBody>
      </p:sp>
      <p:sp>
        <p:nvSpPr>
          <p:cNvPr id="25" name="TextBox 24"/>
          <p:cNvSpPr txBox="1"/>
          <p:nvPr/>
        </p:nvSpPr>
        <p:spPr>
          <a:xfrm>
            <a:off x="6019799" y="2626360"/>
            <a:ext cx="5828143" cy="1754326"/>
          </a:xfrm>
          <a:prstGeom prst="rect">
            <a:avLst/>
          </a:prstGeom>
          <a:noFill/>
        </p:spPr>
        <p:txBody>
          <a:bodyPr wrap="square" rtlCol="0">
            <a:spAutoFit/>
          </a:bodyPr>
          <a:lstStyle/>
          <a:p>
            <a:pPr algn="just"/>
            <a:r>
              <a:rPr lang="ms-MY" dirty="0" smtClean="0">
                <a:latin typeface="Century Gothic" panose="020B0502020202020204" pitchFamily="34" charset="0"/>
              </a:rPr>
              <a:t>The total purchase will be re-calculated automatically if customer entitled for member’s discount or exemption of delivery fee. If customer select for COD, the item will be delivered immediately after checkout. Else, customer will be directed to payment gateway.</a:t>
            </a:r>
            <a:endParaRPr lang="ms-MY" dirty="0" smtClean="0">
              <a:latin typeface="Century Gothic" panose="020B0502020202020204" pitchFamily="34" charset="0"/>
            </a:endParaRPr>
          </a:p>
        </p:txBody>
      </p:sp>
      <p:sp>
        <p:nvSpPr>
          <p:cNvPr id="26" name="Rectangle 25"/>
          <p:cNvSpPr/>
          <p:nvPr/>
        </p:nvSpPr>
        <p:spPr>
          <a:xfrm>
            <a:off x="6066672" y="4501326"/>
            <a:ext cx="5765504" cy="923330"/>
          </a:xfrm>
          <a:prstGeom prst="rect">
            <a:avLst/>
          </a:prstGeom>
        </p:spPr>
        <p:txBody>
          <a:bodyPr wrap="square">
            <a:spAutoFit/>
          </a:bodyPr>
          <a:lstStyle/>
          <a:p>
            <a:r>
              <a:rPr lang="en-MY" b="1" dirty="0" err="1" smtClean="0">
                <a:solidFill>
                  <a:srgbClr val="0070C0"/>
                </a:solidFill>
                <a:latin typeface="Century Gothic" panose="020B0502020202020204" pitchFamily="34" charset="0"/>
              </a:rPr>
              <a:t>Apakah</a:t>
            </a:r>
            <a:r>
              <a:rPr lang="en-MY" b="1" dirty="0" smtClean="0">
                <a:solidFill>
                  <a:srgbClr val="0070C0"/>
                </a:solidFill>
                <a:latin typeface="Century Gothic" panose="020B0502020202020204" pitchFamily="34" charset="0"/>
              </a:rPr>
              <a:t> </a:t>
            </a:r>
            <a:r>
              <a:rPr lang="en-MY" b="1" i="1" dirty="0" smtClean="0">
                <a:solidFill>
                  <a:srgbClr val="0070C0"/>
                </a:solidFill>
                <a:latin typeface="Century Gothic" panose="020B0502020202020204" pitchFamily="34" charset="0"/>
              </a:rPr>
              <a:t>test condition, test coverage </a:t>
            </a:r>
            <a:r>
              <a:rPr lang="en-MY" b="1" dirty="0" err="1" smtClean="0">
                <a:solidFill>
                  <a:srgbClr val="0070C0"/>
                </a:solidFill>
                <a:latin typeface="Century Gothic" panose="020B0502020202020204" pitchFamily="34" charset="0"/>
              </a:rPr>
              <a:t>dan</a:t>
            </a:r>
            <a:r>
              <a:rPr lang="en-MY" b="1" i="1" dirty="0" smtClean="0">
                <a:solidFill>
                  <a:srgbClr val="0070C0"/>
                </a:solidFill>
                <a:latin typeface="Century Gothic" panose="020B0502020202020204" pitchFamily="34" charset="0"/>
              </a:rPr>
              <a:t> test case </a:t>
            </a:r>
            <a:r>
              <a:rPr lang="en-MY" b="1" dirty="0" err="1" smtClean="0">
                <a:solidFill>
                  <a:srgbClr val="0070C0"/>
                </a:solidFill>
                <a:latin typeface="Century Gothic" panose="020B0502020202020204" pitchFamily="34" charset="0"/>
              </a:rPr>
              <a:t>bagi</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spesifikasi</a:t>
            </a:r>
            <a:r>
              <a:rPr lang="en-MY" b="1" dirty="0" smtClean="0">
                <a:solidFill>
                  <a:srgbClr val="0070C0"/>
                </a:solidFill>
                <a:latin typeface="Century Gothic" panose="020B0502020202020204" pitchFamily="34" charset="0"/>
              </a:rPr>
              <a:t> </a:t>
            </a:r>
            <a:r>
              <a:rPr lang="en-MY" b="1" dirty="0" smtClean="0">
                <a:solidFill>
                  <a:srgbClr val="0070C0"/>
                </a:solidFill>
                <a:latin typeface="Century Gothic" panose="020B0502020202020204" pitchFamily="34" charset="0"/>
              </a:rPr>
              <a:t>di </a:t>
            </a:r>
            <a:r>
              <a:rPr lang="en-MY" b="1" dirty="0" err="1" smtClean="0">
                <a:solidFill>
                  <a:srgbClr val="0070C0"/>
                </a:solidFill>
                <a:latin typeface="Century Gothic" panose="020B0502020202020204" pitchFamily="34" charset="0"/>
              </a:rPr>
              <a:t>atas</a:t>
            </a:r>
            <a:r>
              <a:rPr lang="en-MY" b="1" dirty="0" smtClean="0">
                <a:solidFill>
                  <a:srgbClr val="0070C0"/>
                </a:solidFill>
                <a:latin typeface="Century Gothic" panose="020B0502020202020204" pitchFamily="34" charset="0"/>
              </a:rPr>
              <a:t> </a:t>
            </a:r>
            <a:r>
              <a:rPr lang="en-MY" b="1" dirty="0" err="1" smtClean="0">
                <a:solidFill>
                  <a:srgbClr val="0070C0"/>
                </a:solidFill>
                <a:latin typeface="Century Gothic" panose="020B0502020202020204" pitchFamily="34" charset="0"/>
              </a:rPr>
              <a:t>menggunakan</a:t>
            </a:r>
            <a:r>
              <a:rPr lang="en-MY" b="1" dirty="0" smtClean="0">
                <a:solidFill>
                  <a:srgbClr val="0070C0"/>
                </a:solidFill>
                <a:latin typeface="Century Gothic" panose="020B0502020202020204" pitchFamily="34" charset="0"/>
              </a:rPr>
              <a:t> </a:t>
            </a:r>
            <a:r>
              <a:rPr lang="en-MY" b="1" i="1" dirty="0" smtClean="0">
                <a:solidFill>
                  <a:srgbClr val="0070C0"/>
                </a:solidFill>
                <a:latin typeface="Century Gothic" panose="020B0502020202020204" pitchFamily="34" charset="0"/>
              </a:rPr>
              <a:t>decision table </a:t>
            </a:r>
            <a:r>
              <a:rPr lang="en-MY" b="1" i="1" dirty="0" smtClean="0">
                <a:solidFill>
                  <a:srgbClr val="0070C0"/>
                </a:solidFill>
                <a:latin typeface="Century Gothic" panose="020B0502020202020204" pitchFamily="34" charset="0"/>
              </a:rPr>
              <a:t>testing</a:t>
            </a:r>
            <a:r>
              <a:rPr lang="en-MY" b="1" dirty="0" smtClean="0">
                <a:solidFill>
                  <a:srgbClr val="0070C0"/>
                </a:solidFill>
                <a:latin typeface="Century Gothic" panose="020B0502020202020204" pitchFamily="34" charset="0"/>
              </a:rPr>
              <a:t>?</a:t>
            </a:r>
            <a:endParaRPr lang="en-MY" b="1" dirty="0" smtClean="0">
              <a:solidFill>
                <a:srgbClr val="0070C0"/>
              </a:solidFill>
              <a:latin typeface="Century Gothic" panose="020B0502020202020204" pitchFamily="34" charset="0"/>
            </a:endParaRPr>
          </a:p>
        </p:txBody>
      </p:sp>
      <p:sp>
        <p:nvSpPr>
          <p:cNvPr id="28" name="TextBox 27"/>
          <p:cNvSpPr txBox="1"/>
          <p:nvPr/>
        </p:nvSpPr>
        <p:spPr>
          <a:xfrm>
            <a:off x="6053052" y="5802868"/>
            <a:ext cx="5066893" cy="369332"/>
          </a:xfrm>
          <a:prstGeom prst="rect">
            <a:avLst/>
          </a:prstGeom>
          <a:noFill/>
        </p:spPr>
        <p:txBody>
          <a:bodyPr wrap="square" rtlCol="0">
            <a:spAutoFit/>
          </a:bodyPr>
          <a:lstStyle/>
          <a:p>
            <a:pPr algn="ctr"/>
            <a:r>
              <a:rPr lang="en-MY" b="1" dirty="0" smtClean="0">
                <a:latin typeface="Century Gothic" panose="020B0502020202020204" pitchFamily="34" charset="0"/>
              </a:rPr>
              <a:t>Feature Set (FS)1 </a:t>
            </a:r>
            <a:r>
              <a:rPr lang="en-MY" dirty="0" smtClean="0">
                <a:latin typeface="Century Gothic" panose="020B0502020202020204" pitchFamily="34" charset="0"/>
              </a:rPr>
              <a:t>– checkout function</a:t>
            </a:r>
            <a:endParaRPr lang="en-MY" dirty="0">
              <a:latin typeface="Century Gothic" panose="020B0502020202020204" pitchFamily="34" charset="0"/>
            </a:endParaRPr>
          </a:p>
        </p:txBody>
      </p:sp>
    </p:spTree>
    <p:extLst>
      <p:ext uri="{BB962C8B-B14F-4D97-AF65-F5344CB8AC3E}">
        <p14:creationId xmlns:p14="http://schemas.microsoft.com/office/powerpoint/2010/main" val="302919383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43F59613-54D9-4715-AD64-3686FB002C83}"/>
              </a:ext>
            </a:extLst>
          </p:cNvPr>
          <p:cNvSpPr/>
          <p:nvPr/>
        </p:nvSpPr>
        <p:spPr>
          <a:xfrm>
            <a:off x="466909" y="665763"/>
            <a:ext cx="7991291"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dirty="0" smtClean="0">
                <a:solidFill>
                  <a:srgbClr val="30786E"/>
                </a:solidFill>
                <a:latin typeface="Century Gothic" panose="020B0502020202020204" pitchFamily="34" charset="0"/>
              </a:rPr>
              <a:t>3. LATIHAN </a:t>
            </a:r>
            <a:r>
              <a:rPr lang="en-MY" sz="2400" b="1" i="1" dirty="0" smtClean="0">
                <a:solidFill>
                  <a:srgbClr val="30786E"/>
                </a:solidFill>
                <a:latin typeface="Century Gothic" panose="020B0502020202020204" pitchFamily="34" charset="0"/>
              </a:rPr>
              <a:t>DECISION TABLE TEST DESIGN TECHNIQUES</a:t>
            </a:r>
            <a:endParaRPr lang="en-US" sz="2400" b="1" i="1" dirty="0">
              <a:solidFill>
                <a:srgbClr val="30786E"/>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71001328"/>
              </p:ext>
            </p:extLst>
          </p:nvPr>
        </p:nvGraphicFramePr>
        <p:xfrm>
          <a:off x="540068" y="1447800"/>
          <a:ext cx="7055940" cy="2251710"/>
        </p:xfrm>
        <a:graphic>
          <a:graphicData uri="http://schemas.openxmlformats.org/drawingml/2006/table">
            <a:tbl>
              <a:tblPr>
                <a:tableStyleId>{5C22544A-7EE6-4342-B048-85BDC9FD1C3A}</a:tableStyleId>
              </a:tblPr>
              <a:tblGrid>
                <a:gridCol w="3332955">
                  <a:extLst>
                    <a:ext uri="{9D8B030D-6E8A-4147-A177-3AD203B41FA5}">
                      <a16:colId xmlns:a16="http://schemas.microsoft.com/office/drawing/2014/main" val="1843610594"/>
                    </a:ext>
                  </a:extLst>
                </a:gridCol>
                <a:gridCol w="744597">
                  <a:extLst>
                    <a:ext uri="{9D8B030D-6E8A-4147-A177-3AD203B41FA5}">
                      <a16:colId xmlns:a16="http://schemas.microsoft.com/office/drawing/2014/main" val="1684904314"/>
                    </a:ext>
                  </a:extLst>
                </a:gridCol>
                <a:gridCol w="744597">
                  <a:extLst>
                    <a:ext uri="{9D8B030D-6E8A-4147-A177-3AD203B41FA5}">
                      <a16:colId xmlns:a16="http://schemas.microsoft.com/office/drawing/2014/main" val="4036171834"/>
                    </a:ext>
                  </a:extLst>
                </a:gridCol>
                <a:gridCol w="744597">
                  <a:extLst>
                    <a:ext uri="{9D8B030D-6E8A-4147-A177-3AD203B41FA5}">
                      <a16:colId xmlns:a16="http://schemas.microsoft.com/office/drawing/2014/main" val="2965097148"/>
                    </a:ext>
                  </a:extLst>
                </a:gridCol>
                <a:gridCol w="744597">
                  <a:extLst>
                    <a:ext uri="{9D8B030D-6E8A-4147-A177-3AD203B41FA5}">
                      <a16:colId xmlns:a16="http://schemas.microsoft.com/office/drawing/2014/main" val="250281118"/>
                    </a:ext>
                  </a:extLst>
                </a:gridCol>
                <a:gridCol w="744597">
                  <a:extLst>
                    <a:ext uri="{9D8B030D-6E8A-4147-A177-3AD203B41FA5}">
                      <a16:colId xmlns:a16="http://schemas.microsoft.com/office/drawing/2014/main" val="862897777"/>
                    </a:ext>
                  </a:extLst>
                </a:gridCol>
              </a:tblGrid>
              <a:tr h="228600">
                <a:tc>
                  <a:txBody>
                    <a:bodyPr/>
                    <a:lstStyle/>
                    <a:p>
                      <a:pPr algn="l" fontAlgn="b"/>
                      <a:r>
                        <a:rPr lang="en-MY" sz="1600" u="none" strike="noStrike" dirty="0">
                          <a:solidFill>
                            <a:schemeClr val="bg1"/>
                          </a:solidFill>
                          <a:effectLst/>
                          <a:latin typeface="Century Gothic" panose="020B0502020202020204" pitchFamily="34" charset="0"/>
                        </a:rPr>
                        <a:t> </a:t>
                      </a:r>
                      <a:endParaRPr lang="en-MY" sz="1600" b="0" i="0" u="none" strike="noStrike" dirty="0">
                        <a:solidFill>
                          <a:schemeClr val="bg1"/>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endParaRPr lang="en-MY" sz="1600" b="1" i="0" u="none" strike="noStrike" dirty="0">
                        <a:solidFill>
                          <a:schemeClr val="bg1"/>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endParaRPr lang="en-MY" sz="1600" b="1" i="0" u="none" strike="noStrike" dirty="0">
                        <a:solidFill>
                          <a:schemeClr val="bg1"/>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endParaRPr lang="en-MY" sz="1600" b="1" i="0" u="none" strike="noStrike" dirty="0">
                        <a:solidFill>
                          <a:schemeClr val="bg1"/>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endParaRPr lang="en-MY" sz="1600" b="1" i="0" u="none" strike="noStrike" dirty="0">
                        <a:solidFill>
                          <a:schemeClr val="bg1"/>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endParaRPr lang="en-MY" sz="1600" b="1" i="0" u="none" strike="noStrike" dirty="0">
                        <a:solidFill>
                          <a:schemeClr val="bg1"/>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7010206"/>
                  </a:ext>
                </a:extLst>
              </a:tr>
              <a:tr h="222250">
                <a:tc>
                  <a:txBody>
                    <a:bodyPr/>
                    <a:lstStyle/>
                    <a:p>
                      <a:pPr algn="just" fontAlgn="ctr"/>
                      <a:r>
                        <a:rPr lang="en-MY" sz="1600" b="1" u="none" strike="noStrike" dirty="0">
                          <a:effectLst/>
                          <a:latin typeface="Century Gothic" panose="020B0502020202020204" pitchFamily="34" charset="0"/>
                        </a:rPr>
                        <a:t>INPUT/CONDITION</a:t>
                      </a:r>
                      <a:endParaRPr lang="en-MY" sz="16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a:effectLst/>
                          <a:latin typeface="Century Gothic" panose="020B0502020202020204" pitchFamily="34" charset="0"/>
                        </a:rPr>
                        <a:t> </a:t>
                      </a:r>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a:effectLst/>
                          <a:latin typeface="Century Gothic" panose="020B0502020202020204" pitchFamily="34" charset="0"/>
                        </a:rPr>
                        <a:t> </a:t>
                      </a:r>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a:effectLst/>
                          <a:latin typeface="Century Gothic" panose="020B0502020202020204" pitchFamily="34" charset="0"/>
                        </a:rPr>
                        <a:t> </a:t>
                      </a:r>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dirty="0">
                          <a:effectLst/>
                          <a:latin typeface="Century Gothic" panose="020B0502020202020204" pitchFamily="34" charset="0"/>
                        </a:rPr>
                        <a:t> </a:t>
                      </a:r>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dirty="0">
                          <a:effectLst/>
                          <a:latin typeface="Century Gothic" panose="020B0502020202020204" pitchFamily="34" charset="0"/>
                        </a:rPr>
                        <a:t> </a:t>
                      </a:r>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7406852"/>
                  </a:ext>
                </a:extLst>
              </a:tr>
              <a:tr h="228600">
                <a:tc>
                  <a:txBody>
                    <a:bodyPr/>
                    <a:lstStyle/>
                    <a:p>
                      <a:pPr marL="84138" indent="0" algn="just" fontAlgn="ctr"/>
                      <a:endParaRPr lang="en-MY" sz="1600" b="0"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0281518"/>
                  </a:ext>
                </a:extLst>
              </a:tr>
              <a:tr h="228600">
                <a:tc>
                  <a:txBody>
                    <a:bodyPr/>
                    <a:lstStyle/>
                    <a:p>
                      <a:pPr marL="84138" indent="0" algn="just" fontAlgn="ctr"/>
                      <a:endParaRPr lang="en-MY" sz="1600" b="0"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329326"/>
                  </a:ext>
                </a:extLst>
              </a:tr>
              <a:tr h="228600">
                <a:tc>
                  <a:txBody>
                    <a:bodyPr/>
                    <a:lstStyle/>
                    <a:p>
                      <a:pPr marL="84138" indent="0" algn="just" fontAlgn="ctr"/>
                      <a:endParaRPr lang="en-MY" sz="1600" b="0"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628733"/>
                  </a:ext>
                </a:extLst>
              </a:tr>
              <a:tr h="222250">
                <a:tc>
                  <a:txBody>
                    <a:bodyPr/>
                    <a:lstStyle/>
                    <a:p>
                      <a:pPr algn="just" fontAlgn="ctr"/>
                      <a:r>
                        <a:rPr lang="en-MY" sz="1600" b="1" u="none" strike="noStrike" dirty="0">
                          <a:effectLst/>
                          <a:latin typeface="Century Gothic" panose="020B0502020202020204" pitchFamily="34" charset="0"/>
                        </a:rPr>
                        <a:t>OUTPUT/ACTION</a:t>
                      </a:r>
                      <a:endParaRPr lang="en-MY" sz="16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dirty="0">
                          <a:effectLst/>
                          <a:latin typeface="Century Gothic" panose="020B0502020202020204" pitchFamily="34" charset="0"/>
                        </a:rPr>
                        <a:t> </a:t>
                      </a:r>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dirty="0">
                          <a:effectLst/>
                          <a:latin typeface="Century Gothic" panose="020B0502020202020204" pitchFamily="34" charset="0"/>
                        </a:rPr>
                        <a:t> </a:t>
                      </a:r>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dirty="0">
                          <a:effectLst/>
                          <a:latin typeface="Century Gothic" panose="020B0502020202020204" pitchFamily="34" charset="0"/>
                        </a:rPr>
                        <a:t> </a:t>
                      </a:r>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dirty="0">
                          <a:effectLst/>
                          <a:latin typeface="Century Gothic" panose="020B0502020202020204" pitchFamily="34" charset="0"/>
                        </a:rPr>
                        <a:t> </a:t>
                      </a:r>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MY" sz="1600" u="none" strike="noStrike" dirty="0">
                          <a:effectLst/>
                          <a:latin typeface="Century Gothic" panose="020B0502020202020204" pitchFamily="34" charset="0"/>
                        </a:rPr>
                        <a:t> </a:t>
                      </a:r>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3351107"/>
                  </a:ext>
                </a:extLst>
              </a:tr>
              <a:tr h="228600">
                <a:tc>
                  <a:txBody>
                    <a:bodyPr/>
                    <a:lstStyle/>
                    <a:p>
                      <a:pPr marL="84138" indent="0" algn="just" fontAlgn="ctr"/>
                      <a:endParaRPr lang="en-MY" sz="1600" b="0"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910047"/>
                  </a:ext>
                </a:extLst>
              </a:tr>
              <a:tr h="228600">
                <a:tc>
                  <a:txBody>
                    <a:bodyPr/>
                    <a:lstStyle/>
                    <a:p>
                      <a:pPr marL="84138" indent="0" algn="just" fontAlgn="ctr"/>
                      <a:endParaRPr lang="en-MY" sz="1600" b="0"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869185"/>
                  </a:ext>
                </a:extLst>
              </a:tr>
              <a:tr h="228600">
                <a:tc>
                  <a:txBody>
                    <a:bodyPr/>
                    <a:lstStyle/>
                    <a:p>
                      <a:pPr marL="84138" indent="0" algn="just" fontAlgn="ctr"/>
                      <a:endParaRPr lang="en-MY" sz="1600" b="0"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MY" sz="1600" b="0" i="0" u="none" strike="noStrike" dirty="0">
                        <a:solidFill>
                          <a:srgbClr val="000000"/>
                        </a:solidFill>
                        <a:effectLst/>
                        <a:latin typeface="Century Gothic" panose="020B0502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63564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60114219"/>
              </p:ext>
            </p:extLst>
          </p:nvPr>
        </p:nvGraphicFramePr>
        <p:xfrm>
          <a:off x="466906" y="4019882"/>
          <a:ext cx="7381694" cy="2251710"/>
        </p:xfrm>
        <a:graphic>
          <a:graphicData uri="http://schemas.openxmlformats.org/drawingml/2006/table">
            <a:tbl>
              <a:tblPr firstRow="1" firstCol="1" bandRow="1">
                <a:tableStyleId>{5C22544A-7EE6-4342-B048-85BDC9FD1C3A}</a:tableStyleId>
              </a:tblPr>
              <a:tblGrid>
                <a:gridCol w="2940602">
                  <a:extLst>
                    <a:ext uri="{9D8B030D-6E8A-4147-A177-3AD203B41FA5}">
                      <a16:colId xmlns:a16="http://schemas.microsoft.com/office/drawing/2014/main" val="1267236808"/>
                    </a:ext>
                  </a:extLst>
                </a:gridCol>
                <a:gridCol w="1012092">
                  <a:extLst>
                    <a:ext uri="{9D8B030D-6E8A-4147-A177-3AD203B41FA5}">
                      <a16:colId xmlns:a16="http://schemas.microsoft.com/office/drawing/2014/main" val="4015888440"/>
                    </a:ext>
                  </a:extLst>
                </a:gridCol>
                <a:gridCol w="838200">
                  <a:extLst>
                    <a:ext uri="{9D8B030D-6E8A-4147-A177-3AD203B41FA5}">
                      <a16:colId xmlns:a16="http://schemas.microsoft.com/office/drawing/2014/main" val="419238307"/>
                    </a:ext>
                  </a:extLst>
                </a:gridCol>
                <a:gridCol w="838200">
                  <a:extLst>
                    <a:ext uri="{9D8B030D-6E8A-4147-A177-3AD203B41FA5}">
                      <a16:colId xmlns:a16="http://schemas.microsoft.com/office/drawing/2014/main" val="37261904"/>
                    </a:ext>
                  </a:extLst>
                </a:gridCol>
                <a:gridCol w="838200">
                  <a:extLst>
                    <a:ext uri="{9D8B030D-6E8A-4147-A177-3AD203B41FA5}">
                      <a16:colId xmlns:a16="http://schemas.microsoft.com/office/drawing/2014/main" val="758728167"/>
                    </a:ext>
                  </a:extLst>
                </a:gridCol>
                <a:gridCol w="914400">
                  <a:extLst>
                    <a:ext uri="{9D8B030D-6E8A-4147-A177-3AD203B41FA5}">
                      <a16:colId xmlns:a16="http://schemas.microsoft.com/office/drawing/2014/main" val="1669600113"/>
                    </a:ext>
                  </a:extLst>
                </a:gridCol>
              </a:tblGrid>
              <a:tr h="228600">
                <a:tc>
                  <a:txBody>
                    <a:bodyPr/>
                    <a:lstStyle/>
                    <a:p>
                      <a:pPr marL="0" algn="ctr" fontAlgn="b"/>
                      <a:r>
                        <a:rPr lang="en-MY" sz="1600" u="none" strike="noStrike" dirty="0">
                          <a:solidFill>
                            <a:schemeClr val="bg1"/>
                          </a:solidFill>
                          <a:effectLst/>
                          <a:latin typeface="Century Gothic" panose="020B0502020202020204" pitchFamily="34" charset="0"/>
                          <a:ea typeface="+mn-ea"/>
                          <a:cs typeface="+mn-cs"/>
                        </a:rPr>
                        <a:t> </a:t>
                      </a:r>
                    </a:p>
                  </a:txBody>
                  <a:tcPr marL="6350" marR="6350" marT="6350" marB="0" anchor="b">
                    <a:solidFill>
                      <a:schemeClr val="tx2">
                        <a:lumMod val="75000"/>
                      </a:schemeClr>
                    </a:solidFill>
                  </a:tcPr>
                </a:tc>
                <a:tc>
                  <a:txBody>
                    <a:bodyPr/>
                    <a:lstStyle/>
                    <a:p>
                      <a:pPr marL="0" algn="ctr" fontAlgn="b"/>
                      <a:endParaRPr lang="en-MY" sz="1600" u="none" strike="noStrike" dirty="0">
                        <a:solidFill>
                          <a:schemeClr val="bg1"/>
                        </a:solidFill>
                        <a:effectLst/>
                        <a:latin typeface="Century Gothic" panose="020B0502020202020204" pitchFamily="34" charset="0"/>
                        <a:ea typeface="+mn-ea"/>
                        <a:cs typeface="+mn-cs"/>
                      </a:endParaRPr>
                    </a:p>
                  </a:txBody>
                  <a:tcPr marL="6350" marR="6350" marT="6350" marB="0" anchor="b">
                    <a:solidFill>
                      <a:schemeClr val="tx2">
                        <a:lumMod val="75000"/>
                      </a:schemeClr>
                    </a:solidFill>
                  </a:tcPr>
                </a:tc>
                <a:tc>
                  <a:txBody>
                    <a:bodyPr/>
                    <a:lstStyle/>
                    <a:p>
                      <a:pPr marL="0" algn="ctr" fontAlgn="b"/>
                      <a:endParaRPr lang="en-MY" sz="1600" u="none" strike="noStrike" dirty="0">
                        <a:solidFill>
                          <a:schemeClr val="bg1"/>
                        </a:solidFill>
                        <a:effectLst/>
                        <a:latin typeface="Century Gothic" panose="020B0502020202020204" pitchFamily="34" charset="0"/>
                        <a:ea typeface="+mn-ea"/>
                        <a:cs typeface="+mn-cs"/>
                      </a:endParaRPr>
                    </a:p>
                  </a:txBody>
                  <a:tcPr marL="6350" marR="6350" marT="6350" marB="0" anchor="b">
                    <a:solidFill>
                      <a:schemeClr val="tx2">
                        <a:lumMod val="75000"/>
                      </a:schemeClr>
                    </a:solidFill>
                  </a:tcPr>
                </a:tc>
                <a:tc>
                  <a:txBody>
                    <a:bodyPr/>
                    <a:lstStyle/>
                    <a:p>
                      <a:pPr marL="0" algn="ctr" fontAlgn="b"/>
                      <a:endParaRPr lang="en-MY" sz="1600" u="none" strike="noStrike" dirty="0">
                        <a:solidFill>
                          <a:schemeClr val="bg1"/>
                        </a:solidFill>
                        <a:effectLst/>
                        <a:latin typeface="Century Gothic" panose="020B0502020202020204" pitchFamily="34" charset="0"/>
                        <a:ea typeface="+mn-ea"/>
                        <a:cs typeface="+mn-cs"/>
                      </a:endParaRPr>
                    </a:p>
                  </a:txBody>
                  <a:tcPr marL="6350" marR="6350" marT="6350" marB="0" anchor="b">
                    <a:solidFill>
                      <a:schemeClr val="tx2">
                        <a:lumMod val="75000"/>
                      </a:schemeClr>
                    </a:solidFill>
                  </a:tcPr>
                </a:tc>
                <a:tc>
                  <a:txBody>
                    <a:bodyPr/>
                    <a:lstStyle/>
                    <a:p>
                      <a:pPr marL="0" algn="ctr" fontAlgn="b"/>
                      <a:endParaRPr lang="en-MY" sz="1600" u="none" strike="noStrike" dirty="0">
                        <a:solidFill>
                          <a:schemeClr val="bg1"/>
                        </a:solidFill>
                        <a:effectLst/>
                        <a:latin typeface="Century Gothic" panose="020B0502020202020204" pitchFamily="34" charset="0"/>
                        <a:ea typeface="+mn-ea"/>
                        <a:cs typeface="+mn-cs"/>
                      </a:endParaRPr>
                    </a:p>
                  </a:txBody>
                  <a:tcPr marL="6350" marR="6350" marT="6350" marB="0" anchor="b">
                    <a:solidFill>
                      <a:schemeClr val="tx2">
                        <a:lumMod val="75000"/>
                      </a:schemeClr>
                    </a:solidFill>
                  </a:tcPr>
                </a:tc>
                <a:tc>
                  <a:txBody>
                    <a:bodyPr/>
                    <a:lstStyle/>
                    <a:p>
                      <a:pPr marL="0" algn="ctr" fontAlgn="b"/>
                      <a:endParaRPr lang="en-MY" sz="1600" u="none" strike="noStrike" dirty="0">
                        <a:solidFill>
                          <a:schemeClr val="bg1"/>
                        </a:solidFill>
                        <a:effectLst/>
                        <a:latin typeface="Century Gothic" panose="020B0502020202020204" pitchFamily="34" charset="0"/>
                        <a:ea typeface="+mn-ea"/>
                        <a:cs typeface="+mn-cs"/>
                      </a:endParaRPr>
                    </a:p>
                  </a:txBody>
                  <a:tcPr marL="6350" marR="6350" marT="6350" marB="0" anchor="b">
                    <a:solidFill>
                      <a:schemeClr val="tx2">
                        <a:lumMod val="75000"/>
                      </a:schemeClr>
                    </a:solidFill>
                  </a:tcPr>
                </a:tc>
                <a:extLst>
                  <a:ext uri="{0D108BD9-81ED-4DB2-BD59-A6C34878D82A}">
                    <a16:rowId xmlns:a16="http://schemas.microsoft.com/office/drawing/2014/main" val="3811504000"/>
                  </a:ext>
                </a:extLst>
              </a:tr>
              <a:tr h="222250">
                <a:tc>
                  <a:txBody>
                    <a:bodyPr/>
                    <a:lstStyle/>
                    <a:p>
                      <a:pPr marL="0" algn="l" fontAlgn="b"/>
                      <a:r>
                        <a:rPr lang="en-MY" sz="1600" u="none" strike="noStrike" dirty="0">
                          <a:solidFill>
                            <a:schemeClr val="tx1"/>
                          </a:solidFill>
                          <a:effectLst/>
                          <a:latin typeface="Century Gothic" panose="020B0502020202020204" pitchFamily="34" charset="0"/>
                          <a:ea typeface="+mn-ea"/>
                          <a:cs typeface="+mn-cs"/>
                        </a:rPr>
                        <a:t>INPUT/CONDITION</a:t>
                      </a:r>
                    </a:p>
                  </a:txBody>
                  <a:tcPr marL="6350" marR="6350" marT="6350" marB="0" anchor="ctr">
                    <a:solidFill>
                      <a:srgbClr val="D0D8E8"/>
                    </a:solidFill>
                  </a:tcPr>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extLst>
                  <a:ext uri="{0D108BD9-81ED-4DB2-BD59-A6C34878D82A}">
                    <a16:rowId xmlns:a16="http://schemas.microsoft.com/office/drawing/2014/main" val="3962599505"/>
                  </a:ext>
                </a:extLst>
              </a:tr>
              <a:tr h="228600">
                <a:tc>
                  <a:txBody>
                    <a:bodyPr/>
                    <a:lstStyle/>
                    <a:p>
                      <a:pPr marL="84138" indent="0" algn="l" fontAlgn="b"/>
                      <a:endParaRPr lang="en-MY" sz="1600" b="0" u="none" strike="noStrike" dirty="0">
                        <a:solidFill>
                          <a:schemeClr val="tx1"/>
                        </a:solidFill>
                        <a:effectLst/>
                        <a:latin typeface="Century Gothic" panose="020B0502020202020204" pitchFamily="34" charset="0"/>
                        <a:ea typeface="+mn-ea"/>
                        <a:cs typeface="+mn-cs"/>
                      </a:endParaRPr>
                    </a:p>
                  </a:txBody>
                  <a:tcPr marL="6350" marR="6350" marT="6350" marB="0" anchor="ctr">
                    <a:solidFill>
                      <a:srgbClr val="E9EDF4"/>
                    </a:solidFill>
                  </a:tcPr>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extLst>
                  <a:ext uri="{0D108BD9-81ED-4DB2-BD59-A6C34878D82A}">
                    <a16:rowId xmlns:a16="http://schemas.microsoft.com/office/drawing/2014/main" val="3336828577"/>
                  </a:ext>
                </a:extLst>
              </a:tr>
              <a:tr h="228600">
                <a:tc>
                  <a:txBody>
                    <a:bodyPr/>
                    <a:lstStyle/>
                    <a:p>
                      <a:pPr marL="84138" indent="0" algn="l" fontAlgn="b"/>
                      <a:endParaRPr lang="en-MY" sz="1600" b="0" u="none" strike="noStrike" dirty="0">
                        <a:solidFill>
                          <a:schemeClr val="tx1"/>
                        </a:solidFill>
                        <a:effectLst/>
                        <a:latin typeface="Century Gothic" panose="020B0502020202020204" pitchFamily="34" charset="0"/>
                        <a:ea typeface="+mn-ea"/>
                        <a:cs typeface="+mn-cs"/>
                      </a:endParaRPr>
                    </a:p>
                  </a:txBody>
                  <a:tcPr marL="6350" marR="6350" marT="6350" marB="0" anchor="ctr">
                    <a:solidFill>
                      <a:srgbClr val="D0D8E8"/>
                    </a:solidFill>
                  </a:tcPr>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extLst>
                  <a:ext uri="{0D108BD9-81ED-4DB2-BD59-A6C34878D82A}">
                    <a16:rowId xmlns:a16="http://schemas.microsoft.com/office/drawing/2014/main" val="1189101139"/>
                  </a:ext>
                </a:extLst>
              </a:tr>
              <a:tr h="228600">
                <a:tc>
                  <a:txBody>
                    <a:bodyPr/>
                    <a:lstStyle/>
                    <a:p>
                      <a:pPr marL="84138" indent="0" algn="l" fontAlgn="b"/>
                      <a:endParaRPr lang="en-MY" sz="1600" b="0" u="none" strike="noStrike" dirty="0">
                        <a:solidFill>
                          <a:schemeClr val="tx1"/>
                        </a:solidFill>
                        <a:effectLst/>
                        <a:latin typeface="Century Gothic" panose="020B0502020202020204" pitchFamily="34" charset="0"/>
                        <a:ea typeface="+mn-ea"/>
                        <a:cs typeface="+mn-cs"/>
                      </a:endParaRPr>
                    </a:p>
                  </a:txBody>
                  <a:tcPr marL="6350" marR="6350" marT="6350" marB="0" anchor="ctr">
                    <a:solidFill>
                      <a:srgbClr val="E9EDF4"/>
                    </a:solidFill>
                  </a:tcPr>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extLst>
                  <a:ext uri="{0D108BD9-81ED-4DB2-BD59-A6C34878D82A}">
                    <a16:rowId xmlns:a16="http://schemas.microsoft.com/office/drawing/2014/main" val="55638038"/>
                  </a:ext>
                </a:extLst>
              </a:tr>
              <a:tr h="222250">
                <a:tc>
                  <a:txBody>
                    <a:bodyPr/>
                    <a:lstStyle/>
                    <a:p>
                      <a:pPr marL="0" algn="l" fontAlgn="b"/>
                      <a:r>
                        <a:rPr lang="en-MY" sz="1600" u="none" strike="noStrike" dirty="0">
                          <a:solidFill>
                            <a:schemeClr val="tx1"/>
                          </a:solidFill>
                          <a:effectLst/>
                          <a:latin typeface="Century Gothic" panose="020B0502020202020204" pitchFamily="34" charset="0"/>
                          <a:ea typeface="+mn-ea"/>
                          <a:cs typeface="+mn-cs"/>
                        </a:rPr>
                        <a:t>OUTPUT/ACTION</a:t>
                      </a:r>
                    </a:p>
                  </a:txBody>
                  <a:tcPr marL="6350" marR="6350" marT="6350" marB="0" anchor="ctr">
                    <a:solidFill>
                      <a:srgbClr val="D0D8E8"/>
                    </a:solidFill>
                  </a:tcPr>
                </a:tc>
                <a:tc>
                  <a:txBody>
                    <a:bodyPr/>
                    <a:lstStyle/>
                    <a:p>
                      <a:pPr marL="0" algn="ctr" fontAlgn="b"/>
                      <a:r>
                        <a:rPr lang="en-MY" sz="1600" u="none" strike="noStrike">
                          <a:solidFill>
                            <a:schemeClr val="dk1"/>
                          </a:solidFill>
                          <a:effectLst/>
                          <a:latin typeface="Century Gothic" panose="020B0502020202020204" pitchFamily="34" charset="0"/>
                          <a:ea typeface="+mn-ea"/>
                          <a:cs typeface="+mn-cs"/>
                        </a:rPr>
                        <a:t> </a:t>
                      </a:r>
                    </a:p>
                  </a:txBody>
                  <a:tcPr marL="6350" marR="6350" marT="6350" marB="0" anchor="b"/>
                </a:tc>
                <a:tc>
                  <a:txBody>
                    <a:bodyPr/>
                    <a:lstStyle/>
                    <a:p>
                      <a:pPr marL="0" algn="ctr" fontAlgn="b"/>
                      <a:r>
                        <a:rPr lang="en-MY" sz="1600" u="none" strike="noStrike">
                          <a:solidFill>
                            <a:schemeClr val="dk1"/>
                          </a:solidFill>
                          <a:effectLst/>
                          <a:latin typeface="Century Gothic" panose="020B0502020202020204" pitchFamily="34" charset="0"/>
                          <a:ea typeface="+mn-ea"/>
                          <a:cs typeface="+mn-cs"/>
                        </a:rPr>
                        <a:t> </a:t>
                      </a:r>
                    </a:p>
                  </a:txBody>
                  <a:tcPr marL="6350" marR="6350" marT="6350" marB="0" anchor="b"/>
                </a:tc>
                <a:tc>
                  <a:txBody>
                    <a:bodyPr/>
                    <a:lstStyle/>
                    <a:p>
                      <a:pPr marL="0" algn="ctr" fontAlgn="b"/>
                      <a:r>
                        <a:rPr lang="en-MY" sz="1600" u="none" strike="noStrike" dirty="0">
                          <a:solidFill>
                            <a:schemeClr val="dk1"/>
                          </a:solidFill>
                          <a:effectLst/>
                          <a:latin typeface="Century Gothic" panose="020B0502020202020204" pitchFamily="34" charset="0"/>
                          <a:ea typeface="+mn-ea"/>
                          <a:cs typeface="+mn-cs"/>
                        </a:rPr>
                        <a:t> </a:t>
                      </a:r>
                    </a:p>
                  </a:txBody>
                  <a:tcPr marL="6350" marR="6350" marT="6350" marB="0" anchor="b"/>
                </a:tc>
                <a:tc>
                  <a:txBody>
                    <a:bodyPr/>
                    <a:lstStyle/>
                    <a:p>
                      <a:pPr marL="0" algn="ctr" fontAlgn="b"/>
                      <a:r>
                        <a:rPr lang="en-MY" sz="1600" u="none" strike="noStrike">
                          <a:solidFill>
                            <a:schemeClr val="dk1"/>
                          </a:solidFill>
                          <a:effectLst/>
                          <a:latin typeface="Century Gothic" panose="020B0502020202020204" pitchFamily="34" charset="0"/>
                          <a:ea typeface="+mn-ea"/>
                          <a:cs typeface="+mn-cs"/>
                        </a:rPr>
                        <a:t> </a:t>
                      </a:r>
                    </a:p>
                  </a:txBody>
                  <a:tcPr marL="6350" marR="6350" marT="6350" marB="0" anchor="b"/>
                </a:tc>
                <a:tc>
                  <a:txBody>
                    <a:bodyPr/>
                    <a:lstStyle/>
                    <a:p>
                      <a:pPr marL="0" algn="ctr" fontAlgn="b"/>
                      <a:r>
                        <a:rPr lang="en-MY" sz="1600" u="none" strike="noStrike">
                          <a:solidFill>
                            <a:schemeClr val="dk1"/>
                          </a:solidFill>
                          <a:effectLst/>
                          <a:latin typeface="Century Gothic" panose="020B0502020202020204" pitchFamily="34" charset="0"/>
                          <a:ea typeface="+mn-ea"/>
                          <a:cs typeface="+mn-cs"/>
                        </a:rPr>
                        <a:t> </a:t>
                      </a:r>
                    </a:p>
                  </a:txBody>
                  <a:tcPr marL="6350" marR="6350" marT="6350" marB="0" anchor="b"/>
                </a:tc>
                <a:extLst>
                  <a:ext uri="{0D108BD9-81ED-4DB2-BD59-A6C34878D82A}">
                    <a16:rowId xmlns:a16="http://schemas.microsoft.com/office/drawing/2014/main" val="33985550"/>
                  </a:ext>
                </a:extLst>
              </a:tr>
              <a:tr h="228600">
                <a:tc>
                  <a:txBody>
                    <a:bodyPr/>
                    <a:lstStyle/>
                    <a:p>
                      <a:pPr marL="84138" indent="0" algn="l" fontAlgn="b"/>
                      <a:endParaRPr lang="en-MY" sz="1600" b="0" u="none" strike="noStrike" dirty="0">
                        <a:solidFill>
                          <a:schemeClr val="tx1"/>
                        </a:solidFill>
                        <a:effectLst/>
                        <a:latin typeface="Century Gothic" panose="020B0502020202020204" pitchFamily="34" charset="0"/>
                        <a:ea typeface="+mn-ea"/>
                        <a:cs typeface="+mn-cs"/>
                      </a:endParaRPr>
                    </a:p>
                  </a:txBody>
                  <a:tcPr marL="6350" marR="6350" marT="6350" marB="0" anchor="ctr">
                    <a:solidFill>
                      <a:srgbClr val="E9EDF4"/>
                    </a:solidFill>
                  </a:tcPr>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extLst>
                  <a:ext uri="{0D108BD9-81ED-4DB2-BD59-A6C34878D82A}">
                    <a16:rowId xmlns:a16="http://schemas.microsoft.com/office/drawing/2014/main" val="188876953"/>
                  </a:ext>
                </a:extLst>
              </a:tr>
              <a:tr h="228600">
                <a:tc>
                  <a:txBody>
                    <a:bodyPr/>
                    <a:lstStyle/>
                    <a:p>
                      <a:pPr marL="84138" indent="0" algn="l" fontAlgn="b"/>
                      <a:endParaRPr lang="en-MY" sz="1600" b="0" u="none" strike="noStrike" dirty="0">
                        <a:solidFill>
                          <a:schemeClr val="tx1"/>
                        </a:solidFill>
                        <a:effectLst/>
                        <a:latin typeface="Century Gothic" panose="020B0502020202020204" pitchFamily="34" charset="0"/>
                        <a:ea typeface="+mn-ea"/>
                        <a:cs typeface="+mn-cs"/>
                      </a:endParaRPr>
                    </a:p>
                  </a:txBody>
                  <a:tcPr marL="6350" marR="6350" marT="6350" marB="0" anchor="ctr">
                    <a:solidFill>
                      <a:srgbClr val="D0D8E8"/>
                    </a:solidFill>
                  </a:tcPr>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extLst>
                  <a:ext uri="{0D108BD9-81ED-4DB2-BD59-A6C34878D82A}">
                    <a16:rowId xmlns:a16="http://schemas.microsoft.com/office/drawing/2014/main" val="2642058220"/>
                  </a:ext>
                </a:extLst>
              </a:tr>
              <a:tr h="228600">
                <a:tc>
                  <a:txBody>
                    <a:bodyPr/>
                    <a:lstStyle/>
                    <a:p>
                      <a:pPr marL="84138" indent="0" algn="l" fontAlgn="b"/>
                      <a:endParaRPr lang="en-MY" sz="1600" b="0" u="none" strike="noStrike" dirty="0">
                        <a:solidFill>
                          <a:schemeClr val="tx1"/>
                        </a:solidFill>
                        <a:effectLst/>
                        <a:latin typeface="Century Gothic" panose="020B0502020202020204" pitchFamily="34" charset="0"/>
                        <a:ea typeface="+mn-ea"/>
                        <a:cs typeface="+mn-cs"/>
                      </a:endParaRPr>
                    </a:p>
                  </a:txBody>
                  <a:tcPr marL="6350" marR="6350" marT="6350" marB="0" anchor="ctr">
                    <a:solidFill>
                      <a:srgbClr val="E9EDF4"/>
                    </a:solidFill>
                  </a:tcPr>
                </a:tc>
                <a:tc>
                  <a:txBody>
                    <a:bodyPr/>
                    <a:lstStyle/>
                    <a:p>
                      <a:pPr marL="0" algn="ctr" fontAlgn="b"/>
                      <a:endParaRPr lang="en-MY" sz="1600" u="none" strike="noStrike">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tc>
                  <a:txBody>
                    <a:bodyPr/>
                    <a:lstStyle/>
                    <a:p>
                      <a:pPr marL="0" algn="ctr" fontAlgn="b"/>
                      <a:endParaRPr lang="en-MY" sz="1600" u="none" strike="noStrike" dirty="0">
                        <a:solidFill>
                          <a:schemeClr val="dk1"/>
                        </a:solidFill>
                        <a:effectLst/>
                        <a:latin typeface="Century Gothic" panose="020B0502020202020204" pitchFamily="34" charset="0"/>
                        <a:ea typeface="+mn-ea"/>
                        <a:cs typeface="+mn-cs"/>
                      </a:endParaRPr>
                    </a:p>
                  </a:txBody>
                  <a:tcPr marL="6350" marR="6350" marT="6350" marB="0" anchor="b"/>
                </a:tc>
                <a:extLst>
                  <a:ext uri="{0D108BD9-81ED-4DB2-BD59-A6C34878D82A}">
                    <a16:rowId xmlns:a16="http://schemas.microsoft.com/office/drawing/2014/main" val="3765259182"/>
                  </a:ext>
                </a:extLst>
              </a:tr>
            </a:tbl>
          </a:graphicData>
        </a:graphic>
      </p:graphicFrame>
      <p:sp>
        <p:nvSpPr>
          <p:cNvPr id="9" name="Rectangle 8"/>
          <p:cNvSpPr/>
          <p:nvPr/>
        </p:nvSpPr>
        <p:spPr>
          <a:xfrm>
            <a:off x="2858682" y="2152641"/>
            <a:ext cx="2362200" cy="369332"/>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smtClean="0">
                <a:latin typeface="Calibri" panose="020F0502020204030204" pitchFamily="34" charset="0"/>
                <a:cs typeface="Calibri" panose="020F0502020204030204" pitchFamily="34" charset="0"/>
              </a:rPr>
              <a:t>Identify test condition</a:t>
            </a:r>
            <a:endParaRPr lang="en-MY" dirty="0">
              <a:latin typeface="Calibri" panose="020F0502020204030204" pitchFamily="34" charset="0"/>
              <a:cs typeface="Calibri" panose="020F0502020204030204" pitchFamily="34" charset="0"/>
            </a:endParaRPr>
          </a:p>
        </p:txBody>
      </p:sp>
      <p:sp>
        <p:nvSpPr>
          <p:cNvPr id="10" name="Rectangle 9"/>
          <p:cNvSpPr/>
          <p:nvPr/>
        </p:nvSpPr>
        <p:spPr>
          <a:xfrm>
            <a:off x="2927000" y="4822571"/>
            <a:ext cx="2362200" cy="646331"/>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smtClean="0">
                <a:latin typeface="Calibri" panose="020F0502020204030204" pitchFamily="34" charset="0"/>
                <a:cs typeface="Calibri" panose="020F0502020204030204" pitchFamily="34" charset="0"/>
              </a:rPr>
              <a:t>Identify test coverage (each decision rule)</a:t>
            </a:r>
            <a:endParaRPr lang="en-MY"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0437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43F59613-54D9-4715-AD64-3686FB002C83}"/>
              </a:ext>
            </a:extLst>
          </p:cNvPr>
          <p:cNvSpPr/>
          <p:nvPr/>
        </p:nvSpPr>
        <p:spPr>
          <a:xfrm>
            <a:off x="457200" y="665763"/>
            <a:ext cx="824616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smtClean="0">
                <a:solidFill>
                  <a:srgbClr val="30786E"/>
                </a:solidFill>
                <a:latin typeface="Century Gothic" panose="020B0502020202020204" pitchFamily="34" charset="0"/>
              </a:rPr>
              <a:t>4. </a:t>
            </a:r>
            <a:r>
              <a:rPr lang="en-US" sz="2400" b="1" dirty="0" smtClean="0">
                <a:solidFill>
                  <a:srgbClr val="30786E"/>
                </a:solidFill>
                <a:latin typeface="Century Gothic" panose="020B0502020202020204" pitchFamily="34" charset="0"/>
              </a:rPr>
              <a:t>LATIHAN </a:t>
            </a:r>
            <a:r>
              <a:rPr lang="en-MY" sz="2400" b="1" i="1" dirty="0" smtClean="0">
                <a:solidFill>
                  <a:srgbClr val="30786E"/>
                </a:solidFill>
                <a:latin typeface="Century Gothic" panose="020B0502020202020204" pitchFamily="34" charset="0"/>
              </a:rPr>
              <a:t>STATE TRANSITION TEST DESIGN TECHNIQUES</a:t>
            </a:r>
            <a:endParaRPr lang="en-US" sz="2400" b="1" i="1" dirty="0">
              <a:solidFill>
                <a:srgbClr val="30786E"/>
              </a:solidFill>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6327" y="1600200"/>
            <a:ext cx="5223435" cy="4267200"/>
          </a:xfrm>
          <a:prstGeom prst="rect">
            <a:avLst/>
          </a:prstGeom>
        </p:spPr>
      </p:pic>
      <p:sp>
        <p:nvSpPr>
          <p:cNvPr id="14" name="Rectangle 13"/>
          <p:cNvSpPr/>
          <p:nvPr/>
        </p:nvSpPr>
        <p:spPr>
          <a:xfrm>
            <a:off x="5572034" y="1677959"/>
            <a:ext cx="6267420" cy="646331"/>
          </a:xfrm>
          <a:prstGeom prst="rect">
            <a:avLst/>
          </a:prstGeom>
        </p:spPr>
        <p:txBody>
          <a:bodyPr wrap="square">
            <a:spAutoFit/>
          </a:bodyPr>
          <a:lstStyle/>
          <a:p>
            <a:pPr algn="ctr"/>
            <a:r>
              <a:rPr lang="en-MY" b="1" dirty="0" err="1" smtClean="0">
                <a:solidFill>
                  <a:srgbClr val="0070C0"/>
                </a:solidFill>
                <a:latin typeface="Century Gothic" panose="020B0502020202020204" pitchFamily="34" charset="0"/>
              </a:rPr>
              <a:t>Apakah</a:t>
            </a:r>
            <a:r>
              <a:rPr lang="en-MY" b="1" dirty="0" smtClean="0">
                <a:solidFill>
                  <a:srgbClr val="0070C0"/>
                </a:solidFill>
                <a:latin typeface="Century Gothic" panose="020B0502020202020204" pitchFamily="34" charset="0"/>
              </a:rPr>
              <a:t> </a:t>
            </a:r>
            <a:r>
              <a:rPr lang="en-MY" b="1" i="1" dirty="0" smtClean="0">
                <a:solidFill>
                  <a:srgbClr val="0070C0"/>
                </a:solidFill>
                <a:latin typeface="Century Gothic" panose="020B0502020202020204" pitchFamily="34" charset="0"/>
              </a:rPr>
              <a:t>test condition, test coverage </a:t>
            </a:r>
            <a:r>
              <a:rPr lang="en-MY" b="1" dirty="0" err="1" smtClean="0">
                <a:solidFill>
                  <a:srgbClr val="0070C0"/>
                </a:solidFill>
                <a:latin typeface="Century Gothic" panose="020B0502020202020204" pitchFamily="34" charset="0"/>
              </a:rPr>
              <a:t>dan</a:t>
            </a:r>
            <a:r>
              <a:rPr lang="en-MY" b="1" i="1" dirty="0" smtClean="0">
                <a:solidFill>
                  <a:srgbClr val="0070C0"/>
                </a:solidFill>
                <a:latin typeface="Century Gothic" panose="020B0502020202020204" pitchFamily="34" charset="0"/>
              </a:rPr>
              <a:t> test case </a:t>
            </a:r>
            <a:r>
              <a:rPr lang="en-MY" b="1" dirty="0" err="1" smtClean="0">
                <a:solidFill>
                  <a:srgbClr val="0070C0"/>
                </a:solidFill>
                <a:latin typeface="Century Gothic" panose="020B0502020202020204" pitchFamily="34" charset="0"/>
              </a:rPr>
              <a:t>bagi</a:t>
            </a:r>
            <a:r>
              <a:rPr lang="en-MY" b="1" dirty="0" smtClean="0">
                <a:solidFill>
                  <a:srgbClr val="0070C0"/>
                </a:solidFill>
                <a:latin typeface="Century Gothic" panose="020B0502020202020204" pitchFamily="34" charset="0"/>
              </a:rPr>
              <a:t>  </a:t>
            </a:r>
            <a:r>
              <a:rPr lang="en-MY" b="1" i="1" dirty="0" smtClean="0">
                <a:solidFill>
                  <a:srgbClr val="0070C0"/>
                </a:solidFill>
                <a:latin typeface="Century Gothic" panose="020B0502020202020204" pitchFamily="34" charset="0"/>
              </a:rPr>
              <a:t>state transition (all-transition) diagram </a:t>
            </a:r>
            <a:r>
              <a:rPr lang="en-MY" b="1" i="1" dirty="0" err="1" smtClean="0">
                <a:solidFill>
                  <a:srgbClr val="0070C0"/>
                </a:solidFill>
                <a:latin typeface="Century Gothic" panose="020B0502020202020204" pitchFamily="34" charset="0"/>
              </a:rPr>
              <a:t>berikut</a:t>
            </a:r>
            <a:r>
              <a:rPr lang="en-MY" b="1" i="1" dirty="0" smtClean="0">
                <a:solidFill>
                  <a:srgbClr val="0070C0"/>
                </a:solidFill>
                <a:latin typeface="Century Gothic" panose="020B0502020202020204" pitchFamily="34" charset="0"/>
              </a:rPr>
              <a:t> </a:t>
            </a:r>
            <a:r>
              <a:rPr lang="en-MY" b="1" dirty="0" smtClean="0">
                <a:solidFill>
                  <a:srgbClr val="0070C0"/>
                </a:solidFill>
                <a:latin typeface="Century Gothic" panose="020B0502020202020204" pitchFamily="34" charset="0"/>
              </a:rPr>
              <a:t>?</a:t>
            </a:r>
          </a:p>
        </p:txBody>
      </p:sp>
      <p:pic>
        <p:nvPicPr>
          <p:cNvPr id="4" name="Picture 3"/>
          <p:cNvPicPr>
            <a:picLocks noChangeAspect="1"/>
          </p:cNvPicPr>
          <p:nvPr/>
        </p:nvPicPr>
        <p:blipFill>
          <a:blip r:embed="rId3"/>
          <a:stretch>
            <a:fillRect/>
          </a:stretch>
        </p:blipFill>
        <p:spPr>
          <a:xfrm>
            <a:off x="5791200" y="2878772"/>
            <a:ext cx="2487519" cy="1747838"/>
          </a:xfrm>
          <a:prstGeom prst="rect">
            <a:avLst/>
          </a:prstGeom>
        </p:spPr>
      </p:pic>
      <p:sp>
        <p:nvSpPr>
          <p:cNvPr id="5" name="Rectangle 4"/>
          <p:cNvSpPr/>
          <p:nvPr/>
        </p:nvSpPr>
        <p:spPr>
          <a:xfrm>
            <a:off x="6016431" y="4626610"/>
            <a:ext cx="1676400" cy="307777"/>
          </a:xfrm>
          <a:prstGeom prst="rect">
            <a:avLst/>
          </a:prstGeom>
        </p:spPr>
        <p:txBody>
          <a:bodyPr wrap="square">
            <a:spAutoFit/>
          </a:bodyPr>
          <a:lstStyle/>
          <a:p>
            <a:pPr algn="ctr"/>
            <a:r>
              <a:rPr lang="en-MY" sz="1400" b="1" dirty="0">
                <a:latin typeface="Calibri" panose="020F0502020204030204" pitchFamily="34" charset="0"/>
                <a:cs typeface="Calibri" panose="020F0502020204030204" pitchFamily="34" charset="0"/>
              </a:rPr>
              <a:t>Generic state model</a:t>
            </a:r>
            <a:endParaRPr lang="en-MY" sz="1400" dirty="0">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9542358"/>
              </p:ext>
            </p:extLst>
          </p:nvPr>
        </p:nvGraphicFramePr>
        <p:xfrm>
          <a:off x="8492154" y="2910303"/>
          <a:ext cx="3347300" cy="1899920"/>
        </p:xfrm>
        <a:graphic>
          <a:graphicData uri="http://schemas.openxmlformats.org/drawingml/2006/table">
            <a:tbl>
              <a:tblPr firstRow="1" bandRow="1">
                <a:tableStyleId>{5940675A-B579-460E-94D1-54222C63F5DA}</a:tableStyleId>
              </a:tblPr>
              <a:tblGrid>
                <a:gridCol w="836825">
                  <a:extLst>
                    <a:ext uri="{9D8B030D-6E8A-4147-A177-3AD203B41FA5}">
                      <a16:colId xmlns:a16="http://schemas.microsoft.com/office/drawing/2014/main" val="698919300"/>
                    </a:ext>
                  </a:extLst>
                </a:gridCol>
                <a:gridCol w="836825">
                  <a:extLst>
                    <a:ext uri="{9D8B030D-6E8A-4147-A177-3AD203B41FA5}">
                      <a16:colId xmlns:a16="http://schemas.microsoft.com/office/drawing/2014/main" val="2521082010"/>
                    </a:ext>
                  </a:extLst>
                </a:gridCol>
                <a:gridCol w="836825">
                  <a:extLst>
                    <a:ext uri="{9D8B030D-6E8A-4147-A177-3AD203B41FA5}">
                      <a16:colId xmlns:a16="http://schemas.microsoft.com/office/drawing/2014/main" val="3221217595"/>
                    </a:ext>
                  </a:extLst>
                </a:gridCol>
                <a:gridCol w="836825">
                  <a:extLst>
                    <a:ext uri="{9D8B030D-6E8A-4147-A177-3AD203B41FA5}">
                      <a16:colId xmlns:a16="http://schemas.microsoft.com/office/drawing/2014/main" val="2742915690"/>
                    </a:ext>
                  </a:extLst>
                </a:gridCol>
              </a:tblGrid>
              <a:tr h="370840">
                <a:tc>
                  <a:txBody>
                    <a:bodyPr/>
                    <a:lstStyle/>
                    <a:p>
                      <a:endParaRPr lang="en-MY" sz="1600" dirty="0">
                        <a:latin typeface="Calibri" panose="020F0502020204030204" pitchFamily="34" charset="0"/>
                        <a:cs typeface="Calibri" panose="020F0502020204030204" pitchFamily="34" charset="0"/>
                      </a:endParaRPr>
                    </a:p>
                  </a:txBody>
                  <a:tcPr>
                    <a:solidFill>
                      <a:schemeClr val="bg2"/>
                    </a:solidFill>
                  </a:tcPr>
                </a:tc>
                <a:tc>
                  <a:txBody>
                    <a:bodyPr/>
                    <a:lstStyle/>
                    <a:p>
                      <a:pPr algn="ctr"/>
                      <a:r>
                        <a:rPr lang="en-MY" sz="1600" b="1" dirty="0" smtClean="0">
                          <a:solidFill>
                            <a:schemeClr val="tx2">
                              <a:lumMod val="60000"/>
                              <a:lumOff val="40000"/>
                            </a:schemeClr>
                          </a:solidFill>
                          <a:latin typeface="Calibri" panose="020F0502020204030204" pitchFamily="34" charset="0"/>
                          <a:cs typeface="Calibri" panose="020F0502020204030204" pitchFamily="34" charset="0"/>
                        </a:rPr>
                        <a:t>Input 1</a:t>
                      </a:r>
                      <a:endParaRPr lang="en-MY" sz="1600" b="1" dirty="0">
                        <a:solidFill>
                          <a:schemeClr val="tx2">
                            <a:lumMod val="60000"/>
                            <a:lumOff val="40000"/>
                          </a:schemeClr>
                        </a:solidFill>
                        <a:latin typeface="Calibri" panose="020F0502020204030204" pitchFamily="34" charset="0"/>
                        <a:cs typeface="Calibri" panose="020F0502020204030204" pitchFamily="34" charset="0"/>
                      </a:endParaRPr>
                    </a:p>
                  </a:txBody>
                  <a:tcPr>
                    <a:solidFill>
                      <a:schemeClr val="bg2"/>
                    </a:solidFill>
                  </a:tcPr>
                </a:tc>
                <a:tc>
                  <a:txBody>
                    <a:bodyPr/>
                    <a:lstStyle/>
                    <a:p>
                      <a:pPr algn="ctr"/>
                      <a:r>
                        <a:rPr lang="en-MY" sz="1600" b="1" dirty="0" smtClean="0">
                          <a:solidFill>
                            <a:schemeClr val="tx2">
                              <a:lumMod val="60000"/>
                              <a:lumOff val="40000"/>
                            </a:schemeClr>
                          </a:solidFill>
                          <a:latin typeface="Calibri" panose="020F0502020204030204" pitchFamily="34" charset="0"/>
                          <a:cs typeface="Calibri" panose="020F0502020204030204" pitchFamily="34" charset="0"/>
                        </a:rPr>
                        <a:t>Input 2</a:t>
                      </a:r>
                      <a:endParaRPr lang="en-MY" sz="1600" b="1" dirty="0">
                        <a:solidFill>
                          <a:schemeClr val="tx2">
                            <a:lumMod val="60000"/>
                            <a:lumOff val="40000"/>
                          </a:schemeClr>
                        </a:solidFill>
                        <a:latin typeface="Calibri" panose="020F0502020204030204" pitchFamily="34" charset="0"/>
                        <a:cs typeface="Calibri" panose="020F0502020204030204" pitchFamily="34" charset="0"/>
                      </a:endParaRPr>
                    </a:p>
                  </a:txBody>
                  <a:tcPr>
                    <a:solidFill>
                      <a:schemeClr val="bg2"/>
                    </a:solidFill>
                  </a:tcPr>
                </a:tc>
                <a:tc>
                  <a:txBody>
                    <a:bodyPr/>
                    <a:lstStyle/>
                    <a:p>
                      <a:pPr algn="ctr"/>
                      <a:r>
                        <a:rPr lang="en-MY" sz="1600" b="1" dirty="0" err="1" smtClean="0">
                          <a:solidFill>
                            <a:schemeClr val="tx2">
                              <a:lumMod val="60000"/>
                              <a:lumOff val="40000"/>
                            </a:schemeClr>
                          </a:solidFill>
                          <a:latin typeface="Calibri" panose="020F0502020204030204" pitchFamily="34" charset="0"/>
                          <a:cs typeface="Calibri" panose="020F0502020204030204" pitchFamily="34" charset="0"/>
                        </a:rPr>
                        <a:t>etc</a:t>
                      </a:r>
                      <a:endParaRPr lang="en-MY" sz="1600" b="1" dirty="0">
                        <a:solidFill>
                          <a:schemeClr val="tx2">
                            <a:lumMod val="60000"/>
                            <a:lumOff val="40000"/>
                          </a:schemeClr>
                        </a:solidFill>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706215707"/>
                  </a:ext>
                </a:extLst>
              </a:tr>
              <a:tr h="370840">
                <a:tc>
                  <a:txBody>
                    <a:bodyPr/>
                    <a:lstStyle/>
                    <a:p>
                      <a:pPr algn="ctr"/>
                      <a:r>
                        <a:rPr lang="en-MY" sz="1600" b="1" dirty="0" smtClean="0">
                          <a:solidFill>
                            <a:srgbClr val="C00000"/>
                          </a:solidFill>
                          <a:latin typeface="Calibri" panose="020F0502020204030204" pitchFamily="34" charset="0"/>
                          <a:cs typeface="Calibri" panose="020F0502020204030204" pitchFamily="34" charset="0"/>
                        </a:rPr>
                        <a:t>Start</a:t>
                      </a:r>
                      <a:r>
                        <a:rPr lang="en-MY" sz="1600" b="1" baseline="0" dirty="0" smtClean="0">
                          <a:solidFill>
                            <a:srgbClr val="C00000"/>
                          </a:solidFill>
                          <a:latin typeface="Calibri" panose="020F0502020204030204" pitchFamily="34" charset="0"/>
                          <a:cs typeface="Calibri" panose="020F0502020204030204" pitchFamily="34" charset="0"/>
                        </a:rPr>
                        <a:t> </a:t>
                      </a:r>
                      <a:r>
                        <a:rPr lang="en-MY" sz="1600" b="1" dirty="0" smtClean="0">
                          <a:solidFill>
                            <a:srgbClr val="C00000"/>
                          </a:solidFill>
                          <a:latin typeface="Calibri" panose="020F0502020204030204" pitchFamily="34" charset="0"/>
                          <a:cs typeface="Calibri" panose="020F0502020204030204" pitchFamily="34" charset="0"/>
                        </a:rPr>
                        <a:t>State 1</a:t>
                      </a:r>
                      <a:endParaRPr lang="en-MY" sz="1600" b="1" dirty="0">
                        <a:solidFill>
                          <a:srgbClr val="C00000"/>
                        </a:solidFill>
                        <a:latin typeface="Calibri" panose="020F0502020204030204" pitchFamily="34" charset="0"/>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Entry A</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Entry B</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etc</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3069441112"/>
                  </a:ext>
                </a:extLst>
              </a:tr>
              <a:tr h="370840">
                <a:tc>
                  <a:txBody>
                    <a:bodyPr/>
                    <a:lstStyle/>
                    <a:p>
                      <a:pPr algn="ctr"/>
                      <a:r>
                        <a:rPr lang="en-MY" sz="1600" b="1" dirty="0" smtClean="0">
                          <a:solidFill>
                            <a:srgbClr val="C00000"/>
                          </a:solidFill>
                          <a:latin typeface="Calibri" panose="020F0502020204030204" pitchFamily="34" charset="0"/>
                          <a:cs typeface="Calibri" panose="020F0502020204030204" pitchFamily="34" charset="0"/>
                        </a:rPr>
                        <a:t>Start</a:t>
                      </a:r>
                      <a:r>
                        <a:rPr lang="en-MY" sz="1600" b="1" baseline="0" dirty="0" smtClean="0">
                          <a:solidFill>
                            <a:srgbClr val="C00000"/>
                          </a:solidFill>
                          <a:latin typeface="Calibri" panose="020F0502020204030204" pitchFamily="34" charset="0"/>
                          <a:cs typeface="Calibri" panose="020F0502020204030204" pitchFamily="34" charset="0"/>
                        </a:rPr>
                        <a:t> </a:t>
                      </a:r>
                      <a:r>
                        <a:rPr lang="en-MY" sz="1600" b="1" dirty="0" smtClean="0">
                          <a:solidFill>
                            <a:srgbClr val="C00000"/>
                          </a:solidFill>
                          <a:latin typeface="Calibri" panose="020F0502020204030204" pitchFamily="34" charset="0"/>
                          <a:cs typeface="Calibri" panose="020F0502020204030204" pitchFamily="34" charset="0"/>
                        </a:rPr>
                        <a:t>State 1</a:t>
                      </a:r>
                      <a:endParaRPr lang="en-MY" sz="1600" b="1" dirty="0">
                        <a:solidFill>
                          <a:srgbClr val="C00000"/>
                        </a:solidFill>
                        <a:latin typeface="Calibri" panose="020F0502020204030204" pitchFamily="34" charset="0"/>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Entry C</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Entry D</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etc</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052287917"/>
                  </a:ext>
                </a:extLst>
              </a:tr>
              <a:tr h="370840">
                <a:tc>
                  <a:txBody>
                    <a:bodyPr/>
                    <a:lstStyle/>
                    <a:p>
                      <a:pPr algn="ctr"/>
                      <a:r>
                        <a:rPr lang="en-MY" sz="1600" b="1" dirty="0" err="1" smtClean="0">
                          <a:solidFill>
                            <a:srgbClr val="C00000"/>
                          </a:solidFill>
                          <a:latin typeface="Calibri" panose="020F0502020204030204" pitchFamily="34" charset="0"/>
                          <a:cs typeface="Calibri" panose="020F0502020204030204" pitchFamily="34" charset="0"/>
                        </a:rPr>
                        <a:t>etc</a:t>
                      </a:r>
                      <a:endParaRPr lang="en-MY" sz="1600" b="1" dirty="0">
                        <a:solidFill>
                          <a:srgbClr val="C00000"/>
                        </a:solidFill>
                        <a:latin typeface="Calibri" panose="020F0502020204030204" pitchFamily="34" charset="0"/>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etc</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etc</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600" b="0" i="0" u="none" strike="noStrike" kern="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etc</a:t>
                      </a:r>
                      <a:endParaRPr kumimoji="0" lang="en-MY"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2605465652"/>
                  </a:ext>
                </a:extLst>
              </a:tr>
            </a:tbl>
          </a:graphicData>
        </a:graphic>
      </p:graphicFrame>
      <p:sp>
        <p:nvSpPr>
          <p:cNvPr id="9" name="Rectangle 8"/>
          <p:cNvSpPr/>
          <p:nvPr/>
        </p:nvSpPr>
        <p:spPr>
          <a:xfrm>
            <a:off x="8526313" y="5257800"/>
            <a:ext cx="3313141" cy="523220"/>
          </a:xfrm>
          <a:prstGeom prst="rect">
            <a:avLst/>
          </a:prstGeom>
        </p:spPr>
        <p:txBody>
          <a:bodyPr wrap="square">
            <a:spAutoFit/>
          </a:bodyPr>
          <a:lstStyle/>
          <a:p>
            <a:r>
              <a:rPr lang="en-MY" sz="1400" kern="0" dirty="0" smtClean="0">
                <a:solidFill>
                  <a:prstClr val="black"/>
                </a:solidFill>
                <a:latin typeface="Calibri" panose="020F0502020204030204" pitchFamily="34" charset="0"/>
                <a:cs typeface="Calibri" panose="020F0502020204030204" pitchFamily="34" charset="0"/>
              </a:rPr>
              <a:t>Entry [ ] = Finish state/Output or Action for </a:t>
            </a:r>
          </a:p>
          <a:p>
            <a:r>
              <a:rPr lang="en-MY" sz="1400" kern="0" dirty="0">
                <a:solidFill>
                  <a:prstClr val="black"/>
                </a:solidFill>
                <a:latin typeface="Calibri" panose="020F0502020204030204" pitchFamily="34" charset="0"/>
                <a:cs typeface="Calibri" panose="020F0502020204030204" pitchFamily="34" charset="0"/>
              </a:rPr>
              <a:t> </a:t>
            </a:r>
            <a:r>
              <a:rPr lang="en-MY" sz="1400" kern="0" dirty="0" smtClean="0">
                <a:solidFill>
                  <a:prstClr val="black"/>
                </a:solidFill>
                <a:latin typeface="Calibri" panose="020F0502020204030204" pitchFamily="34" charset="0"/>
                <a:cs typeface="Calibri" panose="020F0502020204030204" pitchFamily="34" charset="0"/>
              </a:rPr>
              <a:t>                  the given start state or input</a:t>
            </a:r>
            <a:endParaRPr lang="en-MY" sz="1400" dirty="0">
              <a:latin typeface="Calibri" panose="020F0502020204030204" pitchFamily="34" charset="0"/>
              <a:cs typeface="Calibri" panose="020F0502020204030204" pitchFamily="34" charset="0"/>
            </a:endParaRPr>
          </a:p>
        </p:txBody>
      </p:sp>
      <p:sp>
        <p:nvSpPr>
          <p:cNvPr id="15" name="Rectangle 14"/>
          <p:cNvSpPr/>
          <p:nvPr/>
        </p:nvSpPr>
        <p:spPr>
          <a:xfrm>
            <a:off x="9448800" y="4880123"/>
            <a:ext cx="1676400" cy="307777"/>
          </a:xfrm>
          <a:prstGeom prst="rect">
            <a:avLst/>
          </a:prstGeom>
        </p:spPr>
        <p:txBody>
          <a:bodyPr wrap="square">
            <a:spAutoFit/>
          </a:bodyPr>
          <a:lstStyle/>
          <a:p>
            <a:pPr algn="ctr"/>
            <a:r>
              <a:rPr lang="en-MY" sz="1400" b="1" dirty="0" smtClean="0">
                <a:latin typeface="Calibri" panose="020F0502020204030204" pitchFamily="34" charset="0"/>
                <a:cs typeface="Calibri" panose="020F0502020204030204" pitchFamily="34" charset="0"/>
              </a:rPr>
              <a:t>State table</a:t>
            </a:r>
            <a:endParaRPr lang="en-MY" sz="1400" dirty="0">
              <a:latin typeface="Calibri" panose="020F0502020204030204" pitchFamily="34" charset="0"/>
              <a:cs typeface="Calibri" panose="020F0502020204030204" pitchFamily="34" charset="0"/>
            </a:endParaRPr>
          </a:p>
        </p:txBody>
      </p:sp>
      <p:sp>
        <p:nvSpPr>
          <p:cNvPr id="16" name="TextBox 15"/>
          <p:cNvSpPr txBox="1"/>
          <p:nvPr/>
        </p:nvSpPr>
        <p:spPr>
          <a:xfrm>
            <a:off x="5078319" y="6002718"/>
            <a:ext cx="6400800" cy="369332"/>
          </a:xfrm>
          <a:prstGeom prst="rect">
            <a:avLst/>
          </a:prstGeom>
          <a:noFill/>
        </p:spPr>
        <p:txBody>
          <a:bodyPr wrap="square" rtlCol="0">
            <a:spAutoFit/>
          </a:bodyPr>
          <a:lstStyle/>
          <a:p>
            <a:pPr algn="ctr"/>
            <a:r>
              <a:rPr lang="en-MY" b="1" dirty="0" smtClean="0">
                <a:latin typeface="Century Gothic" panose="020B0502020202020204" pitchFamily="34" charset="0"/>
              </a:rPr>
              <a:t>Feature Set (FS)1 </a:t>
            </a:r>
            <a:r>
              <a:rPr lang="en-MY" dirty="0" smtClean="0">
                <a:latin typeface="Century Gothic" panose="020B0502020202020204" pitchFamily="34" charset="0"/>
              </a:rPr>
              <a:t>–  </a:t>
            </a:r>
            <a:r>
              <a:rPr lang="en-MY" dirty="0" err="1" smtClean="0">
                <a:latin typeface="Century Gothic" panose="020B0502020202020204" pitchFamily="34" charset="0"/>
              </a:rPr>
              <a:t>manage_display_changes</a:t>
            </a:r>
            <a:endParaRPr lang="en-MY" dirty="0">
              <a:latin typeface="Century Gothic" panose="020B0502020202020204" pitchFamily="34" charset="0"/>
            </a:endParaRPr>
          </a:p>
        </p:txBody>
      </p:sp>
    </p:spTree>
    <p:extLst>
      <p:ext uri="{BB962C8B-B14F-4D97-AF65-F5344CB8AC3E}">
        <p14:creationId xmlns:p14="http://schemas.microsoft.com/office/powerpoint/2010/main" val="4810651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2A53E5-BEFF-4B08-BF4D-D887C51C0FA3}"/>
              </a:ext>
            </a:extLst>
          </p:cNvPr>
          <p:cNvGrpSpPr/>
          <p:nvPr/>
        </p:nvGrpSpPr>
        <p:grpSpPr>
          <a:xfrm>
            <a:off x="555843" y="1173308"/>
            <a:ext cx="10359807" cy="369742"/>
            <a:chOff x="9527108" y="4082625"/>
            <a:chExt cx="2447049" cy="0"/>
          </a:xfrm>
        </p:grpSpPr>
        <p:cxnSp>
          <p:nvCxnSpPr>
            <p:cNvPr id="12" name="Straight Connector 11">
              <a:extLst>
                <a:ext uri="{FF2B5EF4-FFF2-40B4-BE49-F238E27FC236}">
                  <a16:creationId xmlns:a16="http://schemas.microsoft.com/office/drawing/2014/main" id="{80E83227-3E17-4F36-A718-5778B4E10778}"/>
                </a:ext>
              </a:extLst>
            </p:cNvPr>
            <p:cNvCxnSpPr>
              <a:cxnSpLocks/>
            </p:cNvCxnSpPr>
            <p:nvPr/>
          </p:nvCxnSpPr>
          <p:spPr>
            <a:xfrm>
              <a:off x="9527108" y="4082625"/>
              <a:ext cx="24470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70834-1E08-45B1-A750-32359E5EAAB8}"/>
                </a:ext>
              </a:extLst>
            </p:cNvPr>
            <p:cNvCxnSpPr>
              <a:cxnSpLocks/>
            </p:cNvCxnSpPr>
            <p:nvPr/>
          </p:nvCxnSpPr>
          <p:spPr>
            <a:xfrm>
              <a:off x="9527108" y="4082625"/>
              <a:ext cx="552013" cy="0"/>
            </a:xfrm>
            <a:prstGeom prst="line">
              <a:avLst/>
            </a:prstGeom>
            <a:ln w="28575">
              <a:solidFill>
                <a:srgbClr val="74D2C0"/>
              </a:solidFill>
            </a:ln>
          </p:spPr>
          <p:style>
            <a:lnRef idx="1">
              <a:schemeClr val="accent1"/>
            </a:lnRef>
            <a:fillRef idx="0">
              <a:schemeClr val="accent1"/>
            </a:fillRef>
            <a:effectRef idx="0">
              <a:schemeClr val="accent1"/>
            </a:effectRef>
            <a:fontRef idx="minor">
              <a:schemeClr val="tx1"/>
            </a:fontRef>
          </p:style>
        </p:cxnSp>
      </p:grpSp>
      <p:graphicFrame>
        <p:nvGraphicFramePr>
          <p:cNvPr id="6" name="Table 5"/>
          <p:cNvGraphicFramePr>
            <a:graphicFrameLocks noGrp="1"/>
          </p:cNvGraphicFramePr>
          <p:nvPr>
            <p:extLst>
              <p:ext uri="{D42A27DB-BD31-4B8C-83A1-F6EECF244321}">
                <p14:modId xmlns:p14="http://schemas.microsoft.com/office/powerpoint/2010/main" val="1704337847"/>
              </p:ext>
            </p:extLst>
          </p:nvPr>
        </p:nvGraphicFramePr>
        <p:xfrm>
          <a:off x="457200" y="1334814"/>
          <a:ext cx="4307819" cy="2409190"/>
        </p:xfrm>
        <a:graphic>
          <a:graphicData uri="http://schemas.openxmlformats.org/drawingml/2006/table">
            <a:tbl>
              <a:tblPr firstRow="1" bandRow="1">
                <a:tableStyleId>{5940675A-B579-460E-94D1-54222C63F5DA}</a:tableStyleId>
              </a:tblPr>
              <a:tblGrid>
                <a:gridCol w="715022">
                  <a:extLst>
                    <a:ext uri="{9D8B030D-6E8A-4147-A177-3AD203B41FA5}">
                      <a16:colId xmlns:a16="http://schemas.microsoft.com/office/drawing/2014/main" val="755553033"/>
                    </a:ext>
                  </a:extLst>
                </a:gridCol>
                <a:gridCol w="898199">
                  <a:extLst>
                    <a:ext uri="{9D8B030D-6E8A-4147-A177-3AD203B41FA5}">
                      <a16:colId xmlns:a16="http://schemas.microsoft.com/office/drawing/2014/main" val="4155384596"/>
                    </a:ext>
                  </a:extLst>
                </a:gridCol>
                <a:gridCol w="898199">
                  <a:extLst>
                    <a:ext uri="{9D8B030D-6E8A-4147-A177-3AD203B41FA5}">
                      <a16:colId xmlns:a16="http://schemas.microsoft.com/office/drawing/2014/main" val="766017801"/>
                    </a:ext>
                  </a:extLst>
                </a:gridCol>
                <a:gridCol w="845364">
                  <a:extLst>
                    <a:ext uri="{9D8B030D-6E8A-4147-A177-3AD203B41FA5}">
                      <a16:colId xmlns:a16="http://schemas.microsoft.com/office/drawing/2014/main" val="2310661504"/>
                    </a:ext>
                  </a:extLst>
                </a:gridCol>
                <a:gridCol w="951035">
                  <a:extLst>
                    <a:ext uri="{9D8B030D-6E8A-4147-A177-3AD203B41FA5}">
                      <a16:colId xmlns:a16="http://schemas.microsoft.com/office/drawing/2014/main" val="552550220"/>
                    </a:ext>
                  </a:extLst>
                </a:gridCol>
              </a:tblGrid>
              <a:tr h="304802">
                <a:tc>
                  <a:txBody>
                    <a:bodyPr/>
                    <a:lstStyle/>
                    <a:p>
                      <a:endParaRPr lang="en-MY" sz="1400" dirty="0"/>
                    </a:p>
                  </a:txBody>
                  <a:tcPr>
                    <a:solidFill>
                      <a:schemeClr val="bg2"/>
                    </a:solidFill>
                  </a:tcPr>
                </a:tc>
                <a:tc>
                  <a:txBody>
                    <a:bodyPr/>
                    <a:lstStyle/>
                    <a:p>
                      <a:pPr algn="ctr"/>
                      <a:r>
                        <a:rPr lang="en-MY" sz="1400" b="1" dirty="0" smtClean="0">
                          <a:solidFill>
                            <a:schemeClr val="tx2">
                              <a:lumMod val="60000"/>
                              <a:lumOff val="40000"/>
                            </a:schemeClr>
                          </a:solidFill>
                        </a:rPr>
                        <a:t>CM</a:t>
                      </a:r>
                      <a:endParaRPr lang="en-MY" sz="1400" b="1" dirty="0">
                        <a:solidFill>
                          <a:schemeClr val="tx2">
                            <a:lumMod val="60000"/>
                            <a:lumOff val="40000"/>
                          </a:schemeClr>
                        </a:solidFill>
                      </a:endParaRPr>
                    </a:p>
                  </a:txBody>
                  <a:tcPr>
                    <a:solidFill>
                      <a:schemeClr val="bg2"/>
                    </a:solidFill>
                  </a:tcPr>
                </a:tc>
                <a:tc>
                  <a:txBody>
                    <a:bodyPr/>
                    <a:lstStyle/>
                    <a:p>
                      <a:pPr algn="ctr"/>
                      <a:r>
                        <a:rPr lang="en-MY" sz="1400" b="1" dirty="0" smtClean="0">
                          <a:solidFill>
                            <a:schemeClr val="tx2">
                              <a:lumMod val="60000"/>
                              <a:lumOff val="40000"/>
                            </a:schemeClr>
                          </a:solidFill>
                        </a:rPr>
                        <a:t>R</a:t>
                      </a:r>
                      <a:endParaRPr lang="en-MY" sz="1400" b="1" dirty="0">
                        <a:solidFill>
                          <a:schemeClr val="tx2">
                            <a:lumMod val="60000"/>
                            <a:lumOff val="40000"/>
                          </a:schemeClr>
                        </a:solidFill>
                      </a:endParaRPr>
                    </a:p>
                  </a:txBody>
                  <a:tcPr>
                    <a:solidFill>
                      <a:schemeClr val="bg2"/>
                    </a:solidFill>
                  </a:tcPr>
                </a:tc>
                <a:tc>
                  <a:txBody>
                    <a:bodyPr/>
                    <a:lstStyle/>
                    <a:p>
                      <a:pPr algn="ctr"/>
                      <a:r>
                        <a:rPr lang="en-MY" sz="1400" b="1" dirty="0" smtClean="0">
                          <a:solidFill>
                            <a:schemeClr val="tx2">
                              <a:lumMod val="60000"/>
                              <a:lumOff val="40000"/>
                            </a:schemeClr>
                          </a:solidFill>
                        </a:rPr>
                        <a:t>TS</a:t>
                      </a:r>
                      <a:endParaRPr lang="en-MY" sz="1400" b="1" dirty="0">
                        <a:solidFill>
                          <a:schemeClr val="tx2">
                            <a:lumMod val="60000"/>
                            <a:lumOff val="40000"/>
                          </a:schemeClr>
                        </a:solidFill>
                      </a:endParaRPr>
                    </a:p>
                  </a:txBody>
                  <a:tcPr>
                    <a:solidFill>
                      <a:schemeClr val="bg2"/>
                    </a:solidFill>
                  </a:tcPr>
                </a:tc>
                <a:tc>
                  <a:txBody>
                    <a:bodyPr/>
                    <a:lstStyle/>
                    <a:p>
                      <a:pPr algn="ctr"/>
                      <a:r>
                        <a:rPr lang="en-MY" sz="1400" b="1" dirty="0" smtClean="0">
                          <a:solidFill>
                            <a:schemeClr val="tx2">
                              <a:lumMod val="60000"/>
                              <a:lumOff val="40000"/>
                            </a:schemeClr>
                          </a:solidFill>
                        </a:rPr>
                        <a:t>DS</a:t>
                      </a:r>
                      <a:endParaRPr lang="en-MY" sz="1400" b="1" dirty="0">
                        <a:solidFill>
                          <a:schemeClr val="tx2">
                            <a:lumMod val="60000"/>
                            <a:lumOff val="40000"/>
                          </a:schemeClr>
                        </a:solidFill>
                      </a:endParaRPr>
                    </a:p>
                  </a:txBody>
                  <a:tcPr>
                    <a:solidFill>
                      <a:schemeClr val="bg2"/>
                    </a:solidFill>
                  </a:tcPr>
                </a:tc>
                <a:extLst>
                  <a:ext uri="{0D108BD9-81ED-4DB2-BD59-A6C34878D82A}">
                    <a16:rowId xmlns:a16="http://schemas.microsoft.com/office/drawing/2014/main" val="184969204"/>
                  </a:ext>
                </a:extLst>
              </a:tr>
              <a:tr h="526097">
                <a:tc>
                  <a:txBody>
                    <a:bodyPr/>
                    <a:lstStyle/>
                    <a:p>
                      <a:pPr algn="ctr"/>
                      <a:r>
                        <a:rPr lang="en-MY" sz="1400" b="1" dirty="0" smtClean="0">
                          <a:solidFill>
                            <a:srgbClr val="C00000"/>
                          </a:solidFill>
                        </a:rPr>
                        <a:t>S1</a:t>
                      </a:r>
                      <a:endParaRPr lang="en-MY" sz="1400" b="1" dirty="0">
                        <a:solidFill>
                          <a:srgbClr val="C00000"/>
                        </a:solidFill>
                      </a:endParaRPr>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smtClean="0"/>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extLst>
                  <a:ext uri="{0D108BD9-81ED-4DB2-BD59-A6C34878D82A}">
                    <a16:rowId xmlns:a16="http://schemas.microsoft.com/office/drawing/2014/main" val="4143660738"/>
                  </a:ext>
                </a:extLst>
              </a:tr>
              <a:tr h="526097">
                <a:tc>
                  <a:txBody>
                    <a:bodyPr/>
                    <a:lstStyle/>
                    <a:p>
                      <a:pPr algn="ctr"/>
                      <a:r>
                        <a:rPr lang="en-MY" sz="1400" b="1" dirty="0" smtClean="0">
                          <a:solidFill>
                            <a:srgbClr val="C00000"/>
                          </a:solidFill>
                        </a:rPr>
                        <a:t>S2</a:t>
                      </a:r>
                      <a:endParaRPr lang="en-MY" sz="1400" b="1" dirty="0">
                        <a:solidFill>
                          <a:srgbClr val="C00000"/>
                        </a:solidFill>
                      </a:endParaRPr>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extLst>
                  <a:ext uri="{0D108BD9-81ED-4DB2-BD59-A6C34878D82A}">
                    <a16:rowId xmlns:a16="http://schemas.microsoft.com/office/drawing/2014/main" val="582548187"/>
                  </a:ext>
                </a:extLst>
              </a:tr>
              <a:tr h="526097">
                <a:tc>
                  <a:txBody>
                    <a:bodyPr/>
                    <a:lstStyle/>
                    <a:p>
                      <a:pPr algn="ctr"/>
                      <a:r>
                        <a:rPr lang="en-MY" sz="1400" b="1" dirty="0" smtClean="0">
                          <a:solidFill>
                            <a:srgbClr val="C00000"/>
                          </a:solidFill>
                        </a:rPr>
                        <a:t>S3</a:t>
                      </a:r>
                      <a:endParaRPr lang="en-MY" sz="1400" b="1" dirty="0">
                        <a:solidFill>
                          <a:srgbClr val="C00000"/>
                        </a:solidFill>
                      </a:endParaRPr>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extLst>
                  <a:ext uri="{0D108BD9-81ED-4DB2-BD59-A6C34878D82A}">
                    <a16:rowId xmlns:a16="http://schemas.microsoft.com/office/drawing/2014/main" val="788090391"/>
                  </a:ext>
                </a:extLst>
              </a:tr>
              <a:tr h="526097">
                <a:tc>
                  <a:txBody>
                    <a:bodyPr/>
                    <a:lstStyle/>
                    <a:p>
                      <a:pPr algn="ctr"/>
                      <a:r>
                        <a:rPr lang="en-MY" sz="1400" b="1" dirty="0" smtClean="0">
                          <a:solidFill>
                            <a:srgbClr val="C00000"/>
                          </a:solidFill>
                        </a:rPr>
                        <a:t>S4</a:t>
                      </a:r>
                      <a:endParaRPr lang="en-MY" sz="1400" b="1" dirty="0">
                        <a:solidFill>
                          <a:srgbClr val="C00000"/>
                        </a:solidFill>
                      </a:endParaRPr>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tc>
                  <a:txBody>
                    <a:bodyPr/>
                    <a:lstStyle/>
                    <a:p>
                      <a:pPr algn="ctr"/>
                      <a:endParaRPr lang="en-MY" sz="1400" dirty="0"/>
                    </a:p>
                  </a:txBody>
                  <a:tcPr>
                    <a:solidFill>
                      <a:schemeClr val="bg2"/>
                    </a:solidFill>
                  </a:tcPr>
                </a:tc>
                <a:extLst>
                  <a:ext uri="{0D108BD9-81ED-4DB2-BD59-A6C34878D82A}">
                    <a16:rowId xmlns:a16="http://schemas.microsoft.com/office/drawing/2014/main" val="412243175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23852447"/>
              </p:ext>
            </p:extLst>
          </p:nvPr>
        </p:nvGraphicFramePr>
        <p:xfrm>
          <a:off x="247851" y="3951390"/>
          <a:ext cx="2895593" cy="2519680"/>
        </p:xfrm>
        <a:graphic>
          <a:graphicData uri="http://schemas.openxmlformats.org/drawingml/2006/table">
            <a:tbl>
              <a:tblPr firstRow="1" bandRow="1">
                <a:tableStyleId>{5C22544A-7EE6-4342-B048-85BDC9FD1C3A}</a:tableStyleId>
              </a:tblPr>
              <a:tblGrid>
                <a:gridCol w="1059913">
                  <a:extLst>
                    <a:ext uri="{9D8B030D-6E8A-4147-A177-3AD203B41FA5}">
                      <a16:colId xmlns:a16="http://schemas.microsoft.com/office/drawing/2014/main" val="2920787191"/>
                    </a:ext>
                  </a:extLst>
                </a:gridCol>
                <a:gridCol w="616480">
                  <a:extLst>
                    <a:ext uri="{9D8B030D-6E8A-4147-A177-3AD203B41FA5}">
                      <a16:colId xmlns:a16="http://schemas.microsoft.com/office/drawing/2014/main" val="604538083"/>
                    </a:ext>
                  </a:extLst>
                </a:gridCol>
                <a:gridCol w="609600">
                  <a:extLst>
                    <a:ext uri="{9D8B030D-6E8A-4147-A177-3AD203B41FA5}">
                      <a16:colId xmlns:a16="http://schemas.microsoft.com/office/drawing/2014/main" val="3539931172"/>
                    </a:ext>
                  </a:extLst>
                </a:gridCol>
                <a:gridCol w="609600">
                  <a:extLst>
                    <a:ext uri="{9D8B030D-6E8A-4147-A177-3AD203B41FA5}">
                      <a16:colId xmlns:a16="http://schemas.microsoft.com/office/drawing/2014/main" val="83002025"/>
                    </a:ext>
                  </a:extLst>
                </a:gridCol>
              </a:tblGrid>
              <a:tr h="370840">
                <a:tc>
                  <a:txBody>
                    <a:bodyPr/>
                    <a:lstStyle/>
                    <a:p>
                      <a:r>
                        <a:rPr lang="en-MY" sz="1400" b="1" dirty="0" smtClean="0">
                          <a:latin typeface="+mn-lt"/>
                        </a:rPr>
                        <a:t>Test Case</a:t>
                      </a:r>
                      <a:endParaRPr lang="en-MY" sz="1400" b="1"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extLst>
                  <a:ext uri="{0D108BD9-81ED-4DB2-BD59-A6C34878D82A}">
                    <a16:rowId xmlns:a16="http://schemas.microsoft.com/office/drawing/2014/main" val="480908681"/>
                  </a:ext>
                </a:extLst>
              </a:tr>
              <a:tr h="370840">
                <a:tc>
                  <a:txBody>
                    <a:bodyPr/>
                    <a:lstStyle/>
                    <a:p>
                      <a:r>
                        <a:rPr lang="en-MY" sz="1400" b="1" dirty="0" smtClean="0">
                          <a:latin typeface="+mn-lt"/>
                        </a:rPr>
                        <a:t>Start State</a:t>
                      </a:r>
                      <a:endParaRPr lang="en-MY" sz="1400" b="1" dirty="0">
                        <a:latin typeface="+mn-lt"/>
                      </a:endParaRPr>
                    </a:p>
                  </a:txBody>
                  <a:tcPr/>
                </a:tc>
                <a:tc>
                  <a:txBody>
                    <a:bodyPr/>
                    <a:lstStyle/>
                    <a:p>
                      <a:pPr algn="ctr"/>
                      <a:endParaRPr lang="en-MY" sz="1400" dirty="0">
                        <a:latin typeface="+mn-lt"/>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400" b="0" i="0" u="none" strike="noStrike" kern="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22459416"/>
                  </a:ext>
                </a:extLst>
              </a:tr>
              <a:tr h="370840">
                <a:tc>
                  <a:txBody>
                    <a:bodyPr/>
                    <a:lstStyle/>
                    <a:p>
                      <a:r>
                        <a:rPr lang="en-MY" sz="1400" b="1" dirty="0" smtClean="0">
                          <a:latin typeface="+mn-lt"/>
                        </a:rPr>
                        <a:t>Input</a:t>
                      </a:r>
                      <a:endParaRPr lang="en-MY" sz="1400" b="1"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extLst>
                  <a:ext uri="{0D108BD9-81ED-4DB2-BD59-A6C34878D82A}">
                    <a16:rowId xmlns:a16="http://schemas.microsoft.com/office/drawing/2014/main" val="558106859"/>
                  </a:ext>
                </a:extLst>
              </a:tr>
              <a:tr h="370840">
                <a:tc>
                  <a:txBody>
                    <a:bodyPr/>
                    <a:lstStyle/>
                    <a:p>
                      <a:r>
                        <a:rPr lang="en-MY" sz="1400" b="1" dirty="0" smtClean="0">
                          <a:latin typeface="+mn-lt"/>
                        </a:rPr>
                        <a:t>Expected Output</a:t>
                      </a:r>
                      <a:endParaRPr lang="en-MY" sz="1400" b="1"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extLst>
                  <a:ext uri="{0D108BD9-81ED-4DB2-BD59-A6C34878D82A}">
                    <a16:rowId xmlns:a16="http://schemas.microsoft.com/office/drawing/2014/main" val="3055371363"/>
                  </a:ext>
                </a:extLst>
              </a:tr>
              <a:tr h="370840">
                <a:tc>
                  <a:txBody>
                    <a:bodyPr/>
                    <a:lstStyle/>
                    <a:p>
                      <a:r>
                        <a:rPr lang="en-MY" sz="1400" b="1" dirty="0" smtClean="0">
                          <a:latin typeface="+mn-lt"/>
                        </a:rPr>
                        <a:t>Finish State</a:t>
                      </a:r>
                      <a:endParaRPr lang="en-MY" sz="1400" b="1"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extLst>
                  <a:ext uri="{0D108BD9-81ED-4DB2-BD59-A6C34878D82A}">
                    <a16:rowId xmlns:a16="http://schemas.microsoft.com/office/drawing/2014/main" val="4140659774"/>
                  </a:ext>
                </a:extLst>
              </a:tr>
              <a:tr h="370840">
                <a:tc>
                  <a:txBody>
                    <a:bodyPr/>
                    <a:lstStyle/>
                    <a:p>
                      <a:r>
                        <a:rPr lang="en-MY" sz="1400" b="1" dirty="0" smtClean="0">
                          <a:latin typeface="+mn-lt"/>
                        </a:rPr>
                        <a:t>Test Coverage </a:t>
                      </a:r>
                      <a:endParaRPr lang="en-MY" sz="1400" b="1"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tc>
                  <a:txBody>
                    <a:bodyPr/>
                    <a:lstStyle/>
                    <a:p>
                      <a:pPr algn="ctr"/>
                      <a:endParaRPr lang="en-MY" sz="1400" dirty="0">
                        <a:latin typeface="+mn-lt"/>
                      </a:endParaRPr>
                    </a:p>
                  </a:txBody>
                  <a:tcPr/>
                </a:tc>
                <a:extLst>
                  <a:ext uri="{0D108BD9-81ED-4DB2-BD59-A6C34878D82A}">
                    <a16:rowId xmlns:a16="http://schemas.microsoft.com/office/drawing/2014/main" val="1430553538"/>
                  </a:ext>
                </a:extLst>
              </a:tr>
            </a:tbl>
          </a:graphicData>
        </a:graphic>
      </p:graphicFrame>
      <p:sp>
        <p:nvSpPr>
          <p:cNvPr id="15" name="Rectangle 14"/>
          <p:cNvSpPr/>
          <p:nvPr/>
        </p:nvSpPr>
        <p:spPr>
          <a:xfrm>
            <a:off x="5181600" y="2354743"/>
            <a:ext cx="4038600" cy="369332"/>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smtClean="0">
                <a:latin typeface="Calibri" panose="020F0502020204030204" pitchFamily="34" charset="0"/>
                <a:cs typeface="Calibri" panose="020F0502020204030204" pitchFamily="34" charset="0"/>
              </a:rPr>
              <a:t>Identify test coverage for all transition</a:t>
            </a:r>
            <a:endParaRPr lang="en-MY" dirty="0">
              <a:latin typeface="Calibri" panose="020F0502020204030204" pitchFamily="34" charset="0"/>
              <a:cs typeface="Calibri" panose="020F0502020204030204" pitchFamily="34" charset="0"/>
            </a:endParaRPr>
          </a:p>
        </p:txBody>
      </p:sp>
      <p:sp>
        <p:nvSpPr>
          <p:cNvPr id="16" name="Rectangle 15"/>
          <p:cNvSpPr/>
          <p:nvPr/>
        </p:nvSpPr>
        <p:spPr>
          <a:xfrm>
            <a:off x="3505200" y="5105400"/>
            <a:ext cx="4038600" cy="369332"/>
          </a:xfrm>
          <a:prstGeom prst="rect">
            <a:avLst/>
          </a:prstGeom>
          <a:solidFill>
            <a:srgbClr val="FFFFC5"/>
          </a:solidFill>
          <a:effectLst>
            <a:outerShdw blurRad="50800" dist="38100" dir="2700000" algn="tl" rotWithShape="0">
              <a:prstClr val="black">
                <a:alpha val="40000"/>
              </a:prstClr>
            </a:outerShdw>
          </a:effectLst>
        </p:spPr>
        <p:txBody>
          <a:bodyPr wrap="square">
            <a:spAutoFit/>
          </a:bodyPr>
          <a:lstStyle/>
          <a:p>
            <a:pPr marL="84138" algn="ctr" fontAlgn="t"/>
            <a:r>
              <a:rPr lang="en-MY" dirty="0" smtClean="0">
                <a:latin typeface="Calibri" panose="020F0502020204030204" pitchFamily="34" charset="0"/>
                <a:cs typeface="Calibri" panose="020F0502020204030204" pitchFamily="34" charset="0"/>
              </a:rPr>
              <a:t>Identify test case for each test coverage</a:t>
            </a:r>
            <a:endParaRPr lang="en-MY"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3F59613-54D9-4715-AD64-3686FB002C83}"/>
              </a:ext>
            </a:extLst>
          </p:cNvPr>
          <p:cNvSpPr/>
          <p:nvPr/>
        </p:nvSpPr>
        <p:spPr>
          <a:xfrm>
            <a:off x="457200" y="665763"/>
            <a:ext cx="824616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defRPr/>
            </a:pPr>
            <a:r>
              <a:rPr lang="en-US" sz="2400" b="1" smtClean="0">
                <a:solidFill>
                  <a:srgbClr val="30786E"/>
                </a:solidFill>
                <a:latin typeface="Century Gothic" panose="020B0502020202020204" pitchFamily="34" charset="0"/>
              </a:rPr>
              <a:t>4. </a:t>
            </a:r>
            <a:r>
              <a:rPr lang="en-US" sz="2400" b="1" dirty="0" smtClean="0">
                <a:solidFill>
                  <a:srgbClr val="30786E"/>
                </a:solidFill>
                <a:latin typeface="Century Gothic" panose="020B0502020202020204" pitchFamily="34" charset="0"/>
              </a:rPr>
              <a:t>LATIHAN </a:t>
            </a:r>
            <a:r>
              <a:rPr lang="en-MY" sz="2400" b="1" i="1" dirty="0" smtClean="0">
                <a:solidFill>
                  <a:srgbClr val="30786E"/>
                </a:solidFill>
                <a:latin typeface="Century Gothic" panose="020B0502020202020204" pitchFamily="34" charset="0"/>
              </a:rPr>
              <a:t>STATE TRANSITION TEST DESIGN TECHNIQUES</a:t>
            </a:r>
            <a:endParaRPr lang="en-US" sz="2400" b="1" i="1" dirty="0">
              <a:solidFill>
                <a:srgbClr val="30786E"/>
              </a:solidFill>
              <a:latin typeface="Century Gothic" panose="020B0502020202020204" pitchFamily="34" charset="0"/>
            </a:endParaRPr>
          </a:p>
        </p:txBody>
      </p:sp>
    </p:spTree>
    <p:extLst>
      <p:ext uri="{BB962C8B-B14F-4D97-AF65-F5344CB8AC3E}">
        <p14:creationId xmlns:p14="http://schemas.microsoft.com/office/powerpoint/2010/main" val="55107911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14758</TotalTime>
  <Words>695</Words>
  <Application>Microsoft Office PowerPoint</Application>
  <PresentationFormat>Widescreen</PresentationFormat>
  <Paragraphs>187</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 Narrow</vt:lpstr>
      <vt:lpstr>Bahnschrift</vt:lpstr>
      <vt:lpstr>Bahnschrift Condensed</vt:lpstr>
      <vt:lpstr>Calibri</vt:lpstr>
      <vt:lpstr>Cambria-Italic</vt:lpstr>
      <vt:lpstr>Century Gothic</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Myzatul Akmam Binti. Sapaat</dc:creator>
  <cp:lastModifiedBy>Myzatul Akmam Binti. Sapaat</cp:lastModifiedBy>
  <cp:revision>694</cp:revision>
  <cp:lastPrinted>2021-06-28T12:20:58Z</cp:lastPrinted>
  <dcterms:created xsi:type="dcterms:W3CDTF">2019-08-27T08:50:53Z</dcterms:created>
  <dcterms:modified xsi:type="dcterms:W3CDTF">2021-06-28T12:24:15Z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2019-01-28T00:00:00Z</vt:filetime>
  </property>
  <property fmtid="{D5CDD505-2E9C-101B-9397-08002B2CF9AE}" pid="3" name="Creator">
    <vt:lpwstr>Microsoft® PowerPoint® 2016</vt:lpwstr>
  </property>
  <property fmtid="{D5CDD505-2E9C-101B-9397-08002B2CF9AE}" pid="4" name="LastSaved">
    <vt:filetime>2019-08-27T00:00:00Z</vt:filetime>
  </property>
</Properties>
</file>