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8" r:id="rId8"/>
    <p:sldId id="269" r:id="rId9"/>
    <p:sldId id="270"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56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MY"/>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MY"/>
          </a:p>
        </p:txBody>
      </p:sp>
      <p:sp>
        <p:nvSpPr>
          <p:cNvPr id="4" name="Date Placeholder 3"/>
          <p:cNvSpPr>
            <a:spLocks noGrp="1"/>
          </p:cNvSpPr>
          <p:nvPr>
            <p:ph type="dt" sz="half" idx="10"/>
          </p:nvPr>
        </p:nvSpPr>
        <p:spPr/>
        <p:txBody>
          <a:bodyPr/>
          <a:lstStyle/>
          <a:p>
            <a:fld id="{251F6FA5-2678-441B-9824-9E178574AC96}" type="datetimeFigureOut">
              <a:rPr lang="en-MY" smtClean="0"/>
              <a:t>29/6/2021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86A0A097-2EEE-48A3-BA23-C4BAB9213520}" type="slidenum">
              <a:rPr lang="en-MY" smtClean="0"/>
              <a:t>‹#›</a:t>
            </a:fld>
            <a:endParaRPr lang="en-MY"/>
          </a:p>
        </p:txBody>
      </p:sp>
    </p:spTree>
    <p:extLst>
      <p:ext uri="{BB962C8B-B14F-4D97-AF65-F5344CB8AC3E}">
        <p14:creationId xmlns:p14="http://schemas.microsoft.com/office/powerpoint/2010/main" val="3594837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251F6FA5-2678-441B-9824-9E178574AC96}" type="datetimeFigureOut">
              <a:rPr lang="en-MY" smtClean="0"/>
              <a:t>29/6/2021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86A0A097-2EEE-48A3-BA23-C4BAB9213520}" type="slidenum">
              <a:rPr lang="en-MY" smtClean="0"/>
              <a:t>‹#›</a:t>
            </a:fld>
            <a:endParaRPr lang="en-MY"/>
          </a:p>
        </p:txBody>
      </p:sp>
    </p:spTree>
    <p:extLst>
      <p:ext uri="{BB962C8B-B14F-4D97-AF65-F5344CB8AC3E}">
        <p14:creationId xmlns:p14="http://schemas.microsoft.com/office/powerpoint/2010/main" val="3518810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MY"/>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251F6FA5-2678-441B-9824-9E178574AC96}" type="datetimeFigureOut">
              <a:rPr lang="en-MY" smtClean="0"/>
              <a:t>29/6/2021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86A0A097-2EEE-48A3-BA23-C4BAB9213520}" type="slidenum">
              <a:rPr lang="en-MY" smtClean="0"/>
              <a:t>‹#›</a:t>
            </a:fld>
            <a:endParaRPr lang="en-MY"/>
          </a:p>
        </p:txBody>
      </p:sp>
    </p:spTree>
    <p:extLst>
      <p:ext uri="{BB962C8B-B14F-4D97-AF65-F5344CB8AC3E}">
        <p14:creationId xmlns:p14="http://schemas.microsoft.com/office/powerpoint/2010/main" val="10271315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F0861F8-3AA4-4702-B681-6D7880A61B88}"/>
              </a:ext>
            </a:extLst>
          </p:cNvPr>
          <p:cNvSpPr/>
          <p:nvPr userDrawn="1"/>
        </p:nvSpPr>
        <p:spPr>
          <a:xfrm>
            <a:off x="1371601" y="162000"/>
            <a:ext cx="2057399" cy="3144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MY" sz="1800" b="0" i="0" u="none" strike="noStrike" kern="1200" cap="none" spc="0" normalizeH="0" baseline="0" noProof="0">
              <a:ln>
                <a:noFill/>
              </a:ln>
              <a:solidFill>
                <a:prstClr val="white"/>
              </a:solidFill>
              <a:effectLst/>
              <a:uLnTx/>
              <a:uFillTx/>
              <a:latin typeface="Calibri"/>
              <a:ea typeface="+mn-ea"/>
              <a:cs typeface="+mn-cs"/>
            </a:endParaRPr>
          </a:p>
        </p:txBody>
      </p:sp>
      <p:sp>
        <p:nvSpPr>
          <p:cNvPr id="10" name="Rectangle 9"/>
          <p:cNvSpPr/>
          <p:nvPr userDrawn="1"/>
        </p:nvSpPr>
        <p:spPr>
          <a:xfrm>
            <a:off x="304805" y="152401"/>
            <a:ext cx="79513" cy="324000"/>
          </a:xfrm>
          <a:prstGeom prst="rect">
            <a:avLst/>
          </a:prstGeom>
          <a:solidFill>
            <a:srgbClr val="42BF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p:cNvSpPr/>
          <p:nvPr userDrawn="1"/>
        </p:nvSpPr>
        <p:spPr>
          <a:xfrm>
            <a:off x="371066" y="152400"/>
            <a:ext cx="79513" cy="324000"/>
          </a:xfrm>
          <a:prstGeom prst="rect">
            <a:avLst/>
          </a:prstGeom>
          <a:solidFill>
            <a:srgbClr val="484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p:cNvSpPr txBox="1"/>
          <p:nvPr userDrawn="1"/>
        </p:nvSpPr>
        <p:spPr>
          <a:xfrm>
            <a:off x="457200" y="72752"/>
            <a:ext cx="1143000" cy="1569660"/>
          </a:xfrm>
          <a:prstGeom prst="rect">
            <a:avLst/>
          </a:prstGeom>
          <a:noFill/>
        </p:spPr>
        <p:txBody>
          <a:bodyPr wrap="square" rtlCol="0">
            <a:spAutoFit/>
          </a:bodyPr>
          <a:lstStyle/>
          <a:p>
            <a:r>
              <a:rPr lang="en-MY" sz="2400" b="1" dirty="0">
                <a:solidFill>
                  <a:srgbClr val="45C2AA"/>
                </a:solidFill>
                <a:latin typeface="Bahnschrift" panose="020B0502040204020203" pitchFamily="34" charset="0"/>
              </a:rPr>
              <a:t>FASA</a:t>
            </a:r>
            <a:r>
              <a:rPr lang="en-MY" sz="2400" b="1" dirty="0">
                <a:solidFill>
                  <a:schemeClr val="bg1"/>
                </a:solidFill>
                <a:latin typeface="Bahnschrift" panose="020B0502040204020203" pitchFamily="34" charset="0"/>
              </a:rPr>
              <a:t>  PERMULAAN</a:t>
            </a:r>
          </a:p>
        </p:txBody>
      </p:sp>
      <p:sp>
        <p:nvSpPr>
          <p:cNvPr id="8" name="Rectangle 7">
            <a:extLst>
              <a:ext uri="{FF2B5EF4-FFF2-40B4-BE49-F238E27FC236}">
                <a16:creationId xmlns:a16="http://schemas.microsoft.com/office/drawing/2014/main" id="{79E59346-CD48-46B7-BD2F-AA53F8616F6D}"/>
              </a:ext>
            </a:extLst>
          </p:cNvPr>
          <p:cNvSpPr/>
          <p:nvPr userDrawn="1"/>
        </p:nvSpPr>
        <p:spPr>
          <a:xfrm>
            <a:off x="0" y="6614594"/>
            <a:ext cx="12192000" cy="253916"/>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DAA3DFB7-17B1-4A55-B023-EDB2553A9270}"/>
              </a:ext>
            </a:extLst>
          </p:cNvPr>
          <p:cNvSpPr txBox="1"/>
          <p:nvPr userDrawn="1"/>
        </p:nvSpPr>
        <p:spPr>
          <a:xfrm>
            <a:off x="11811000" y="6284044"/>
            <a:ext cx="980661"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5C3FDA4-490C-4BE6-B07A-5D459F5FF36E}" type="slidenum">
              <a:rPr kumimoji="0" lang="en-US" sz="1050" b="1" i="0" u="none" strike="noStrike" kern="1200" cap="none" spc="0" normalizeH="0" baseline="0" noProof="0" smtClean="0">
                <a:ln>
                  <a:noFill/>
                </a:ln>
                <a:solidFill>
                  <a:schemeClr val="tx1"/>
                </a:solidFill>
                <a:effectLst/>
                <a:uLnTx/>
                <a:uFillTx/>
                <a:latin typeface="Arial Narrow" panose="020B060602020203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050" b="1" i="0" u="none" strike="noStrike" kern="1200" cap="none" spc="0" normalizeH="0" baseline="0" noProof="0" dirty="0">
              <a:ln>
                <a:noFill/>
              </a:ln>
              <a:solidFill>
                <a:schemeClr val="tx1"/>
              </a:solidFill>
              <a:effectLst/>
              <a:uLnTx/>
              <a:uFillTx/>
              <a:latin typeface="Arial Narrow" panose="020B0606020202030204" pitchFamily="34" charset="0"/>
              <a:ea typeface="+mn-ea"/>
              <a:cs typeface="+mn-cs"/>
            </a:endParaRPr>
          </a:p>
        </p:txBody>
      </p:sp>
      <p:pic>
        <p:nvPicPr>
          <p:cNvPr id="13" name="Picture 12">
            <a:extLst>
              <a:ext uri="{FF2B5EF4-FFF2-40B4-BE49-F238E27FC236}">
                <a16:creationId xmlns:a16="http://schemas.microsoft.com/office/drawing/2014/main" id="{11FBF4BE-2606-4EC4-86A2-155B610C9D58}"/>
              </a:ext>
            </a:extLst>
          </p:cNvPr>
          <p:cNvPicPr>
            <a:picLocks noChangeAspect="1"/>
          </p:cNvPicPr>
          <p:nvPr userDrawn="1"/>
        </p:nvPicPr>
        <p:blipFill>
          <a:blip r:embed="rId2"/>
          <a:stretch>
            <a:fillRect/>
          </a:stretch>
        </p:blipFill>
        <p:spPr>
          <a:xfrm>
            <a:off x="6025236" y="6477000"/>
            <a:ext cx="7614564" cy="493819"/>
          </a:xfrm>
          <a:prstGeom prst="rect">
            <a:avLst/>
          </a:prstGeom>
        </p:spPr>
      </p:pic>
      <p:sp>
        <p:nvSpPr>
          <p:cNvPr id="9" name="TextBox 8"/>
          <p:cNvSpPr txBox="1"/>
          <p:nvPr userDrawn="1"/>
        </p:nvSpPr>
        <p:spPr>
          <a:xfrm>
            <a:off x="1323975" y="85725"/>
            <a:ext cx="2133600" cy="461665"/>
          </a:xfrm>
          <a:prstGeom prst="rect">
            <a:avLst/>
          </a:prstGeom>
          <a:noFill/>
        </p:spPr>
        <p:txBody>
          <a:bodyPr wrap="square" rtlCol="0">
            <a:spAutoFit/>
          </a:bodyPr>
          <a:lstStyle/>
          <a:p>
            <a:pPr algn="ctr"/>
            <a:r>
              <a:rPr lang="fi-FI" sz="2400" b="1" dirty="0" smtClean="0">
                <a:solidFill>
                  <a:schemeClr val="bg1"/>
                </a:solidFill>
                <a:latin typeface="Century Gothic" panose="020B0502020202020204" pitchFamily="34" charset="0"/>
              </a:rPr>
              <a:t>PENGUJIAN</a:t>
            </a:r>
            <a:endParaRPr lang="en-MY" sz="2400" b="1"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007806783"/>
      </p:ext>
    </p:extLst>
  </p:cSld>
  <p:clrMapOvr>
    <a:masterClrMapping/>
  </p:clrMapOvr>
  <p:transition spd="slow">
    <p:push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251F6FA5-2678-441B-9824-9E178574AC96}" type="datetimeFigureOut">
              <a:rPr lang="en-MY" smtClean="0"/>
              <a:t>29/6/2021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86A0A097-2EEE-48A3-BA23-C4BAB9213520}" type="slidenum">
              <a:rPr lang="en-MY" smtClean="0"/>
              <a:t>‹#›</a:t>
            </a:fld>
            <a:endParaRPr lang="en-MY"/>
          </a:p>
        </p:txBody>
      </p:sp>
    </p:spTree>
    <p:extLst>
      <p:ext uri="{BB962C8B-B14F-4D97-AF65-F5344CB8AC3E}">
        <p14:creationId xmlns:p14="http://schemas.microsoft.com/office/powerpoint/2010/main" val="3669150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MY"/>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51F6FA5-2678-441B-9824-9E178574AC96}" type="datetimeFigureOut">
              <a:rPr lang="en-MY" smtClean="0"/>
              <a:t>29/6/2021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86A0A097-2EEE-48A3-BA23-C4BAB9213520}" type="slidenum">
              <a:rPr lang="en-MY" smtClean="0"/>
              <a:t>‹#›</a:t>
            </a:fld>
            <a:endParaRPr lang="en-MY"/>
          </a:p>
        </p:txBody>
      </p:sp>
    </p:spTree>
    <p:extLst>
      <p:ext uri="{BB962C8B-B14F-4D97-AF65-F5344CB8AC3E}">
        <p14:creationId xmlns:p14="http://schemas.microsoft.com/office/powerpoint/2010/main" val="1796637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Date Placeholder 4"/>
          <p:cNvSpPr>
            <a:spLocks noGrp="1"/>
          </p:cNvSpPr>
          <p:nvPr>
            <p:ph type="dt" sz="half" idx="10"/>
          </p:nvPr>
        </p:nvSpPr>
        <p:spPr/>
        <p:txBody>
          <a:bodyPr/>
          <a:lstStyle/>
          <a:p>
            <a:fld id="{251F6FA5-2678-441B-9824-9E178574AC96}" type="datetimeFigureOut">
              <a:rPr lang="en-MY" smtClean="0"/>
              <a:t>29/6/2021</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86A0A097-2EEE-48A3-BA23-C4BAB9213520}" type="slidenum">
              <a:rPr lang="en-MY" smtClean="0"/>
              <a:t>‹#›</a:t>
            </a:fld>
            <a:endParaRPr lang="en-MY"/>
          </a:p>
        </p:txBody>
      </p:sp>
    </p:spTree>
    <p:extLst>
      <p:ext uri="{BB962C8B-B14F-4D97-AF65-F5344CB8AC3E}">
        <p14:creationId xmlns:p14="http://schemas.microsoft.com/office/powerpoint/2010/main" val="3528183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MY"/>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7" name="Date Placeholder 6"/>
          <p:cNvSpPr>
            <a:spLocks noGrp="1"/>
          </p:cNvSpPr>
          <p:nvPr>
            <p:ph type="dt" sz="half" idx="10"/>
          </p:nvPr>
        </p:nvSpPr>
        <p:spPr/>
        <p:txBody>
          <a:bodyPr/>
          <a:lstStyle/>
          <a:p>
            <a:fld id="{251F6FA5-2678-441B-9824-9E178574AC96}" type="datetimeFigureOut">
              <a:rPr lang="en-MY" smtClean="0"/>
              <a:t>29/6/2021</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86A0A097-2EEE-48A3-BA23-C4BAB9213520}" type="slidenum">
              <a:rPr lang="en-MY" smtClean="0"/>
              <a:t>‹#›</a:t>
            </a:fld>
            <a:endParaRPr lang="en-MY"/>
          </a:p>
        </p:txBody>
      </p:sp>
    </p:spTree>
    <p:extLst>
      <p:ext uri="{BB962C8B-B14F-4D97-AF65-F5344CB8AC3E}">
        <p14:creationId xmlns:p14="http://schemas.microsoft.com/office/powerpoint/2010/main" val="747884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Date Placeholder 2"/>
          <p:cNvSpPr>
            <a:spLocks noGrp="1"/>
          </p:cNvSpPr>
          <p:nvPr>
            <p:ph type="dt" sz="half" idx="10"/>
          </p:nvPr>
        </p:nvSpPr>
        <p:spPr/>
        <p:txBody>
          <a:bodyPr/>
          <a:lstStyle/>
          <a:p>
            <a:fld id="{251F6FA5-2678-441B-9824-9E178574AC96}" type="datetimeFigureOut">
              <a:rPr lang="en-MY" smtClean="0"/>
              <a:t>29/6/2021</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86A0A097-2EEE-48A3-BA23-C4BAB9213520}" type="slidenum">
              <a:rPr lang="en-MY" smtClean="0"/>
              <a:t>‹#›</a:t>
            </a:fld>
            <a:endParaRPr lang="en-MY"/>
          </a:p>
        </p:txBody>
      </p:sp>
    </p:spTree>
    <p:extLst>
      <p:ext uri="{BB962C8B-B14F-4D97-AF65-F5344CB8AC3E}">
        <p14:creationId xmlns:p14="http://schemas.microsoft.com/office/powerpoint/2010/main" val="580401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1F6FA5-2678-441B-9824-9E178574AC96}" type="datetimeFigureOut">
              <a:rPr lang="en-MY" smtClean="0"/>
              <a:t>29/6/2021</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86A0A097-2EEE-48A3-BA23-C4BAB9213520}" type="slidenum">
              <a:rPr lang="en-MY" smtClean="0"/>
              <a:t>‹#›</a:t>
            </a:fld>
            <a:endParaRPr lang="en-MY"/>
          </a:p>
        </p:txBody>
      </p:sp>
    </p:spTree>
    <p:extLst>
      <p:ext uri="{BB962C8B-B14F-4D97-AF65-F5344CB8AC3E}">
        <p14:creationId xmlns:p14="http://schemas.microsoft.com/office/powerpoint/2010/main" val="4162409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MY"/>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51F6FA5-2678-441B-9824-9E178574AC96}" type="datetimeFigureOut">
              <a:rPr lang="en-MY" smtClean="0"/>
              <a:t>29/6/2021</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86A0A097-2EEE-48A3-BA23-C4BAB9213520}" type="slidenum">
              <a:rPr lang="en-MY" smtClean="0"/>
              <a:t>‹#›</a:t>
            </a:fld>
            <a:endParaRPr lang="en-MY"/>
          </a:p>
        </p:txBody>
      </p:sp>
    </p:spTree>
    <p:extLst>
      <p:ext uri="{BB962C8B-B14F-4D97-AF65-F5344CB8AC3E}">
        <p14:creationId xmlns:p14="http://schemas.microsoft.com/office/powerpoint/2010/main" val="646876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MY"/>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51F6FA5-2678-441B-9824-9E178574AC96}" type="datetimeFigureOut">
              <a:rPr lang="en-MY" smtClean="0"/>
              <a:t>29/6/2021</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86A0A097-2EEE-48A3-BA23-C4BAB9213520}" type="slidenum">
              <a:rPr lang="en-MY" smtClean="0"/>
              <a:t>‹#›</a:t>
            </a:fld>
            <a:endParaRPr lang="en-MY"/>
          </a:p>
        </p:txBody>
      </p:sp>
    </p:spTree>
    <p:extLst>
      <p:ext uri="{BB962C8B-B14F-4D97-AF65-F5344CB8AC3E}">
        <p14:creationId xmlns:p14="http://schemas.microsoft.com/office/powerpoint/2010/main" val="1668320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MY"/>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1F6FA5-2678-441B-9824-9E178574AC96}" type="datetimeFigureOut">
              <a:rPr lang="en-MY" smtClean="0"/>
              <a:t>29/6/2021</a:t>
            </a:fld>
            <a:endParaRPr lang="en-MY"/>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A0A097-2EEE-48A3-BA23-C4BAB9213520}" type="slidenum">
              <a:rPr lang="en-MY" smtClean="0"/>
              <a:t>‹#›</a:t>
            </a:fld>
            <a:endParaRPr lang="en-MY"/>
          </a:p>
        </p:txBody>
      </p:sp>
    </p:spTree>
    <p:extLst>
      <p:ext uri="{BB962C8B-B14F-4D97-AF65-F5344CB8AC3E}">
        <p14:creationId xmlns:p14="http://schemas.microsoft.com/office/powerpoint/2010/main" val="16706710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F59613-54D9-4715-AD64-3686FB002C83}"/>
              </a:ext>
            </a:extLst>
          </p:cNvPr>
          <p:cNvSpPr/>
          <p:nvPr/>
        </p:nvSpPr>
        <p:spPr>
          <a:xfrm>
            <a:off x="431128" y="685800"/>
            <a:ext cx="8754320" cy="461665"/>
          </a:xfrm>
          <a:prstGeom prst="rect">
            <a:avLst/>
          </a:prstGeom>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1200"/>
              </a:spcBef>
              <a:defRPr/>
            </a:pPr>
            <a:r>
              <a:rPr lang="en-US" sz="2400" b="1" dirty="0" smtClean="0">
                <a:solidFill>
                  <a:srgbClr val="30786E"/>
                </a:solidFill>
                <a:latin typeface="Century Gothic" panose="020B0502020202020204" pitchFamily="34" charset="0"/>
              </a:rPr>
              <a:t>1. LATIHAN </a:t>
            </a:r>
            <a:r>
              <a:rPr lang="en-US" sz="2400" b="1" i="1" dirty="0" smtClean="0">
                <a:solidFill>
                  <a:srgbClr val="30786E"/>
                </a:solidFill>
                <a:latin typeface="Century Gothic" panose="020B0502020202020204" pitchFamily="34" charset="0"/>
              </a:rPr>
              <a:t>BOUNDARY VALUE ANALYSIS (BVA) TECHNIQUE</a:t>
            </a:r>
            <a:endParaRPr lang="en-US" sz="2400" b="1" i="1" dirty="0">
              <a:solidFill>
                <a:srgbClr val="30786E"/>
              </a:solidFill>
              <a:latin typeface="Century Gothic" panose="020B0502020202020204" pitchFamily="34" charset="0"/>
            </a:endParaRPr>
          </a:p>
        </p:txBody>
      </p:sp>
      <p:grpSp>
        <p:nvGrpSpPr>
          <p:cNvPr id="11" name="Group 10">
            <a:extLst>
              <a:ext uri="{FF2B5EF4-FFF2-40B4-BE49-F238E27FC236}">
                <a16:creationId xmlns:a16="http://schemas.microsoft.com/office/drawing/2014/main" id="{BA2A53E5-BEFF-4B08-BF4D-D887C51C0FA3}"/>
              </a:ext>
            </a:extLst>
          </p:cNvPr>
          <p:cNvGrpSpPr/>
          <p:nvPr/>
        </p:nvGrpSpPr>
        <p:grpSpPr>
          <a:xfrm>
            <a:off x="555843" y="1173308"/>
            <a:ext cx="10359807" cy="369742"/>
            <a:chOff x="9527108" y="4082625"/>
            <a:chExt cx="2447049" cy="0"/>
          </a:xfrm>
        </p:grpSpPr>
        <p:cxnSp>
          <p:nvCxnSpPr>
            <p:cNvPr id="12" name="Straight Connector 11">
              <a:extLst>
                <a:ext uri="{FF2B5EF4-FFF2-40B4-BE49-F238E27FC236}">
                  <a16:creationId xmlns:a16="http://schemas.microsoft.com/office/drawing/2014/main" id="{80E83227-3E17-4F36-A718-5778B4E10778}"/>
                </a:ext>
              </a:extLst>
            </p:cNvPr>
            <p:cNvCxnSpPr>
              <a:cxnSpLocks/>
            </p:cNvCxnSpPr>
            <p:nvPr/>
          </p:nvCxnSpPr>
          <p:spPr>
            <a:xfrm>
              <a:off x="9527108" y="4082625"/>
              <a:ext cx="244704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FD70834-1E08-45B1-A750-32359E5EAAB8}"/>
                </a:ext>
              </a:extLst>
            </p:cNvPr>
            <p:cNvCxnSpPr>
              <a:cxnSpLocks/>
            </p:cNvCxnSpPr>
            <p:nvPr/>
          </p:nvCxnSpPr>
          <p:spPr>
            <a:xfrm>
              <a:off x="9527108" y="4082625"/>
              <a:ext cx="552013" cy="0"/>
            </a:xfrm>
            <a:prstGeom prst="line">
              <a:avLst/>
            </a:prstGeom>
            <a:ln w="28575">
              <a:solidFill>
                <a:srgbClr val="74D2C0"/>
              </a:solidFill>
            </a:ln>
          </p:spPr>
          <p:style>
            <a:lnRef idx="1">
              <a:schemeClr val="accent1"/>
            </a:lnRef>
            <a:fillRef idx="0">
              <a:schemeClr val="accent1"/>
            </a:fillRef>
            <a:effectRef idx="0">
              <a:schemeClr val="accent1"/>
            </a:effectRef>
            <a:fontRef idx="minor">
              <a:schemeClr val="tx1"/>
            </a:fontRef>
          </p:style>
        </p:cxnSp>
      </p:grpSp>
      <p:sp>
        <p:nvSpPr>
          <p:cNvPr id="2" name="Rectangle 1"/>
          <p:cNvSpPr/>
          <p:nvPr/>
        </p:nvSpPr>
        <p:spPr>
          <a:xfrm>
            <a:off x="304800" y="1476559"/>
            <a:ext cx="11277600" cy="646331"/>
          </a:xfrm>
          <a:prstGeom prst="rect">
            <a:avLst/>
          </a:prstGeom>
        </p:spPr>
        <p:txBody>
          <a:bodyPr wrap="square">
            <a:spAutoFit/>
          </a:bodyPr>
          <a:lstStyle/>
          <a:p>
            <a:r>
              <a:rPr lang="en-MY" dirty="0" err="1" smtClean="0">
                <a:latin typeface="Century Gothic" panose="020B0502020202020204" pitchFamily="34" charset="0"/>
              </a:rPr>
              <a:t>Sistem</a:t>
            </a:r>
            <a:r>
              <a:rPr lang="en-MY" dirty="0" smtClean="0">
                <a:latin typeface="Century Gothic" panose="020B0502020202020204" pitchFamily="34" charset="0"/>
              </a:rPr>
              <a:t> </a:t>
            </a:r>
            <a:r>
              <a:rPr lang="en-MY" dirty="0" err="1" smtClean="0">
                <a:latin typeface="Century Gothic" panose="020B0502020202020204" pitchFamily="34" charset="0"/>
              </a:rPr>
              <a:t>akan</a:t>
            </a:r>
            <a:r>
              <a:rPr lang="en-MY" dirty="0" smtClean="0">
                <a:latin typeface="Century Gothic" panose="020B0502020202020204" pitchFamily="34" charset="0"/>
              </a:rPr>
              <a:t> </a:t>
            </a:r>
            <a:r>
              <a:rPr lang="en-MY" dirty="0" err="1" smtClean="0">
                <a:latin typeface="Century Gothic" panose="020B0502020202020204" pitchFamily="34" charset="0"/>
              </a:rPr>
              <a:t>menterjemahkan</a:t>
            </a:r>
            <a:r>
              <a:rPr lang="en-MY" dirty="0" smtClean="0">
                <a:latin typeface="Century Gothic" panose="020B0502020202020204" pitchFamily="34" charset="0"/>
              </a:rPr>
              <a:t> </a:t>
            </a:r>
            <a:r>
              <a:rPr lang="en-MY" dirty="0" err="1" smtClean="0">
                <a:latin typeface="Century Gothic" panose="020B0502020202020204" pitchFamily="34" charset="0"/>
              </a:rPr>
              <a:t>markah</a:t>
            </a:r>
            <a:r>
              <a:rPr lang="en-MY" dirty="0" smtClean="0">
                <a:latin typeface="Century Gothic" panose="020B0502020202020204" pitchFamily="34" charset="0"/>
              </a:rPr>
              <a:t> yang </a:t>
            </a:r>
            <a:r>
              <a:rPr lang="en-MY" dirty="0" err="1" smtClean="0">
                <a:latin typeface="Century Gothic" panose="020B0502020202020204" pitchFamily="34" charset="0"/>
              </a:rPr>
              <a:t>diperolehi</a:t>
            </a:r>
            <a:r>
              <a:rPr lang="en-MY" dirty="0" smtClean="0">
                <a:latin typeface="Century Gothic" panose="020B0502020202020204" pitchFamily="34" charset="0"/>
              </a:rPr>
              <a:t> </a:t>
            </a:r>
            <a:r>
              <a:rPr lang="en-MY" dirty="0" err="1" smtClean="0">
                <a:latin typeface="Century Gothic" panose="020B0502020202020204" pitchFamily="34" charset="0"/>
              </a:rPr>
              <a:t>pelajar</a:t>
            </a:r>
            <a:r>
              <a:rPr lang="en-MY" dirty="0" smtClean="0">
                <a:latin typeface="Century Gothic" panose="020B0502020202020204" pitchFamily="34" charset="0"/>
              </a:rPr>
              <a:t> (</a:t>
            </a:r>
            <a:r>
              <a:rPr lang="en-MY" dirty="0" err="1" smtClean="0">
                <a:latin typeface="Century Gothic" panose="020B0502020202020204" pitchFamily="34" charset="0"/>
              </a:rPr>
              <a:t>dalam</a:t>
            </a:r>
            <a:r>
              <a:rPr lang="en-MY" dirty="0" smtClean="0">
                <a:latin typeface="Century Gothic" panose="020B0502020202020204" pitchFamily="34" charset="0"/>
              </a:rPr>
              <a:t> </a:t>
            </a:r>
            <a:r>
              <a:rPr lang="en-MY" dirty="0" err="1" smtClean="0">
                <a:latin typeface="Century Gothic" panose="020B0502020202020204" pitchFamily="34" charset="0"/>
              </a:rPr>
              <a:t>bentuk</a:t>
            </a:r>
            <a:r>
              <a:rPr lang="en-MY" dirty="0" smtClean="0">
                <a:latin typeface="Century Gothic" panose="020B0502020202020204" pitchFamily="34" charset="0"/>
              </a:rPr>
              <a:t> integer) </a:t>
            </a:r>
            <a:r>
              <a:rPr lang="en-MY" dirty="0" err="1" smtClean="0">
                <a:latin typeface="Century Gothic" panose="020B0502020202020204" pitchFamily="34" charset="0"/>
              </a:rPr>
              <a:t>kepada</a:t>
            </a:r>
            <a:r>
              <a:rPr lang="en-MY" dirty="0" smtClean="0">
                <a:latin typeface="Century Gothic" panose="020B0502020202020204" pitchFamily="34" charset="0"/>
              </a:rPr>
              <a:t> </a:t>
            </a:r>
            <a:r>
              <a:rPr lang="en-MY" dirty="0" err="1" smtClean="0">
                <a:latin typeface="Century Gothic" panose="020B0502020202020204" pitchFamily="34" charset="0"/>
              </a:rPr>
              <a:t>gred</a:t>
            </a:r>
            <a:r>
              <a:rPr lang="en-MY" dirty="0" smtClean="0">
                <a:latin typeface="Century Gothic" panose="020B0502020202020204" pitchFamily="34" charset="0"/>
              </a:rPr>
              <a:t> </a:t>
            </a:r>
            <a:r>
              <a:rPr lang="en-MY" dirty="0" err="1" smtClean="0">
                <a:latin typeface="Century Gothic" panose="020B0502020202020204" pitchFamily="34" charset="0"/>
              </a:rPr>
              <a:t>seperti</a:t>
            </a:r>
            <a:r>
              <a:rPr lang="en-MY" dirty="0" smtClean="0">
                <a:latin typeface="Century Gothic" panose="020B0502020202020204" pitchFamily="34" charset="0"/>
              </a:rPr>
              <a:t> </a:t>
            </a:r>
            <a:r>
              <a:rPr lang="en-MY" dirty="0" err="1" smtClean="0">
                <a:latin typeface="Century Gothic" panose="020B0502020202020204" pitchFamily="34" charset="0"/>
              </a:rPr>
              <a:t>berikut</a:t>
            </a:r>
            <a:r>
              <a:rPr lang="en-MY" dirty="0" smtClean="0">
                <a:latin typeface="Century Gothic" panose="020B0502020202020204" pitchFamily="34" charset="0"/>
              </a:rPr>
              <a:t>:</a:t>
            </a:r>
            <a:endParaRPr lang="en-MY" dirty="0">
              <a:latin typeface="Century Gothic" panose="020B0502020202020204" pitchFamily="34" charset="0"/>
            </a:endParaRPr>
          </a:p>
        </p:txBody>
      </p:sp>
      <p:sp>
        <p:nvSpPr>
          <p:cNvPr id="50" name="TextBox 49"/>
          <p:cNvSpPr txBox="1"/>
          <p:nvPr/>
        </p:nvSpPr>
        <p:spPr>
          <a:xfrm>
            <a:off x="4658710" y="3054113"/>
            <a:ext cx="5322291" cy="369332"/>
          </a:xfrm>
          <a:prstGeom prst="rect">
            <a:avLst/>
          </a:prstGeom>
          <a:noFill/>
        </p:spPr>
        <p:txBody>
          <a:bodyPr wrap="none" rtlCol="0">
            <a:spAutoFit/>
          </a:bodyPr>
          <a:lstStyle/>
          <a:p>
            <a:r>
              <a:rPr lang="en-MY" b="1" dirty="0" smtClean="0">
                <a:latin typeface="Century Gothic" panose="020B0502020202020204" pitchFamily="34" charset="0"/>
              </a:rPr>
              <a:t>Feature Set (FS)1 </a:t>
            </a:r>
            <a:r>
              <a:rPr lang="en-MY" dirty="0" smtClean="0">
                <a:latin typeface="Century Gothic" panose="020B0502020202020204" pitchFamily="34" charset="0"/>
              </a:rPr>
              <a:t>– </a:t>
            </a:r>
            <a:r>
              <a:rPr lang="en-MY" dirty="0" err="1" smtClean="0">
                <a:latin typeface="Century Gothic" panose="020B0502020202020204" pitchFamily="34" charset="0"/>
              </a:rPr>
              <a:t>generate_grading</a:t>
            </a:r>
            <a:r>
              <a:rPr lang="en-MY" dirty="0" smtClean="0">
                <a:latin typeface="Century Gothic" panose="020B0502020202020204" pitchFamily="34" charset="0"/>
              </a:rPr>
              <a:t> function</a:t>
            </a:r>
            <a:endParaRPr lang="en-MY" dirty="0">
              <a:latin typeface="Century Gothic" panose="020B0502020202020204" pitchFamily="34" charset="0"/>
            </a:endParaRPr>
          </a:p>
        </p:txBody>
      </p:sp>
      <p:sp>
        <p:nvSpPr>
          <p:cNvPr id="51" name="Rectangle 50"/>
          <p:cNvSpPr/>
          <p:nvPr/>
        </p:nvSpPr>
        <p:spPr>
          <a:xfrm>
            <a:off x="444261" y="2228671"/>
            <a:ext cx="2693950" cy="1200329"/>
          </a:xfrm>
          <a:prstGeom prst="rect">
            <a:avLst/>
          </a:prstGeom>
        </p:spPr>
        <p:txBody>
          <a:bodyPr wrap="square">
            <a:spAutoFit/>
          </a:bodyPr>
          <a:lstStyle/>
          <a:p>
            <a:pPr marL="285750" indent="-285750">
              <a:buFont typeface="Wingdings" panose="05000000000000000000" pitchFamily="2" charset="2"/>
              <a:buChar char="q"/>
            </a:pPr>
            <a:r>
              <a:rPr lang="en-MY" dirty="0" smtClean="0">
                <a:latin typeface="Century Gothic" panose="020B0502020202020204" pitchFamily="34" charset="0"/>
              </a:rPr>
              <a:t>70 </a:t>
            </a:r>
            <a:r>
              <a:rPr lang="en-MY" dirty="0" err="1" smtClean="0">
                <a:latin typeface="Century Gothic" panose="020B0502020202020204" pitchFamily="34" charset="0"/>
              </a:rPr>
              <a:t>hingga</a:t>
            </a:r>
            <a:r>
              <a:rPr lang="en-MY" dirty="0" smtClean="0">
                <a:latin typeface="Century Gothic" panose="020B0502020202020204" pitchFamily="34" charset="0"/>
              </a:rPr>
              <a:t> 100  </a:t>
            </a:r>
            <a:r>
              <a:rPr lang="en-MY" dirty="0">
                <a:latin typeface="Century Gothic" panose="020B0502020202020204" pitchFamily="34" charset="0"/>
              </a:rPr>
              <a:t>- ‘A’</a:t>
            </a:r>
          </a:p>
          <a:p>
            <a:pPr marL="285750" indent="-285750">
              <a:buFont typeface="Wingdings" panose="05000000000000000000" pitchFamily="2" charset="2"/>
              <a:buChar char="q"/>
            </a:pPr>
            <a:r>
              <a:rPr lang="en-MY" dirty="0" smtClean="0">
                <a:latin typeface="Century Gothic" panose="020B0502020202020204" pitchFamily="34" charset="0"/>
              </a:rPr>
              <a:t>50 </a:t>
            </a:r>
            <a:r>
              <a:rPr lang="en-MY" dirty="0" err="1" smtClean="0">
                <a:latin typeface="Century Gothic" panose="020B0502020202020204" pitchFamily="34" charset="0"/>
              </a:rPr>
              <a:t>hingga</a:t>
            </a:r>
            <a:r>
              <a:rPr lang="en-MY" dirty="0" smtClean="0">
                <a:latin typeface="Century Gothic" panose="020B0502020202020204" pitchFamily="34" charset="0"/>
              </a:rPr>
              <a:t> 69 - </a:t>
            </a:r>
            <a:r>
              <a:rPr lang="en-MY" dirty="0">
                <a:latin typeface="Century Gothic" panose="020B0502020202020204" pitchFamily="34" charset="0"/>
              </a:rPr>
              <a:t>‘B’</a:t>
            </a:r>
          </a:p>
          <a:p>
            <a:pPr marL="285750" indent="-285750">
              <a:buFont typeface="Wingdings" panose="05000000000000000000" pitchFamily="2" charset="2"/>
              <a:buChar char="q"/>
            </a:pPr>
            <a:r>
              <a:rPr lang="en-MY" dirty="0" smtClean="0">
                <a:latin typeface="Century Gothic" panose="020B0502020202020204" pitchFamily="34" charset="0"/>
              </a:rPr>
              <a:t>30 </a:t>
            </a:r>
            <a:r>
              <a:rPr lang="en-MY" dirty="0" err="1" smtClean="0">
                <a:latin typeface="Century Gothic" panose="020B0502020202020204" pitchFamily="34" charset="0"/>
              </a:rPr>
              <a:t>hingga</a:t>
            </a:r>
            <a:r>
              <a:rPr lang="en-MY" dirty="0" smtClean="0">
                <a:latin typeface="Century Gothic" panose="020B0502020202020204" pitchFamily="34" charset="0"/>
              </a:rPr>
              <a:t> 49 </a:t>
            </a:r>
            <a:r>
              <a:rPr lang="en-MY" dirty="0">
                <a:latin typeface="Century Gothic" panose="020B0502020202020204" pitchFamily="34" charset="0"/>
              </a:rPr>
              <a:t>- ‘C’</a:t>
            </a:r>
          </a:p>
          <a:p>
            <a:pPr marL="285750" indent="-285750">
              <a:buFont typeface="Wingdings" panose="05000000000000000000" pitchFamily="2" charset="2"/>
              <a:buChar char="q"/>
            </a:pPr>
            <a:r>
              <a:rPr lang="en-MY" dirty="0" smtClean="0">
                <a:latin typeface="Century Gothic" panose="020B0502020202020204" pitchFamily="34" charset="0"/>
              </a:rPr>
              <a:t>0 </a:t>
            </a:r>
            <a:r>
              <a:rPr lang="en-MY" dirty="0" err="1" smtClean="0">
                <a:latin typeface="Century Gothic" panose="020B0502020202020204" pitchFamily="34" charset="0"/>
              </a:rPr>
              <a:t>hingga</a:t>
            </a:r>
            <a:r>
              <a:rPr lang="en-MY" dirty="0" smtClean="0">
                <a:latin typeface="Century Gothic" panose="020B0502020202020204" pitchFamily="34" charset="0"/>
              </a:rPr>
              <a:t> 29 </a:t>
            </a:r>
            <a:r>
              <a:rPr lang="en-MY" dirty="0">
                <a:latin typeface="Century Gothic" panose="020B0502020202020204" pitchFamily="34" charset="0"/>
              </a:rPr>
              <a:t>- ‘D’</a:t>
            </a:r>
          </a:p>
        </p:txBody>
      </p:sp>
      <p:sp>
        <p:nvSpPr>
          <p:cNvPr id="53" name="Rectangle 52"/>
          <p:cNvSpPr/>
          <p:nvPr/>
        </p:nvSpPr>
        <p:spPr>
          <a:xfrm>
            <a:off x="4648200" y="2228671"/>
            <a:ext cx="6555701" cy="685059"/>
          </a:xfrm>
          <a:prstGeom prst="rect">
            <a:avLst/>
          </a:prstGeom>
        </p:spPr>
        <p:txBody>
          <a:bodyPr wrap="square">
            <a:spAutoFit/>
          </a:bodyPr>
          <a:lstStyle/>
          <a:p>
            <a:pPr>
              <a:lnSpc>
                <a:spcPct val="107000"/>
              </a:lnSpc>
              <a:spcAft>
                <a:spcPts val="0"/>
              </a:spcAft>
            </a:pPr>
            <a:r>
              <a:rPr lang="en-MY" dirty="0" err="1" smtClean="0">
                <a:latin typeface="Century Gothic" panose="020B0502020202020204" pitchFamily="34" charset="0"/>
                <a:ea typeface="Calibri" panose="020F0502020204030204" pitchFamily="34" charset="0"/>
                <a:cs typeface="Cambria-Italic"/>
              </a:rPr>
              <a:t>Sekiranya</a:t>
            </a:r>
            <a:r>
              <a:rPr lang="en-MY" dirty="0" smtClean="0">
                <a:latin typeface="Century Gothic" panose="020B0502020202020204" pitchFamily="34" charset="0"/>
                <a:ea typeface="Calibri" panose="020F0502020204030204" pitchFamily="34" charset="0"/>
                <a:cs typeface="Cambria-Italic"/>
              </a:rPr>
              <a:t> input yang </a:t>
            </a:r>
            <a:r>
              <a:rPr lang="en-MY" dirty="0" err="1" smtClean="0">
                <a:latin typeface="Century Gothic" panose="020B0502020202020204" pitchFamily="34" charset="0"/>
                <a:ea typeface="Calibri" panose="020F0502020204030204" pitchFamily="34" charset="0"/>
                <a:cs typeface="Cambria-Italic"/>
              </a:rPr>
              <a:t>tidak</a:t>
            </a:r>
            <a:r>
              <a:rPr lang="en-MY" dirty="0" smtClean="0">
                <a:latin typeface="Century Gothic" panose="020B0502020202020204" pitchFamily="34" charset="0"/>
                <a:ea typeface="Calibri" panose="020F0502020204030204" pitchFamily="34" charset="0"/>
                <a:cs typeface="Cambria-Italic"/>
              </a:rPr>
              <a:t> </a:t>
            </a:r>
            <a:r>
              <a:rPr lang="en-MY" dirty="0" err="1" smtClean="0">
                <a:latin typeface="Century Gothic" panose="020B0502020202020204" pitchFamily="34" charset="0"/>
                <a:ea typeface="Calibri" panose="020F0502020204030204" pitchFamily="34" charset="0"/>
                <a:cs typeface="Cambria-Italic"/>
              </a:rPr>
              <a:t>sah</a:t>
            </a:r>
            <a:r>
              <a:rPr lang="en-MY" dirty="0" smtClean="0">
                <a:latin typeface="Century Gothic" panose="020B0502020202020204" pitchFamily="34" charset="0"/>
                <a:ea typeface="Calibri" panose="020F0502020204030204" pitchFamily="34" charset="0"/>
                <a:cs typeface="Cambria-Italic"/>
              </a:rPr>
              <a:t> (invalid) </a:t>
            </a:r>
            <a:r>
              <a:rPr lang="en-MY" dirty="0" err="1" smtClean="0">
                <a:latin typeface="Century Gothic" panose="020B0502020202020204" pitchFamily="34" charset="0"/>
                <a:ea typeface="Calibri" panose="020F0502020204030204" pitchFamily="34" charset="0"/>
                <a:cs typeface="Cambria-Italic"/>
              </a:rPr>
              <a:t>dimasukkan</a:t>
            </a:r>
            <a:r>
              <a:rPr lang="en-MY" dirty="0" smtClean="0">
                <a:latin typeface="Century Gothic" panose="020B0502020202020204" pitchFamily="34" charset="0"/>
                <a:ea typeface="Calibri" panose="020F0502020204030204" pitchFamily="34" charset="0"/>
                <a:cs typeface="Cambria-Italic"/>
              </a:rPr>
              <a:t>, </a:t>
            </a:r>
            <a:r>
              <a:rPr lang="en-MY" dirty="0" err="1" smtClean="0">
                <a:latin typeface="Century Gothic" panose="020B0502020202020204" pitchFamily="34" charset="0"/>
                <a:ea typeface="Calibri" panose="020F0502020204030204" pitchFamily="34" charset="0"/>
                <a:cs typeface="Cambria-Italic"/>
              </a:rPr>
              <a:t>sistem</a:t>
            </a:r>
            <a:r>
              <a:rPr lang="en-MY" dirty="0" smtClean="0">
                <a:latin typeface="Century Gothic" panose="020B0502020202020204" pitchFamily="34" charset="0"/>
                <a:ea typeface="Calibri" panose="020F0502020204030204" pitchFamily="34" charset="0"/>
                <a:cs typeface="Cambria-Italic"/>
              </a:rPr>
              <a:t> </a:t>
            </a:r>
            <a:r>
              <a:rPr lang="en-MY" dirty="0" err="1" smtClean="0">
                <a:latin typeface="Century Gothic" panose="020B0502020202020204" pitchFamily="34" charset="0"/>
                <a:ea typeface="Calibri" panose="020F0502020204030204" pitchFamily="34" charset="0"/>
                <a:cs typeface="Cambria-Italic"/>
              </a:rPr>
              <a:t>akan</a:t>
            </a:r>
            <a:r>
              <a:rPr lang="en-MY" dirty="0" smtClean="0">
                <a:latin typeface="Century Gothic" panose="020B0502020202020204" pitchFamily="34" charset="0"/>
                <a:ea typeface="Calibri" panose="020F0502020204030204" pitchFamily="34" charset="0"/>
                <a:cs typeface="Cambria-Italic"/>
              </a:rPr>
              <a:t> </a:t>
            </a:r>
            <a:r>
              <a:rPr lang="en-MY" dirty="0" err="1" smtClean="0">
                <a:latin typeface="Century Gothic" panose="020B0502020202020204" pitchFamily="34" charset="0"/>
                <a:ea typeface="Calibri" panose="020F0502020204030204" pitchFamily="34" charset="0"/>
                <a:cs typeface="Cambria-Italic"/>
              </a:rPr>
              <a:t>memaparkan</a:t>
            </a:r>
            <a:r>
              <a:rPr lang="en-MY" dirty="0" smtClean="0">
                <a:latin typeface="Century Gothic" panose="020B0502020202020204" pitchFamily="34" charset="0"/>
                <a:ea typeface="Calibri" panose="020F0502020204030204" pitchFamily="34" charset="0"/>
                <a:cs typeface="Cambria-Italic"/>
              </a:rPr>
              <a:t> </a:t>
            </a:r>
            <a:r>
              <a:rPr lang="en-MY" dirty="0" err="1" smtClean="0">
                <a:latin typeface="Century Gothic" panose="020B0502020202020204" pitchFamily="34" charset="0"/>
                <a:ea typeface="Calibri" panose="020F0502020204030204" pitchFamily="34" charset="0"/>
                <a:cs typeface="Cambria-Italic"/>
              </a:rPr>
              <a:t>mesej</a:t>
            </a:r>
            <a:r>
              <a:rPr lang="en-MY" dirty="0" smtClean="0">
                <a:latin typeface="Century Gothic" panose="020B0502020202020204" pitchFamily="34" charset="0"/>
                <a:ea typeface="Calibri" panose="020F0502020204030204" pitchFamily="34" charset="0"/>
                <a:cs typeface="Cambria-Italic"/>
              </a:rPr>
              <a:t> “</a:t>
            </a:r>
            <a:r>
              <a:rPr lang="en-MY" b="1" dirty="0" err="1" smtClean="0">
                <a:latin typeface="Century Gothic" panose="020B0502020202020204" pitchFamily="34" charset="0"/>
                <a:ea typeface="Calibri" panose="020F0502020204030204" pitchFamily="34" charset="0"/>
                <a:cs typeface="Cambria-Italic"/>
              </a:rPr>
              <a:t>Ralat</a:t>
            </a:r>
            <a:r>
              <a:rPr lang="en-MY" b="1" dirty="0" smtClean="0">
                <a:latin typeface="Century Gothic" panose="020B0502020202020204" pitchFamily="34" charset="0"/>
                <a:ea typeface="Calibri" panose="020F0502020204030204" pitchFamily="34" charset="0"/>
                <a:cs typeface="Cambria-Italic"/>
              </a:rPr>
              <a:t>, input </a:t>
            </a:r>
            <a:r>
              <a:rPr lang="en-MY" b="1" dirty="0" err="1" smtClean="0">
                <a:latin typeface="Century Gothic" panose="020B0502020202020204" pitchFamily="34" charset="0"/>
                <a:ea typeface="Calibri" panose="020F0502020204030204" pitchFamily="34" charset="0"/>
                <a:cs typeface="Cambria-Italic"/>
              </a:rPr>
              <a:t>tidak</a:t>
            </a:r>
            <a:r>
              <a:rPr lang="en-MY" b="1" dirty="0" smtClean="0">
                <a:latin typeface="Century Gothic" panose="020B0502020202020204" pitchFamily="34" charset="0"/>
                <a:ea typeface="Calibri" panose="020F0502020204030204" pitchFamily="34" charset="0"/>
                <a:cs typeface="Cambria-Italic"/>
              </a:rPr>
              <a:t> </a:t>
            </a:r>
            <a:r>
              <a:rPr lang="en-MY" b="1" dirty="0" err="1" smtClean="0">
                <a:latin typeface="Century Gothic" panose="020B0502020202020204" pitchFamily="34" charset="0"/>
                <a:ea typeface="Calibri" panose="020F0502020204030204" pitchFamily="34" charset="0"/>
                <a:cs typeface="Cambria-Italic"/>
              </a:rPr>
              <a:t>sah</a:t>
            </a:r>
            <a:r>
              <a:rPr lang="en-MY" b="1" dirty="0" smtClean="0">
                <a:latin typeface="Century Gothic" panose="020B0502020202020204" pitchFamily="34" charset="0"/>
                <a:ea typeface="Calibri" panose="020F0502020204030204" pitchFamily="34" charset="0"/>
                <a:cs typeface="Cambria-Italic"/>
              </a:rPr>
              <a:t>”</a:t>
            </a:r>
          </a:p>
        </p:txBody>
      </p:sp>
      <p:sp>
        <p:nvSpPr>
          <p:cNvPr id="14" name="Rectangle 13"/>
          <p:cNvSpPr/>
          <p:nvPr/>
        </p:nvSpPr>
        <p:spPr>
          <a:xfrm>
            <a:off x="444261" y="3679646"/>
            <a:ext cx="11277600" cy="1200329"/>
          </a:xfrm>
          <a:prstGeom prst="rect">
            <a:avLst/>
          </a:prstGeom>
        </p:spPr>
        <p:txBody>
          <a:bodyPr wrap="square">
            <a:spAutoFit/>
          </a:bodyPr>
          <a:lstStyle/>
          <a:p>
            <a:r>
              <a:rPr lang="en-MY" b="1" dirty="0" err="1" smtClean="0">
                <a:solidFill>
                  <a:srgbClr val="0070C0"/>
                </a:solidFill>
                <a:latin typeface="Century Gothic" panose="020B0502020202020204" pitchFamily="34" charset="0"/>
              </a:rPr>
              <a:t>Apakah</a:t>
            </a:r>
            <a:r>
              <a:rPr lang="en-MY" b="1" dirty="0" smtClean="0">
                <a:solidFill>
                  <a:srgbClr val="0070C0"/>
                </a:solidFill>
                <a:latin typeface="Century Gothic" panose="020B0502020202020204" pitchFamily="34" charset="0"/>
              </a:rPr>
              <a:t> </a:t>
            </a:r>
            <a:r>
              <a:rPr lang="en-MY" b="1" i="1" dirty="0" smtClean="0">
                <a:solidFill>
                  <a:srgbClr val="0070C0"/>
                </a:solidFill>
                <a:latin typeface="Century Gothic" panose="020B0502020202020204" pitchFamily="34" charset="0"/>
              </a:rPr>
              <a:t>test condition, test coverage </a:t>
            </a:r>
            <a:r>
              <a:rPr lang="en-MY" b="1" dirty="0" err="1" smtClean="0">
                <a:solidFill>
                  <a:srgbClr val="0070C0"/>
                </a:solidFill>
                <a:latin typeface="Century Gothic" panose="020B0502020202020204" pitchFamily="34" charset="0"/>
              </a:rPr>
              <a:t>dan</a:t>
            </a:r>
            <a:r>
              <a:rPr lang="en-MY" b="1" i="1" dirty="0" smtClean="0">
                <a:solidFill>
                  <a:srgbClr val="0070C0"/>
                </a:solidFill>
                <a:latin typeface="Century Gothic" panose="020B0502020202020204" pitchFamily="34" charset="0"/>
              </a:rPr>
              <a:t> test case </a:t>
            </a:r>
            <a:r>
              <a:rPr lang="en-MY" b="1" dirty="0" err="1" smtClean="0">
                <a:solidFill>
                  <a:srgbClr val="0070C0"/>
                </a:solidFill>
                <a:latin typeface="Century Gothic" panose="020B0502020202020204" pitchFamily="34" charset="0"/>
              </a:rPr>
              <a:t>bagi</a:t>
            </a:r>
            <a:r>
              <a:rPr lang="en-MY" b="1" dirty="0" smtClean="0">
                <a:solidFill>
                  <a:srgbClr val="0070C0"/>
                </a:solidFill>
                <a:latin typeface="Century Gothic" panose="020B0502020202020204" pitchFamily="34" charset="0"/>
              </a:rPr>
              <a:t>  </a:t>
            </a:r>
            <a:r>
              <a:rPr lang="en-MY" b="1" dirty="0" err="1" smtClean="0">
                <a:solidFill>
                  <a:srgbClr val="0070C0"/>
                </a:solidFill>
                <a:latin typeface="Century Gothic" panose="020B0502020202020204" pitchFamily="34" charset="0"/>
              </a:rPr>
              <a:t>spesifikasi</a:t>
            </a:r>
            <a:r>
              <a:rPr lang="en-MY" b="1" dirty="0" smtClean="0">
                <a:solidFill>
                  <a:srgbClr val="0070C0"/>
                </a:solidFill>
                <a:latin typeface="Century Gothic" panose="020B0502020202020204" pitchFamily="34" charset="0"/>
              </a:rPr>
              <a:t> </a:t>
            </a:r>
            <a:r>
              <a:rPr lang="en-MY" b="1" dirty="0" err="1" smtClean="0">
                <a:solidFill>
                  <a:srgbClr val="0070C0"/>
                </a:solidFill>
                <a:latin typeface="Century Gothic" panose="020B0502020202020204" pitchFamily="34" charset="0"/>
              </a:rPr>
              <a:t>keperluan</a:t>
            </a:r>
            <a:r>
              <a:rPr lang="en-MY" b="1" dirty="0" smtClean="0">
                <a:solidFill>
                  <a:srgbClr val="0070C0"/>
                </a:solidFill>
                <a:latin typeface="Century Gothic" panose="020B0502020202020204" pitchFamily="34" charset="0"/>
              </a:rPr>
              <a:t> di </a:t>
            </a:r>
            <a:r>
              <a:rPr lang="en-MY" b="1" dirty="0" err="1" smtClean="0">
                <a:solidFill>
                  <a:srgbClr val="0070C0"/>
                </a:solidFill>
                <a:latin typeface="Century Gothic" panose="020B0502020202020204" pitchFamily="34" charset="0"/>
              </a:rPr>
              <a:t>atas</a:t>
            </a:r>
            <a:r>
              <a:rPr lang="en-MY" b="1" dirty="0" smtClean="0">
                <a:solidFill>
                  <a:srgbClr val="0070C0"/>
                </a:solidFill>
                <a:latin typeface="Century Gothic" panose="020B0502020202020204" pitchFamily="34" charset="0"/>
              </a:rPr>
              <a:t> </a:t>
            </a:r>
            <a:r>
              <a:rPr lang="en-MY" b="1" dirty="0" err="1" smtClean="0">
                <a:solidFill>
                  <a:srgbClr val="0070C0"/>
                </a:solidFill>
                <a:latin typeface="Century Gothic" panose="020B0502020202020204" pitchFamily="34" charset="0"/>
              </a:rPr>
              <a:t>menggunakan</a:t>
            </a:r>
            <a:r>
              <a:rPr lang="en-MY" b="1" dirty="0" smtClean="0">
                <a:solidFill>
                  <a:srgbClr val="0070C0"/>
                </a:solidFill>
                <a:latin typeface="Century Gothic" panose="020B0502020202020204" pitchFamily="34" charset="0"/>
              </a:rPr>
              <a:t> </a:t>
            </a:r>
            <a:r>
              <a:rPr lang="en-MY" b="1" i="1" dirty="0">
                <a:solidFill>
                  <a:srgbClr val="0070C0"/>
                </a:solidFill>
                <a:latin typeface="Century Gothic" panose="020B0502020202020204" pitchFamily="34" charset="0"/>
              </a:rPr>
              <a:t>three-value boundary testing with minimum test case</a:t>
            </a:r>
            <a:r>
              <a:rPr lang="en-MY" b="1" dirty="0" smtClean="0">
                <a:solidFill>
                  <a:srgbClr val="0070C0"/>
                </a:solidFill>
                <a:latin typeface="Century Gothic" panose="020B0502020202020204" pitchFamily="34" charset="0"/>
              </a:rPr>
              <a:t>?</a:t>
            </a:r>
          </a:p>
          <a:p>
            <a:endParaRPr lang="en-MY" u="sng" dirty="0" smtClean="0">
              <a:latin typeface="Century Gothic" panose="020B0502020202020204" pitchFamily="34" charset="0"/>
            </a:endParaRPr>
          </a:p>
          <a:p>
            <a:r>
              <a:rPr lang="en-MY" u="sng" dirty="0" smtClean="0">
                <a:latin typeface="Century Gothic" panose="020B0502020202020204" pitchFamily="34" charset="0"/>
              </a:rPr>
              <a:t>Nota</a:t>
            </a:r>
            <a:r>
              <a:rPr lang="en-MY" dirty="0" smtClean="0">
                <a:latin typeface="Century Gothic" panose="020B0502020202020204" pitchFamily="34" charset="0"/>
              </a:rPr>
              <a:t> </a:t>
            </a:r>
            <a:r>
              <a:rPr lang="en-MY" dirty="0">
                <a:latin typeface="Century Gothic" panose="020B0502020202020204" pitchFamily="34" charset="0"/>
              </a:rPr>
              <a:t>: </a:t>
            </a:r>
            <a:r>
              <a:rPr lang="en-MY" dirty="0" err="1" smtClean="0">
                <a:latin typeface="Century Gothic" panose="020B0502020202020204" pitchFamily="34" charset="0"/>
              </a:rPr>
              <a:t>Nilai</a:t>
            </a:r>
            <a:r>
              <a:rPr lang="en-MY" dirty="0" smtClean="0">
                <a:latin typeface="Century Gothic" panose="020B0502020202020204" pitchFamily="34" charset="0"/>
              </a:rPr>
              <a:t> </a:t>
            </a:r>
            <a:r>
              <a:rPr lang="en-MY" dirty="0" err="1" smtClean="0">
                <a:latin typeface="Century Gothic" panose="020B0502020202020204" pitchFamily="34" charset="0"/>
              </a:rPr>
              <a:t>terkecil</a:t>
            </a:r>
            <a:r>
              <a:rPr lang="en-MY" dirty="0" smtClean="0">
                <a:latin typeface="Century Gothic" panose="020B0502020202020204" pitchFamily="34" charset="0"/>
              </a:rPr>
              <a:t> </a:t>
            </a:r>
            <a:r>
              <a:rPr lang="en-MY" dirty="0" err="1" smtClean="0">
                <a:latin typeface="Century Gothic" panose="020B0502020202020204" pitchFamily="34" charset="0"/>
              </a:rPr>
              <a:t>bagi</a:t>
            </a:r>
            <a:r>
              <a:rPr lang="en-MY" dirty="0" smtClean="0">
                <a:latin typeface="Century Gothic" panose="020B0502020202020204" pitchFamily="34" charset="0"/>
              </a:rPr>
              <a:t> </a:t>
            </a:r>
            <a:r>
              <a:rPr lang="en-MY" dirty="0" err="1" smtClean="0">
                <a:latin typeface="Century Gothic" panose="020B0502020202020204" pitchFamily="34" charset="0"/>
              </a:rPr>
              <a:t>markah</a:t>
            </a:r>
            <a:r>
              <a:rPr lang="en-MY" dirty="0" smtClean="0">
                <a:latin typeface="Century Gothic" panose="020B0502020202020204" pitchFamily="34" charset="0"/>
              </a:rPr>
              <a:t> </a:t>
            </a:r>
            <a:r>
              <a:rPr lang="en-MY" dirty="0" err="1" smtClean="0">
                <a:latin typeface="Century Gothic" panose="020B0502020202020204" pitchFamily="34" charset="0"/>
              </a:rPr>
              <a:t>adalah</a:t>
            </a:r>
            <a:r>
              <a:rPr lang="en-MY" dirty="0" smtClean="0">
                <a:latin typeface="Century Gothic" panose="020B0502020202020204" pitchFamily="34" charset="0"/>
              </a:rPr>
              <a:t> 0.5</a:t>
            </a:r>
            <a:endParaRPr lang="en-MY" dirty="0">
              <a:latin typeface="Century Gothic" panose="020B0502020202020204" pitchFamily="34" charset="0"/>
            </a:endParaRPr>
          </a:p>
        </p:txBody>
      </p:sp>
      <p:cxnSp>
        <p:nvCxnSpPr>
          <p:cNvPr id="15" name="Straight Arrow Connector 14"/>
          <p:cNvCxnSpPr/>
          <p:nvPr/>
        </p:nvCxnSpPr>
        <p:spPr>
          <a:xfrm>
            <a:off x="5562600" y="5505103"/>
            <a:ext cx="990600" cy="0"/>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572000" y="5505103"/>
            <a:ext cx="990600" cy="0"/>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3581400" y="5505103"/>
            <a:ext cx="990600" cy="0"/>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2590800" y="5505103"/>
            <a:ext cx="990600" cy="0"/>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1600200" y="5505103"/>
            <a:ext cx="990600" cy="0"/>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09600" y="5505103"/>
            <a:ext cx="990600" cy="0"/>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449357" y="5534006"/>
            <a:ext cx="301686" cy="369332"/>
          </a:xfrm>
          <a:prstGeom prst="rect">
            <a:avLst/>
          </a:prstGeom>
          <a:noFill/>
        </p:spPr>
        <p:txBody>
          <a:bodyPr wrap="none" rtlCol="0">
            <a:spAutoFit/>
          </a:bodyPr>
          <a:lstStyle/>
          <a:p>
            <a:r>
              <a:rPr lang="en-MY" dirty="0" smtClean="0"/>
              <a:t>0</a:t>
            </a:r>
            <a:endParaRPr lang="en-MY" dirty="0"/>
          </a:p>
        </p:txBody>
      </p:sp>
      <p:sp>
        <p:nvSpPr>
          <p:cNvPr id="22" name="TextBox 21"/>
          <p:cNvSpPr txBox="1"/>
          <p:nvPr/>
        </p:nvSpPr>
        <p:spPr>
          <a:xfrm>
            <a:off x="2427495" y="5535475"/>
            <a:ext cx="418704" cy="369332"/>
          </a:xfrm>
          <a:prstGeom prst="rect">
            <a:avLst/>
          </a:prstGeom>
          <a:noFill/>
        </p:spPr>
        <p:txBody>
          <a:bodyPr wrap="none" rtlCol="0">
            <a:spAutoFit/>
          </a:bodyPr>
          <a:lstStyle/>
          <a:p>
            <a:r>
              <a:rPr lang="en-MY" dirty="0" smtClean="0"/>
              <a:t>30</a:t>
            </a:r>
            <a:endParaRPr lang="en-MY" dirty="0"/>
          </a:p>
        </p:txBody>
      </p:sp>
      <p:sp>
        <p:nvSpPr>
          <p:cNvPr id="23" name="TextBox 22"/>
          <p:cNvSpPr txBox="1"/>
          <p:nvPr/>
        </p:nvSpPr>
        <p:spPr>
          <a:xfrm>
            <a:off x="3352800" y="5534006"/>
            <a:ext cx="418704" cy="369332"/>
          </a:xfrm>
          <a:prstGeom prst="rect">
            <a:avLst/>
          </a:prstGeom>
          <a:noFill/>
        </p:spPr>
        <p:txBody>
          <a:bodyPr wrap="none" rtlCol="0">
            <a:spAutoFit/>
          </a:bodyPr>
          <a:lstStyle/>
          <a:p>
            <a:r>
              <a:rPr lang="en-MY" dirty="0" smtClean="0"/>
              <a:t>50</a:t>
            </a:r>
            <a:endParaRPr lang="en-MY" dirty="0"/>
          </a:p>
        </p:txBody>
      </p:sp>
      <p:sp>
        <p:nvSpPr>
          <p:cNvPr id="24" name="TextBox 23"/>
          <p:cNvSpPr txBox="1"/>
          <p:nvPr/>
        </p:nvSpPr>
        <p:spPr>
          <a:xfrm>
            <a:off x="4343400" y="5534006"/>
            <a:ext cx="418704" cy="369332"/>
          </a:xfrm>
          <a:prstGeom prst="rect">
            <a:avLst/>
          </a:prstGeom>
          <a:noFill/>
        </p:spPr>
        <p:txBody>
          <a:bodyPr wrap="none" rtlCol="0">
            <a:spAutoFit/>
          </a:bodyPr>
          <a:lstStyle/>
          <a:p>
            <a:r>
              <a:rPr lang="en-MY" dirty="0" smtClean="0"/>
              <a:t>70</a:t>
            </a:r>
            <a:endParaRPr lang="en-MY" dirty="0"/>
          </a:p>
        </p:txBody>
      </p:sp>
      <p:sp>
        <p:nvSpPr>
          <p:cNvPr id="25" name="TextBox 24"/>
          <p:cNvSpPr txBox="1"/>
          <p:nvPr/>
        </p:nvSpPr>
        <p:spPr>
          <a:xfrm>
            <a:off x="5294738" y="5534006"/>
            <a:ext cx="535724" cy="369332"/>
          </a:xfrm>
          <a:prstGeom prst="rect">
            <a:avLst/>
          </a:prstGeom>
          <a:noFill/>
        </p:spPr>
        <p:txBody>
          <a:bodyPr wrap="none" rtlCol="0">
            <a:spAutoFit/>
          </a:bodyPr>
          <a:lstStyle/>
          <a:p>
            <a:r>
              <a:rPr lang="en-MY" dirty="0" smtClean="0"/>
              <a:t>100</a:t>
            </a:r>
            <a:endParaRPr lang="en-MY" dirty="0"/>
          </a:p>
        </p:txBody>
      </p:sp>
      <p:sp>
        <p:nvSpPr>
          <p:cNvPr id="26" name="TextBox 25"/>
          <p:cNvSpPr txBox="1"/>
          <p:nvPr/>
        </p:nvSpPr>
        <p:spPr>
          <a:xfrm>
            <a:off x="1944657" y="5105400"/>
            <a:ext cx="330540" cy="369332"/>
          </a:xfrm>
          <a:prstGeom prst="rect">
            <a:avLst/>
          </a:prstGeom>
          <a:noFill/>
        </p:spPr>
        <p:txBody>
          <a:bodyPr wrap="none" rtlCol="0">
            <a:spAutoFit/>
          </a:bodyPr>
          <a:lstStyle/>
          <a:p>
            <a:r>
              <a:rPr lang="en-MY" b="1" dirty="0" smtClean="0">
                <a:solidFill>
                  <a:srgbClr val="0070C0"/>
                </a:solidFill>
              </a:rPr>
              <a:t>D</a:t>
            </a:r>
            <a:endParaRPr lang="en-MY" b="1" dirty="0">
              <a:solidFill>
                <a:srgbClr val="0070C0"/>
              </a:solidFill>
            </a:endParaRPr>
          </a:p>
        </p:txBody>
      </p:sp>
      <p:sp>
        <p:nvSpPr>
          <p:cNvPr id="27" name="TextBox 26"/>
          <p:cNvSpPr txBox="1"/>
          <p:nvPr/>
        </p:nvSpPr>
        <p:spPr>
          <a:xfrm>
            <a:off x="2935257" y="5105400"/>
            <a:ext cx="308098" cy="369332"/>
          </a:xfrm>
          <a:prstGeom prst="rect">
            <a:avLst/>
          </a:prstGeom>
          <a:noFill/>
        </p:spPr>
        <p:txBody>
          <a:bodyPr wrap="none" rtlCol="0">
            <a:spAutoFit/>
          </a:bodyPr>
          <a:lstStyle/>
          <a:p>
            <a:r>
              <a:rPr lang="en-MY" b="1" dirty="0" smtClean="0">
                <a:solidFill>
                  <a:srgbClr val="0070C0"/>
                </a:solidFill>
              </a:rPr>
              <a:t>C</a:t>
            </a:r>
            <a:endParaRPr lang="en-MY" b="1" dirty="0">
              <a:solidFill>
                <a:srgbClr val="0070C0"/>
              </a:solidFill>
            </a:endParaRPr>
          </a:p>
        </p:txBody>
      </p:sp>
      <p:sp>
        <p:nvSpPr>
          <p:cNvPr id="28" name="TextBox 27"/>
          <p:cNvSpPr txBox="1"/>
          <p:nvPr/>
        </p:nvSpPr>
        <p:spPr>
          <a:xfrm>
            <a:off x="3925857" y="5108028"/>
            <a:ext cx="314510" cy="369332"/>
          </a:xfrm>
          <a:prstGeom prst="rect">
            <a:avLst/>
          </a:prstGeom>
          <a:noFill/>
        </p:spPr>
        <p:txBody>
          <a:bodyPr wrap="none" rtlCol="0">
            <a:spAutoFit/>
          </a:bodyPr>
          <a:lstStyle/>
          <a:p>
            <a:r>
              <a:rPr lang="en-MY" b="1" dirty="0" smtClean="0">
                <a:solidFill>
                  <a:srgbClr val="0070C0"/>
                </a:solidFill>
              </a:rPr>
              <a:t>B</a:t>
            </a:r>
            <a:endParaRPr lang="en-MY" b="1" dirty="0">
              <a:solidFill>
                <a:srgbClr val="0070C0"/>
              </a:solidFill>
            </a:endParaRPr>
          </a:p>
        </p:txBody>
      </p:sp>
      <p:sp>
        <p:nvSpPr>
          <p:cNvPr id="29" name="TextBox 28"/>
          <p:cNvSpPr txBox="1"/>
          <p:nvPr/>
        </p:nvSpPr>
        <p:spPr>
          <a:xfrm>
            <a:off x="4897221" y="5105400"/>
            <a:ext cx="324128" cy="369332"/>
          </a:xfrm>
          <a:prstGeom prst="rect">
            <a:avLst/>
          </a:prstGeom>
          <a:noFill/>
        </p:spPr>
        <p:txBody>
          <a:bodyPr wrap="none" rtlCol="0">
            <a:spAutoFit/>
          </a:bodyPr>
          <a:lstStyle/>
          <a:p>
            <a:r>
              <a:rPr lang="en-MY" b="1" dirty="0" smtClean="0">
                <a:solidFill>
                  <a:srgbClr val="0070C0"/>
                </a:solidFill>
              </a:rPr>
              <a:t>A</a:t>
            </a:r>
            <a:endParaRPr lang="en-MY" b="1" dirty="0">
              <a:solidFill>
                <a:srgbClr val="0070C0"/>
              </a:solidFill>
            </a:endParaRPr>
          </a:p>
        </p:txBody>
      </p:sp>
      <p:cxnSp>
        <p:nvCxnSpPr>
          <p:cNvPr id="30" name="Straight Connector 29"/>
          <p:cNvCxnSpPr/>
          <p:nvPr/>
        </p:nvCxnSpPr>
        <p:spPr>
          <a:xfrm>
            <a:off x="1600200" y="5337363"/>
            <a:ext cx="0" cy="243940"/>
          </a:xfrm>
          <a:prstGeom prst="line">
            <a:avLst/>
          </a:prstGeom>
          <a:ln w="19050"/>
        </p:spPr>
        <p:style>
          <a:lnRef idx="1">
            <a:schemeClr val="dk1"/>
          </a:lnRef>
          <a:fillRef idx="0">
            <a:schemeClr val="dk1"/>
          </a:fillRef>
          <a:effectRef idx="0">
            <a:schemeClr val="dk1"/>
          </a:effectRef>
          <a:fontRef idx="minor">
            <a:schemeClr val="tx1"/>
          </a:fontRef>
        </p:style>
      </p:cxnSp>
      <p:cxnSp>
        <p:nvCxnSpPr>
          <p:cNvPr id="31" name="Straight Connector 30"/>
          <p:cNvCxnSpPr/>
          <p:nvPr/>
        </p:nvCxnSpPr>
        <p:spPr>
          <a:xfrm>
            <a:off x="2590800" y="5352703"/>
            <a:ext cx="0" cy="243940"/>
          </a:xfrm>
          <a:prstGeom prst="line">
            <a:avLst/>
          </a:prstGeom>
          <a:ln w="19050"/>
        </p:spPr>
        <p:style>
          <a:lnRef idx="1">
            <a:schemeClr val="dk1"/>
          </a:lnRef>
          <a:fillRef idx="0">
            <a:schemeClr val="dk1"/>
          </a:fillRef>
          <a:effectRef idx="0">
            <a:schemeClr val="dk1"/>
          </a:effectRef>
          <a:fontRef idx="minor">
            <a:schemeClr val="tx1"/>
          </a:fontRef>
        </p:style>
      </p:cxnSp>
      <p:cxnSp>
        <p:nvCxnSpPr>
          <p:cNvPr id="32" name="Straight Connector 31"/>
          <p:cNvCxnSpPr/>
          <p:nvPr/>
        </p:nvCxnSpPr>
        <p:spPr>
          <a:xfrm>
            <a:off x="3581400" y="5352703"/>
            <a:ext cx="0" cy="243940"/>
          </a:xfrm>
          <a:prstGeom prst="line">
            <a:avLst/>
          </a:prstGeom>
          <a:ln w="19050"/>
        </p:spPr>
        <p:style>
          <a:lnRef idx="1">
            <a:schemeClr val="dk1"/>
          </a:lnRef>
          <a:fillRef idx="0">
            <a:schemeClr val="dk1"/>
          </a:fillRef>
          <a:effectRef idx="0">
            <a:schemeClr val="dk1"/>
          </a:effectRef>
          <a:fontRef idx="minor">
            <a:schemeClr val="tx1"/>
          </a:fontRef>
        </p:style>
      </p:cxnSp>
      <p:cxnSp>
        <p:nvCxnSpPr>
          <p:cNvPr id="33" name="Straight Connector 32"/>
          <p:cNvCxnSpPr/>
          <p:nvPr/>
        </p:nvCxnSpPr>
        <p:spPr>
          <a:xfrm>
            <a:off x="4572000" y="5352703"/>
            <a:ext cx="0" cy="243940"/>
          </a:xfrm>
          <a:prstGeom prst="line">
            <a:avLst/>
          </a:prstGeom>
          <a:ln w="19050"/>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a:off x="5562600" y="5352703"/>
            <a:ext cx="0" cy="243940"/>
          </a:xfrm>
          <a:prstGeom prst="line">
            <a:avLst/>
          </a:prstGeom>
          <a:ln w="19050"/>
        </p:spPr>
        <p:style>
          <a:lnRef idx="1">
            <a:schemeClr val="dk1"/>
          </a:lnRef>
          <a:fillRef idx="0">
            <a:schemeClr val="dk1"/>
          </a:fillRef>
          <a:effectRef idx="0">
            <a:schemeClr val="dk1"/>
          </a:effectRef>
          <a:fontRef idx="minor">
            <a:schemeClr val="tx1"/>
          </a:fontRef>
        </p:style>
      </p:cxnSp>
      <p:sp>
        <p:nvSpPr>
          <p:cNvPr id="35" name="TextBox 34"/>
          <p:cNvSpPr txBox="1"/>
          <p:nvPr/>
        </p:nvSpPr>
        <p:spPr>
          <a:xfrm>
            <a:off x="1832575" y="5536209"/>
            <a:ext cx="554704" cy="307777"/>
          </a:xfrm>
          <a:prstGeom prst="rect">
            <a:avLst/>
          </a:prstGeom>
          <a:noFill/>
        </p:spPr>
        <p:txBody>
          <a:bodyPr wrap="none" rtlCol="0">
            <a:spAutoFit/>
          </a:bodyPr>
          <a:lstStyle/>
          <a:p>
            <a:r>
              <a:rPr lang="en-MY" sz="1400" b="1" dirty="0" smtClean="0">
                <a:solidFill>
                  <a:srgbClr val="6DB33F"/>
                </a:solidFill>
              </a:rPr>
              <a:t>Valid</a:t>
            </a:r>
            <a:endParaRPr lang="en-MY" sz="1400" b="1" dirty="0">
              <a:solidFill>
                <a:srgbClr val="6DB33F"/>
              </a:solidFill>
            </a:endParaRPr>
          </a:p>
        </p:txBody>
      </p:sp>
      <p:sp>
        <p:nvSpPr>
          <p:cNvPr id="36" name="TextBox 35"/>
          <p:cNvSpPr txBox="1"/>
          <p:nvPr/>
        </p:nvSpPr>
        <p:spPr>
          <a:xfrm>
            <a:off x="2846199" y="5536209"/>
            <a:ext cx="554704" cy="307777"/>
          </a:xfrm>
          <a:prstGeom prst="rect">
            <a:avLst/>
          </a:prstGeom>
          <a:noFill/>
        </p:spPr>
        <p:txBody>
          <a:bodyPr wrap="none" rtlCol="0">
            <a:spAutoFit/>
          </a:bodyPr>
          <a:lstStyle/>
          <a:p>
            <a:r>
              <a:rPr lang="en-MY" sz="1400" b="1" dirty="0" smtClean="0">
                <a:solidFill>
                  <a:srgbClr val="6DB33F"/>
                </a:solidFill>
              </a:rPr>
              <a:t>Valid</a:t>
            </a:r>
            <a:endParaRPr lang="en-MY" sz="1400" b="1" dirty="0">
              <a:solidFill>
                <a:srgbClr val="6DB33F"/>
              </a:solidFill>
            </a:endParaRPr>
          </a:p>
        </p:txBody>
      </p:sp>
      <p:sp>
        <p:nvSpPr>
          <p:cNvPr id="37" name="TextBox 36"/>
          <p:cNvSpPr txBox="1"/>
          <p:nvPr/>
        </p:nvSpPr>
        <p:spPr>
          <a:xfrm>
            <a:off x="3834997" y="5530220"/>
            <a:ext cx="554704" cy="307777"/>
          </a:xfrm>
          <a:prstGeom prst="rect">
            <a:avLst/>
          </a:prstGeom>
          <a:noFill/>
        </p:spPr>
        <p:txBody>
          <a:bodyPr wrap="none" rtlCol="0">
            <a:spAutoFit/>
          </a:bodyPr>
          <a:lstStyle/>
          <a:p>
            <a:r>
              <a:rPr lang="en-MY" sz="1400" b="1" dirty="0" smtClean="0">
                <a:solidFill>
                  <a:srgbClr val="6DB33F"/>
                </a:solidFill>
              </a:rPr>
              <a:t>Valid</a:t>
            </a:r>
            <a:endParaRPr lang="en-MY" sz="1400" b="1" dirty="0">
              <a:solidFill>
                <a:srgbClr val="6DB33F"/>
              </a:solidFill>
            </a:endParaRPr>
          </a:p>
        </p:txBody>
      </p:sp>
      <p:sp>
        <p:nvSpPr>
          <p:cNvPr id="38" name="TextBox 37"/>
          <p:cNvSpPr txBox="1"/>
          <p:nvPr/>
        </p:nvSpPr>
        <p:spPr>
          <a:xfrm>
            <a:off x="4789948" y="5515064"/>
            <a:ext cx="554704" cy="307777"/>
          </a:xfrm>
          <a:prstGeom prst="rect">
            <a:avLst/>
          </a:prstGeom>
          <a:noFill/>
        </p:spPr>
        <p:txBody>
          <a:bodyPr wrap="none" rtlCol="0">
            <a:spAutoFit/>
          </a:bodyPr>
          <a:lstStyle/>
          <a:p>
            <a:r>
              <a:rPr lang="en-MY" sz="1400" b="1" dirty="0" smtClean="0">
                <a:solidFill>
                  <a:srgbClr val="6DB33F"/>
                </a:solidFill>
              </a:rPr>
              <a:t>Valid</a:t>
            </a:r>
            <a:endParaRPr lang="en-MY" sz="1400" b="1" dirty="0">
              <a:solidFill>
                <a:srgbClr val="6DB33F"/>
              </a:solidFill>
            </a:endParaRPr>
          </a:p>
        </p:txBody>
      </p:sp>
      <p:sp>
        <p:nvSpPr>
          <p:cNvPr id="39" name="TextBox 38"/>
          <p:cNvSpPr txBox="1"/>
          <p:nvPr/>
        </p:nvSpPr>
        <p:spPr>
          <a:xfrm>
            <a:off x="827548" y="5530220"/>
            <a:ext cx="682816" cy="307777"/>
          </a:xfrm>
          <a:prstGeom prst="rect">
            <a:avLst/>
          </a:prstGeom>
          <a:noFill/>
        </p:spPr>
        <p:txBody>
          <a:bodyPr wrap="none" rtlCol="0">
            <a:spAutoFit/>
          </a:bodyPr>
          <a:lstStyle/>
          <a:p>
            <a:r>
              <a:rPr lang="en-MY" sz="1400" b="1" dirty="0" smtClean="0">
                <a:solidFill>
                  <a:srgbClr val="FF0000"/>
                </a:solidFill>
              </a:rPr>
              <a:t>Invalid</a:t>
            </a:r>
            <a:endParaRPr lang="en-MY" sz="1400" b="1" dirty="0">
              <a:solidFill>
                <a:srgbClr val="FF0000"/>
              </a:solidFill>
            </a:endParaRPr>
          </a:p>
        </p:txBody>
      </p:sp>
      <p:sp>
        <p:nvSpPr>
          <p:cNvPr id="40" name="Rectangle 39"/>
          <p:cNvSpPr/>
          <p:nvPr/>
        </p:nvSpPr>
        <p:spPr>
          <a:xfrm>
            <a:off x="5750599" y="5524046"/>
            <a:ext cx="682816" cy="307777"/>
          </a:xfrm>
          <a:prstGeom prst="rect">
            <a:avLst/>
          </a:prstGeom>
        </p:spPr>
        <p:txBody>
          <a:bodyPr wrap="none">
            <a:spAutoFit/>
          </a:bodyPr>
          <a:lstStyle/>
          <a:p>
            <a:r>
              <a:rPr lang="en-MY" sz="1400" b="1" dirty="0">
                <a:solidFill>
                  <a:srgbClr val="FF0000"/>
                </a:solidFill>
              </a:rPr>
              <a:t>Invalid</a:t>
            </a:r>
            <a:endParaRPr lang="en-MY" sz="1400" dirty="0"/>
          </a:p>
        </p:txBody>
      </p:sp>
      <p:cxnSp>
        <p:nvCxnSpPr>
          <p:cNvPr id="41" name="Straight Connector 40"/>
          <p:cNvCxnSpPr/>
          <p:nvPr/>
        </p:nvCxnSpPr>
        <p:spPr>
          <a:xfrm flipH="1">
            <a:off x="8913842" y="4962860"/>
            <a:ext cx="1558" cy="294940"/>
          </a:xfrm>
          <a:prstGeom prst="line">
            <a:avLst/>
          </a:prstGeom>
          <a:ln w="38100"/>
        </p:spPr>
        <p:style>
          <a:lnRef idx="1">
            <a:schemeClr val="dk1"/>
          </a:lnRef>
          <a:fillRef idx="0">
            <a:schemeClr val="dk1"/>
          </a:fillRef>
          <a:effectRef idx="0">
            <a:schemeClr val="dk1"/>
          </a:effectRef>
          <a:fontRef idx="minor">
            <a:schemeClr val="tx1"/>
          </a:fontRef>
        </p:style>
      </p:cxnSp>
      <p:cxnSp>
        <p:nvCxnSpPr>
          <p:cNvPr id="42" name="Straight Connector 41"/>
          <p:cNvCxnSpPr/>
          <p:nvPr/>
        </p:nvCxnSpPr>
        <p:spPr>
          <a:xfrm flipH="1">
            <a:off x="10134600" y="4962860"/>
            <a:ext cx="1558" cy="294940"/>
          </a:xfrm>
          <a:prstGeom prst="line">
            <a:avLst/>
          </a:prstGeom>
          <a:ln w="38100"/>
        </p:spPr>
        <p:style>
          <a:lnRef idx="1">
            <a:schemeClr val="dk1"/>
          </a:lnRef>
          <a:fillRef idx="0">
            <a:schemeClr val="dk1"/>
          </a:fillRef>
          <a:effectRef idx="0">
            <a:schemeClr val="dk1"/>
          </a:effectRef>
          <a:fontRef idx="minor">
            <a:schemeClr val="tx1"/>
          </a:fontRef>
        </p:style>
      </p:cxnSp>
      <p:cxnSp>
        <p:nvCxnSpPr>
          <p:cNvPr id="43" name="Straight Arrow Connector 42"/>
          <p:cNvCxnSpPr/>
          <p:nvPr/>
        </p:nvCxnSpPr>
        <p:spPr>
          <a:xfrm>
            <a:off x="8159254" y="5110330"/>
            <a:ext cx="2661146" cy="0"/>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8763000" y="4582199"/>
            <a:ext cx="301686" cy="369332"/>
          </a:xfrm>
          <a:prstGeom prst="rect">
            <a:avLst/>
          </a:prstGeom>
          <a:noFill/>
        </p:spPr>
        <p:txBody>
          <a:bodyPr wrap="none" rtlCol="0">
            <a:spAutoFit/>
          </a:bodyPr>
          <a:lstStyle/>
          <a:p>
            <a:r>
              <a:rPr lang="en-MY" dirty="0" smtClean="0"/>
              <a:t>0</a:t>
            </a:r>
            <a:endParaRPr lang="en-MY" dirty="0"/>
          </a:p>
        </p:txBody>
      </p:sp>
      <p:sp>
        <p:nvSpPr>
          <p:cNvPr id="45" name="TextBox 44"/>
          <p:cNvSpPr txBox="1"/>
          <p:nvPr/>
        </p:nvSpPr>
        <p:spPr>
          <a:xfrm>
            <a:off x="9906000" y="4583668"/>
            <a:ext cx="418704" cy="369332"/>
          </a:xfrm>
          <a:prstGeom prst="rect">
            <a:avLst/>
          </a:prstGeom>
          <a:noFill/>
        </p:spPr>
        <p:txBody>
          <a:bodyPr wrap="none" rtlCol="0">
            <a:spAutoFit/>
          </a:bodyPr>
          <a:lstStyle/>
          <a:p>
            <a:r>
              <a:rPr lang="en-MY" dirty="0" smtClean="0"/>
              <a:t>30</a:t>
            </a:r>
            <a:endParaRPr lang="en-MY" dirty="0"/>
          </a:p>
        </p:txBody>
      </p:sp>
      <p:cxnSp>
        <p:nvCxnSpPr>
          <p:cNvPr id="8" name="Straight Arrow Connector 7"/>
          <p:cNvCxnSpPr/>
          <p:nvPr/>
        </p:nvCxnSpPr>
        <p:spPr>
          <a:xfrm flipV="1">
            <a:off x="8913842" y="5410200"/>
            <a:ext cx="0" cy="44186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48" name="Straight Arrow Connector 47"/>
          <p:cNvCxnSpPr/>
          <p:nvPr/>
        </p:nvCxnSpPr>
        <p:spPr>
          <a:xfrm flipV="1">
            <a:off x="8610600" y="5280810"/>
            <a:ext cx="0" cy="44186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49" name="Straight Arrow Connector 48"/>
          <p:cNvCxnSpPr/>
          <p:nvPr/>
        </p:nvCxnSpPr>
        <p:spPr>
          <a:xfrm flipV="1">
            <a:off x="9220200" y="5280810"/>
            <a:ext cx="0" cy="44186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52" name="Straight Arrow Connector 51"/>
          <p:cNvCxnSpPr/>
          <p:nvPr/>
        </p:nvCxnSpPr>
        <p:spPr>
          <a:xfrm flipV="1">
            <a:off x="10133042" y="5387190"/>
            <a:ext cx="0" cy="44186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54" name="Straight Arrow Connector 53"/>
          <p:cNvCxnSpPr/>
          <p:nvPr/>
        </p:nvCxnSpPr>
        <p:spPr>
          <a:xfrm flipV="1">
            <a:off x="9829800" y="5257800"/>
            <a:ext cx="0" cy="44186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55" name="Straight Arrow Connector 54"/>
          <p:cNvCxnSpPr/>
          <p:nvPr/>
        </p:nvCxnSpPr>
        <p:spPr>
          <a:xfrm flipV="1">
            <a:off x="10439400" y="5257800"/>
            <a:ext cx="0" cy="44186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9" name="Rectangle 8"/>
          <p:cNvSpPr/>
          <p:nvPr/>
        </p:nvSpPr>
        <p:spPr>
          <a:xfrm>
            <a:off x="8153355" y="5934589"/>
            <a:ext cx="2762295" cy="307777"/>
          </a:xfrm>
          <a:prstGeom prst="rect">
            <a:avLst/>
          </a:prstGeom>
        </p:spPr>
        <p:txBody>
          <a:bodyPr wrap="none">
            <a:spAutoFit/>
          </a:bodyPr>
          <a:lstStyle/>
          <a:p>
            <a:r>
              <a:rPr lang="en-MY" sz="1400" dirty="0">
                <a:latin typeface="Century Gothic" panose="020B0502020202020204" pitchFamily="34" charset="0"/>
              </a:rPr>
              <a:t>three-value boundary testing </a:t>
            </a:r>
            <a:endParaRPr lang="en-MY" sz="1400" dirty="0"/>
          </a:p>
        </p:txBody>
      </p:sp>
    </p:spTree>
    <p:extLst>
      <p:ext uri="{BB962C8B-B14F-4D97-AF65-F5344CB8AC3E}">
        <p14:creationId xmlns:p14="http://schemas.microsoft.com/office/powerpoint/2010/main" val="11676410"/>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BA2A53E5-BEFF-4B08-BF4D-D887C51C0FA3}"/>
              </a:ext>
            </a:extLst>
          </p:cNvPr>
          <p:cNvGrpSpPr/>
          <p:nvPr/>
        </p:nvGrpSpPr>
        <p:grpSpPr>
          <a:xfrm>
            <a:off x="555843" y="1173308"/>
            <a:ext cx="10359807" cy="369742"/>
            <a:chOff x="9527108" y="4082625"/>
            <a:chExt cx="2447049" cy="0"/>
          </a:xfrm>
        </p:grpSpPr>
        <p:cxnSp>
          <p:nvCxnSpPr>
            <p:cNvPr id="12" name="Straight Connector 11">
              <a:extLst>
                <a:ext uri="{FF2B5EF4-FFF2-40B4-BE49-F238E27FC236}">
                  <a16:creationId xmlns:a16="http://schemas.microsoft.com/office/drawing/2014/main" id="{80E83227-3E17-4F36-A718-5778B4E10778}"/>
                </a:ext>
              </a:extLst>
            </p:cNvPr>
            <p:cNvCxnSpPr>
              <a:cxnSpLocks/>
            </p:cNvCxnSpPr>
            <p:nvPr/>
          </p:nvCxnSpPr>
          <p:spPr>
            <a:xfrm>
              <a:off x="9527108" y="4082625"/>
              <a:ext cx="244704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FD70834-1E08-45B1-A750-32359E5EAAB8}"/>
                </a:ext>
              </a:extLst>
            </p:cNvPr>
            <p:cNvCxnSpPr>
              <a:cxnSpLocks/>
            </p:cNvCxnSpPr>
            <p:nvPr/>
          </p:nvCxnSpPr>
          <p:spPr>
            <a:xfrm>
              <a:off x="9527108" y="4082625"/>
              <a:ext cx="552013" cy="0"/>
            </a:xfrm>
            <a:prstGeom prst="line">
              <a:avLst/>
            </a:prstGeom>
            <a:ln w="28575">
              <a:solidFill>
                <a:srgbClr val="74D2C0"/>
              </a:solidFill>
            </a:ln>
          </p:spPr>
          <p:style>
            <a:lnRef idx="1">
              <a:schemeClr val="accent1"/>
            </a:lnRef>
            <a:fillRef idx="0">
              <a:schemeClr val="accent1"/>
            </a:fillRef>
            <a:effectRef idx="0">
              <a:schemeClr val="accent1"/>
            </a:effectRef>
            <a:fontRef idx="minor">
              <a:schemeClr val="tx1"/>
            </a:fontRef>
          </p:style>
        </p:cxnSp>
      </p:grpSp>
      <p:sp>
        <p:nvSpPr>
          <p:cNvPr id="27" name="Rectangle 26">
            <a:extLst>
              <a:ext uri="{FF2B5EF4-FFF2-40B4-BE49-F238E27FC236}">
                <a16:creationId xmlns:a16="http://schemas.microsoft.com/office/drawing/2014/main" id="{43F59613-54D9-4715-AD64-3686FB002C83}"/>
              </a:ext>
            </a:extLst>
          </p:cNvPr>
          <p:cNvSpPr/>
          <p:nvPr/>
        </p:nvSpPr>
        <p:spPr>
          <a:xfrm>
            <a:off x="457200" y="665763"/>
            <a:ext cx="8246168" cy="461665"/>
          </a:xfrm>
          <a:prstGeom prst="rect">
            <a:avLst/>
          </a:prstGeom>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1200"/>
              </a:spcBef>
              <a:defRPr/>
            </a:pPr>
            <a:r>
              <a:rPr lang="en-US" sz="2400" b="1" smtClean="0">
                <a:solidFill>
                  <a:srgbClr val="30786E"/>
                </a:solidFill>
                <a:latin typeface="Century Gothic" panose="020B0502020202020204" pitchFamily="34" charset="0"/>
              </a:rPr>
              <a:t>4. </a:t>
            </a:r>
            <a:r>
              <a:rPr lang="en-US" sz="2400" b="1" dirty="0" smtClean="0">
                <a:solidFill>
                  <a:srgbClr val="30786E"/>
                </a:solidFill>
                <a:latin typeface="Century Gothic" panose="020B0502020202020204" pitchFamily="34" charset="0"/>
              </a:rPr>
              <a:t>LATIHAN </a:t>
            </a:r>
            <a:r>
              <a:rPr lang="en-MY" sz="2400" b="1" i="1" dirty="0" smtClean="0">
                <a:solidFill>
                  <a:srgbClr val="30786E"/>
                </a:solidFill>
                <a:latin typeface="Century Gothic" panose="020B0502020202020204" pitchFamily="34" charset="0"/>
              </a:rPr>
              <a:t>STATE TRANSITION TEST DESIGN TECHNIQUES</a:t>
            </a:r>
            <a:endParaRPr lang="en-US" sz="2400" b="1" i="1" dirty="0">
              <a:solidFill>
                <a:srgbClr val="30786E"/>
              </a:solidFill>
              <a:latin typeface="Century Gothic" panose="020B0502020202020204" pitchFamily="34" charset="0"/>
            </a:endParaRPr>
          </a:p>
        </p:txBody>
      </p:sp>
      <p:pic>
        <p:nvPicPr>
          <p:cNvPr id="2" name="Picture 1"/>
          <p:cNvPicPr>
            <a:picLocks noChangeAspect="1"/>
          </p:cNvPicPr>
          <p:nvPr/>
        </p:nvPicPr>
        <p:blipFill>
          <a:blip r:embed="rId2"/>
          <a:stretch>
            <a:fillRect/>
          </a:stretch>
        </p:blipFill>
        <p:spPr>
          <a:xfrm>
            <a:off x="-6327" y="1600200"/>
            <a:ext cx="5223435" cy="4267200"/>
          </a:xfrm>
          <a:prstGeom prst="rect">
            <a:avLst/>
          </a:prstGeom>
        </p:spPr>
      </p:pic>
      <p:sp>
        <p:nvSpPr>
          <p:cNvPr id="14" name="Rectangle 13"/>
          <p:cNvSpPr/>
          <p:nvPr/>
        </p:nvSpPr>
        <p:spPr>
          <a:xfrm>
            <a:off x="5572034" y="1677959"/>
            <a:ext cx="6267420" cy="646331"/>
          </a:xfrm>
          <a:prstGeom prst="rect">
            <a:avLst/>
          </a:prstGeom>
        </p:spPr>
        <p:txBody>
          <a:bodyPr wrap="square">
            <a:spAutoFit/>
          </a:bodyPr>
          <a:lstStyle/>
          <a:p>
            <a:pPr algn="ctr"/>
            <a:r>
              <a:rPr lang="en-MY" b="1" dirty="0" err="1" smtClean="0">
                <a:solidFill>
                  <a:srgbClr val="0070C0"/>
                </a:solidFill>
                <a:latin typeface="Century Gothic" panose="020B0502020202020204" pitchFamily="34" charset="0"/>
              </a:rPr>
              <a:t>Apakah</a:t>
            </a:r>
            <a:r>
              <a:rPr lang="en-MY" b="1" dirty="0" smtClean="0">
                <a:solidFill>
                  <a:srgbClr val="0070C0"/>
                </a:solidFill>
                <a:latin typeface="Century Gothic" panose="020B0502020202020204" pitchFamily="34" charset="0"/>
              </a:rPr>
              <a:t> </a:t>
            </a:r>
            <a:r>
              <a:rPr lang="en-MY" b="1" i="1" dirty="0" smtClean="0">
                <a:solidFill>
                  <a:srgbClr val="0070C0"/>
                </a:solidFill>
                <a:latin typeface="Century Gothic" panose="020B0502020202020204" pitchFamily="34" charset="0"/>
              </a:rPr>
              <a:t>test condition, test coverage </a:t>
            </a:r>
            <a:r>
              <a:rPr lang="en-MY" b="1" dirty="0" err="1" smtClean="0">
                <a:solidFill>
                  <a:srgbClr val="0070C0"/>
                </a:solidFill>
                <a:latin typeface="Century Gothic" panose="020B0502020202020204" pitchFamily="34" charset="0"/>
              </a:rPr>
              <a:t>dan</a:t>
            </a:r>
            <a:r>
              <a:rPr lang="en-MY" b="1" i="1" dirty="0" smtClean="0">
                <a:solidFill>
                  <a:srgbClr val="0070C0"/>
                </a:solidFill>
                <a:latin typeface="Century Gothic" panose="020B0502020202020204" pitchFamily="34" charset="0"/>
              </a:rPr>
              <a:t> test case </a:t>
            </a:r>
            <a:r>
              <a:rPr lang="en-MY" b="1" dirty="0" err="1" smtClean="0">
                <a:solidFill>
                  <a:srgbClr val="0070C0"/>
                </a:solidFill>
                <a:latin typeface="Century Gothic" panose="020B0502020202020204" pitchFamily="34" charset="0"/>
              </a:rPr>
              <a:t>bagi</a:t>
            </a:r>
            <a:r>
              <a:rPr lang="en-MY" b="1" dirty="0" smtClean="0">
                <a:solidFill>
                  <a:srgbClr val="0070C0"/>
                </a:solidFill>
                <a:latin typeface="Century Gothic" panose="020B0502020202020204" pitchFamily="34" charset="0"/>
              </a:rPr>
              <a:t>  </a:t>
            </a:r>
            <a:r>
              <a:rPr lang="en-MY" b="1" i="1" dirty="0" smtClean="0">
                <a:solidFill>
                  <a:srgbClr val="0070C0"/>
                </a:solidFill>
                <a:latin typeface="Century Gothic" panose="020B0502020202020204" pitchFamily="34" charset="0"/>
              </a:rPr>
              <a:t>state transition (all-transition) diagram </a:t>
            </a:r>
            <a:r>
              <a:rPr lang="en-MY" b="1" i="1" dirty="0" err="1" smtClean="0">
                <a:solidFill>
                  <a:srgbClr val="0070C0"/>
                </a:solidFill>
                <a:latin typeface="Century Gothic" panose="020B0502020202020204" pitchFamily="34" charset="0"/>
              </a:rPr>
              <a:t>berikut</a:t>
            </a:r>
            <a:r>
              <a:rPr lang="en-MY" b="1" i="1" dirty="0" smtClean="0">
                <a:solidFill>
                  <a:srgbClr val="0070C0"/>
                </a:solidFill>
                <a:latin typeface="Century Gothic" panose="020B0502020202020204" pitchFamily="34" charset="0"/>
              </a:rPr>
              <a:t> </a:t>
            </a:r>
            <a:r>
              <a:rPr lang="en-MY" b="1" dirty="0" smtClean="0">
                <a:solidFill>
                  <a:srgbClr val="0070C0"/>
                </a:solidFill>
                <a:latin typeface="Century Gothic" panose="020B0502020202020204" pitchFamily="34" charset="0"/>
              </a:rPr>
              <a:t>?</a:t>
            </a:r>
          </a:p>
        </p:txBody>
      </p:sp>
      <p:pic>
        <p:nvPicPr>
          <p:cNvPr id="4" name="Picture 3"/>
          <p:cNvPicPr>
            <a:picLocks noChangeAspect="1"/>
          </p:cNvPicPr>
          <p:nvPr/>
        </p:nvPicPr>
        <p:blipFill>
          <a:blip r:embed="rId3"/>
          <a:stretch>
            <a:fillRect/>
          </a:stretch>
        </p:blipFill>
        <p:spPr>
          <a:xfrm>
            <a:off x="5791200" y="2878772"/>
            <a:ext cx="2487519" cy="1747838"/>
          </a:xfrm>
          <a:prstGeom prst="rect">
            <a:avLst/>
          </a:prstGeom>
        </p:spPr>
      </p:pic>
      <p:sp>
        <p:nvSpPr>
          <p:cNvPr id="5" name="Rectangle 4"/>
          <p:cNvSpPr/>
          <p:nvPr/>
        </p:nvSpPr>
        <p:spPr>
          <a:xfrm>
            <a:off x="6016431" y="4626610"/>
            <a:ext cx="1676400" cy="307777"/>
          </a:xfrm>
          <a:prstGeom prst="rect">
            <a:avLst/>
          </a:prstGeom>
        </p:spPr>
        <p:txBody>
          <a:bodyPr wrap="square">
            <a:spAutoFit/>
          </a:bodyPr>
          <a:lstStyle/>
          <a:p>
            <a:pPr algn="ctr"/>
            <a:r>
              <a:rPr lang="en-MY" sz="1400" b="1" dirty="0">
                <a:latin typeface="Calibri" panose="020F0502020204030204" pitchFamily="34" charset="0"/>
                <a:cs typeface="Calibri" panose="020F0502020204030204" pitchFamily="34" charset="0"/>
              </a:rPr>
              <a:t>Generic state model</a:t>
            </a:r>
            <a:endParaRPr lang="en-MY" sz="1400" dirty="0">
              <a:latin typeface="Calibri" panose="020F0502020204030204" pitchFamily="34" charset="0"/>
              <a:cs typeface="Calibri" panose="020F0502020204030204" pitchFamily="34" charset="0"/>
            </a:endParaRPr>
          </a:p>
        </p:txBody>
      </p:sp>
      <p:graphicFrame>
        <p:nvGraphicFramePr>
          <p:cNvPr id="7" name="Table 6"/>
          <p:cNvGraphicFramePr>
            <a:graphicFrameLocks noGrp="1"/>
          </p:cNvGraphicFramePr>
          <p:nvPr/>
        </p:nvGraphicFramePr>
        <p:xfrm>
          <a:off x="8492154" y="2910303"/>
          <a:ext cx="3347300" cy="1899920"/>
        </p:xfrm>
        <a:graphic>
          <a:graphicData uri="http://schemas.openxmlformats.org/drawingml/2006/table">
            <a:tbl>
              <a:tblPr firstRow="1" bandRow="1">
                <a:tableStyleId>{5940675A-B579-460E-94D1-54222C63F5DA}</a:tableStyleId>
              </a:tblPr>
              <a:tblGrid>
                <a:gridCol w="836825">
                  <a:extLst>
                    <a:ext uri="{9D8B030D-6E8A-4147-A177-3AD203B41FA5}">
                      <a16:colId xmlns:a16="http://schemas.microsoft.com/office/drawing/2014/main" val="698919300"/>
                    </a:ext>
                  </a:extLst>
                </a:gridCol>
                <a:gridCol w="836825">
                  <a:extLst>
                    <a:ext uri="{9D8B030D-6E8A-4147-A177-3AD203B41FA5}">
                      <a16:colId xmlns:a16="http://schemas.microsoft.com/office/drawing/2014/main" val="2521082010"/>
                    </a:ext>
                  </a:extLst>
                </a:gridCol>
                <a:gridCol w="836825">
                  <a:extLst>
                    <a:ext uri="{9D8B030D-6E8A-4147-A177-3AD203B41FA5}">
                      <a16:colId xmlns:a16="http://schemas.microsoft.com/office/drawing/2014/main" val="3221217595"/>
                    </a:ext>
                  </a:extLst>
                </a:gridCol>
                <a:gridCol w="836825">
                  <a:extLst>
                    <a:ext uri="{9D8B030D-6E8A-4147-A177-3AD203B41FA5}">
                      <a16:colId xmlns:a16="http://schemas.microsoft.com/office/drawing/2014/main" val="2742915690"/>
                    </a:ext>
                  </a:extLst>
                </a:gridCol>
              </a:tblGrid>
              <a:tr h="370840">
                <a:tc>
                  <a:txBody>
                    <a:bodyPr/>
                    <a:lstStyle/>
                    <a:p>
                      <a:endParaRPr lang="en-MY" sz="1600" dirty="0">
                        <a:latin typeface="Calibri" panose="020F0502020204030204" pitchFamily="34" charset="0"/>
                        <a:cs typeface="Calibri" panose="020F0502020204030204" pitchFamily="34" charset="0"/>
                      </a:endParaRPr>
                    </a:p>
                  </a:txBody>
                  <a:tcPr>
                    <a:solidFill>
                      <a:schemeClr val="bg2"/>
                    </a:solidFill>
                  </a:tcPr>
                </a:tc>
                <a:tc>
                  <a:txBody>
                    <a:bodyPr/>
                    <a:lstStyle/>
                    <a:p>
                      <a:pPr algn="ctr"/>
                      <a:r>
                        <a:rPr lang="en-MY" sz="1600" b="1" dirty="0" smtClean="0">
                          <a:solidFill>
                            <a:schemeClr val="tx2">
                              <a:lumMod val="60000"/>
                              <a:lumOff val="40000"/>
                            </a:schemeClr>
                          </a:solidFill>
                          <a:latin typeface="Calibri" panose="020F0502020204030204" pitchFamily="34" charset="0"/>
                          <a:cs typeface="Calibri" panose="020F0502020204030204" pitchFamily="34" charset="0"/>
                        </a:rPr>
                        <a:t>Input 1</a:t>
                      </a:r>
                      <a:endParaRPr lang="en-MY" sz="1600" b="1" dirty="0">
                        <a:solidFill>
                          <a:schemeClr val="tx2">
                            <a:lumMod val="60000"/>
                            <a:lumOff val="40000"/>
                          </a:schemeClr>
                        </a:solidFill>
                        <a:latin typeface="Calibri" panose="020F0502020204030204" pitchFamily="34" charset="0"/>
                        <a:cs typeface="Calibri" panose="020F0502020204030204" pitchFamily="34" charset="0"/>
                      </a:endParaRPr>
                    </a:p>
                  </a:txBody>
                  <a:tcPr>
                    <a:solidFill>
                      <a:schemeClr val="bg2"/>
                    </a:solidFill>
                  </a:tcPr>
                </a:tc>
                <a:tc>
                  <a:txBody>
                    <a:bodyPr/>
                    <a:lstStyle/>
                    <a:p>
                      <a:pPr algn="ctr"/>
                      <a:r>
                        <a:rPr lang="en-MY" sz="1600" b="1" dirty="0" smtClean="0">
                          <a:solidFill>
                            <a:schemeClr val="tx2">
                              <a:lumMod val="60000"/>
                              <a:lumOff val="40000"/>
                            </a:schemeClr>
                          </a:solidFill>
                          <a:latin typeface="Calibri" panose="020F0502020204030204" pitchFamily="34" charset="0"/>
                          <a:cs typeface="Calibri" panose="020F0502020204030204" pitchFamily="34" charset="0"/>
                        </a:rPr>
                        <a:t>Input 2</a:t>
                      </a:r>
                      <a:endParaRPr lang="en-MY" sz="1600" b="1" dirty="0">
                        <a:solidFill>
                          <a:schemeClr val="tx2">
                            <a:lumMod val="60000"/>
                            <a:lumOff val="40000"/>
                          </a:schemeClr>
                        </a:solidFill>
                        <a:latin typeface="Calibri" panose="020F0502020204030204" pitchFamily="34" charset="0"/>
                        <a:cs typeface="Calibri" panose="020F0502020204030204" pitchFamily="34" charset="0"/>
                      </a:endParaRPr>
                    </a:p>
                  </a:txBody>
                  <a:tcPr>
                    <a:solidFill>
                      <a:schemeClr val="bg2"/>
                    </a:solidFill>
                  </a:tcPr>
                </a:tc>
                <a:tc>
                  <a:txBody>
                    <a:bodyPr/>
                    <a:lstStyle/>
                    <a:p>
                      <a:pPr algn="ctr"/>
                      <a:r>
                        <a:rPr lang="en-MY" sz="1600" b="1" dirty="0" err="1" smtClean="0">
                          <a:solidFill>
                            <a:schemeClr val="tx2">
                              <a:lumMod val="60000"/>
                              <a:lumOff val="40000"/>
                            </a:schemeClr>
                          </a:solidFill>
                          <a:latin typeface="Calibri" panose="020F0502020204030204" pitchFamily="34" charset="0"/>
                          <a:cs typeface="Calibri" panose="020F0502020204030204" pitchFamily="34" charset="0"/>
                        </a:rPr>
                        <a:t>etc</a:t>
                      </a:r>
                      <a:endParaRPr lang="en-MY" sz="1600" b="1" dirty="0">
                        <a:solidFill>
                          <a:schemeClr val="tx2">
                            <a:lumMod val="60000"/>
                            <a:lumOff val="40000"/>
                          </a:schemeClr>
                        </a:solidFill>
                        <a:latin typeface="Calibri" panose="020F0502020204030204" pitchFamily="34" charset="0"/>
                        <a:cs typeface="Calibri" panose="020F0502020204030204" pitchFamily="34" charset="0"/>
                      </a:endParaRPr>
                    </a:p>
                  </a:txBody>
                  <a:tcPr>
                    <a:solidFill>
                      <a:schemeClr val="bg2"/>
                    </a:solidFill>
                  </a:tcPr>
                </a:tc>
                <a:extLst>
                  <a:ext uri="{0D108BD9-81ED-4DB2-BD59-A6C34878D82A}">
                    <a16:rowId xmlns:a16="http://schemas.microsoft.com/office/drawing/2014/main" val="2706215707"/>
                  </a:ext>
                </a:extLst>
              </a:tr>
              <a:tr h="370840">
                <a:tc>
                  <a:txBody>
                    <a:bodyPr/>
                    <a:lstStyle/>
                    <a:p>
                      <a:pPr algn="ctr"/>
                      <a:r>
                        <a:rPr lang="en-MY" sz="1600" b="1" dirty="0" smtClean="0">
                          <a:solidFill>
                            <a:srgbClr val="C00000"/>
                          </a:solidFill>
                          <a:latin typeface="Calibri" panose="020F0502020204030204" pitchFamily="34" charset="0"/>
                          <a:cs typeface="Calibri" panose="020F0502020204030204" pitchFamily="34" charset="0"/>
                        </a:rPr>
                        <a:t>Start</a:t>
                      </a:r>
                      <a:r>
                        <a:rPr lang="en-MY" sz="1600" b="1" baseline="0" dirty="0" smtClean="0">
                          <a:solidFill>
                            <a:srgbClr val="C00000"/>
                          </a:solidFill>
                          <a:latin typeface="Calibri" panose="020F0502020204030204" pitchFamily="34" charset="0"/>
                          <a:cs typeface="Calibri" panose="020F0502020204030204" pitchFamily="34" charset="0"/>
                        </a:rPr>
                        <a:t> </a:t>
                      </a:r>
                      <a:r>
                        <a:rPr lang="en-MY" sz="1600" b="1" dirty="0" smtClean="0">
                          <a:solidFill>
                            <a:srgbClr val="C00000"/>
                          </a:solidFill>
                          <a:latin typeface="Calibri" panose="020F0502020204030204" pitchFamily="34" charset="0"/>
                          <a:cs typeface="Calibri" panose="020F0502020204030204" pitchFamily="34" charset="0"/>
                        </a:rPr>
                        <a:t>State 1</a:t>
                      </a:r>
                      <a:endParaRPr lang="en-MY" sz="1600" b="1" dirty="0">
                        <a:solidFill>
                          <a:srgbClr val="C00000"/>
                        </a:solidFill>
                        <a:latin typeface="Calibri" panose="020F0502020204030204" pitchFamily="34" charset="0"/>
                        <a:cs typeface="Calibri" panose="020F0502020204030204" pitchFamily="34" charset="0"/>
                      </a:endParaRPr>
                    </a:p>
                  </a:txBody>
                  <a:tcPr>
                    <a:solidFill>
                      <a:schemeClr val="bg2"/>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600" b="0" i="0" u="none" strike="noStrike" kern="0" cap="none" spc="0" normalizeH="0" baseline="0" noProof="0" smtClean="0">
                          <a:ln>
                            <a:noFill/>
                          </a:ln>
                          <a:solidFill>
                            <a:prstClr val="black"/>
                          </a:solidFill>
                          <a:effectLst/>
                          <a:uLnTx/>
                          <a:uFillTx/>
                          <a:latin typeface="Calibri" panose="020F0502020204030204" pitchFamily="34" charset="0"/>
                          <a:ea typeface="+mn-ea"/>
                          <a:cs typeface="Calibri" panose="020F0502020204030204" pitchFamily="34" charset="0"/>
                        </a:rPr>
                        <a:t>Entry A</a:t>
                      </a:r>
                      <a:endParaRPr kumimoji="0" lang="en-MY" sz="16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a:solidFill>
                      <a:schemeClr val="bg2"/>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6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Entry B</a:t>
                      </a:r>
                      <a:endParaRPr kumimoji="0" lang="en-MY" sz="16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a:solidFill>
                      <a:schemeClr val="bg2"/>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600" b="0" i="0" u="none" strike="noStrike" kern="0" cap="none" spc="0" normalizeH="0" baseline="0" noProof="0" dirty="0" err="1" smtClean="0">
                          <a:ln>
                            <a:noFill/>
                          </a:ln>
                          <a:solidFill>
                            <a:prstClr val="black"/>
                          </a:solidFill>
                          <a:effectLst/>
                          <a:uLnTx/>
                          <a:uFillTx/>
                          <a:latin typeface="Calibri" panose="020F0502020204030204" pitchFamily="34" charset="0"/>
                          <a:ea typeface="+mn-ea"/>
                          <a:cs typeface="Calibri" panose="020F0502020204030204" pitchFamily="34" charset="0"/>
                        </a:rPr>
                        <a:t>etc</a:t>
                      </a:r>
                      <a:endParaRPr kumimoji="0" lang="en-MY" sz="16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a:solidFill>
                      <a:schemeClr val="bg2"/>
                    </a:solidFill>
                  </a:tcPr>
                </a:tc>
                <a:extLst>
                  <a:ext uri="{0D108BD9-81ED-4DB2-BD59-A6C34878D82A}">
                    <a16:rowId xmlns:a16="http://schemas.microsoft.com/office/drawing/2014/main" val="3069441112"/>
                  </a:ext>
                </a:extLst>
              </a:tr>
              <a:tr h="370840">
                <a:tc>
                  <a:txBody>
                    <a:bodyPr/>
                    <a:lstStyle/>
                    <a:p>
                      <a:pPr algn="ctr"/>
                      <a:r>
                        <a:rPr lang="en-MY" sz="1600" b="1" dirty="0" smtClean="0">
                          <a:solidFill>
                            <a:srgbClr val="C00000"/>
                          </a:solidFill>
                          <a:latin typeface="Calibri" panose="020F0502020204030204" pitchFamily="34" charset="0"/>
                          <a:cs typeface="Calibri" panose="020F0502020204030204" pitchFamily="34" charset="0"/>
                        </a:rPr>
                        <a:t>Start</a:t>
                      </a:r>
                      <a:r>
                        <a:rPr lang="en-MY" sz="1600" b="1" baseline="0" dirty="0" smtClean="0">
                          <a:solidFill>
                            <a:srgbClr val="C00000"/>
                          </a:solidFill>
                          <a:latin typeface="Calibri" panose="020F0502020204030204" pitchFamily="34" charset="0"/>
                          <a:cs typeface="Calibri" panose="020F0502020204030204" pitchFamily="34" charset="0"/>
                        </a:rPr>
                        <a:t> </a:t>
                      </a:r>
                      <a:r>
                        <a:rPr lang="en-MY" sz="1600" b="1" dirty="0" smtClean="0">
                          <a:solidFill>
                            <a:srgbClr val="C00000"/>
                          </a:solidFill>
                          <a:latin typeface="Calibri" panose="020F0502020204030204" pitchFamily="34" charset="0"/>
                          <a:cs typeface="Calibri" panose="020F0502020204030204" pitchFamily="34" charset="0"/>
                        </a:rPr>
                        <a:t>State 1</a:t>
                      </a:r>
                      <a:endParaRPr lang="en-MY" sz="1600" b="1" dirty="0">
                        <a:solidFill>
                          <a:srgbClr val="C00000"/>
                        </a:solidFill>
                        <a:latin typeface="Calibri" panose="020F0502020204030204" pitchFamily="34" charset="0"/>
                        <a:cs typeface="Calibri" panose="020F0502020204030204" pitchFamily="34" charset="0"/>
                      </a:endParaRPr>
                    </a:p>
                  </a:txBody>
                  <a:tcPr>
                    <a:solidFill>
                      <a:schemeClr val="bg2"/>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6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Entry C</a:t>
                      </a:r>
                      <a:endParaRPr kumimoji="0" lang="en-MY" sz="16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a:solidFill>
                      <a:schemeClr val="bg2"/>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6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Entry D</a:t>
                      </a:r>
                      <a:endParaRPr kumimoji="0" lang="en-MY" sz="16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a:solidFill>
                      <a:schemeClr val="bg2"/>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600" b="0" i="0" u="none" strike="noStrike" kern="0" cap="none" spc="0" normalizeH="0" baseline="0" noProof="0" dirty="0" err="1" smtClean="0">
                          <a:ln>
                            <a:noFill/>
                          </a:ln>
                          <a:solidFill>
                            <a:prstClr val="black"/>
                          </a:solidFill>
                          <a:effectLst/>
                          <a:uLnTx/>
                          <a:uFillTx/>
                          <a:latin typeface="Calibri" panose="020F0502020204030204" pitchFamily="34" charset="0"/>
                          <a:ea typeface="+mn-ea"/>
                          <a:cs typeface="Calibri" panose="020F0502020204030204" pitchFamily="34" charset="0"/>
                        </a:rPr>
                        <a:t>etc</a:t>
                      </a:r>
                      <a:endParaRPr kumimoji="0" lang="en-MY" sz="16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a:solidFill>
                      <a:schemeClr val="bg2"/>
                    </a:solidFill>
                  </a:tcPr>
                </a:tc>
                <a:extLst>
                  <a:ext uri="{0D108BD9-81ED-4DB2-BD59-A6C34878D82A}">
                    <a16:rowId xmlns:a16="http://schemas.microsoft.com/office/drawing/2014/main" val="2052287917"/>
                  </a:ext>
                </a:extLst>
              </a:tr>
              <a:tr h="370840">
                <a:tc>
                  <a:txBody>
                    <a:bodyPr/>
                    <a:lstStyle/>
                    <a:p>
                      <a:pPr algn="ctr"/>
                      <a:r>
                        <a:rPr lang="en-MY" sz="1600" b="1" dirty="0" err="1" smtClean="0">
                          <a:solidFill>
                            <a:srgbClr val="C00000"/>
                          </a:solidFill>
                          <a:latin typeface="Calibri" panose="020F0502020204030204" pitchFamily="34" charset="0"/>
                          <a:cs typeface="Calibri" panose="020F0502020204030204" pitchFamily="34" charset="0"/>
                        </a:rPr>
                        <a:t>etc</a:t>
                      </a:r>
                      <a:endParaRPr lang="en-MY" sz="1600" b="1" dirty="0">
                        <a:solidFill>
                          <a:srgbClr val="C00000"/>
                        </a:solidFill>
                        <a:latin typeface="Calibri" panose="020F0502020204030204" pitchFamily="34" charset="0"/>
                        <a:cs typeface="Calibri" panose="020F0502020204030204" pitchFamily="34" charset="0"/>
                      </a:endParaRPr>
                    </a:p>
                  </a:txBody>
                  <a:tcPr>
                    <a:solidFill>
                      <a:schemeClr val="bg2"/>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600" b="0" i="0" u="none" strike="noStrike" kern="0" cap="none" spc="0" normalizeH="0" baseline="0" noProof="0" smtClean="0">
                          <a:ln>
                            <a:noFill/>
                          </a:ln>
                          <a:solidFill>
                            <a:prstClr val="black"/>
                          </a:solidFill>
                          <a:effectLst/>
                          <a:uLnTx/>
                          <a:uFillTx/>
                          <a:latin typeface="Calibri" panose="020F0502020204030204" pitchFamily="34" charset="0"/>
                          <a:ea typeface="+mn-ea"/>
                          <a:cs typeface="Calibri" panose="020F0502020204030204" pitchFamily="34" charset="0"/>
                        </a:rPr>
                        <a:t>etc</a:t>
                      </a:r>
                      <a:endParaRPr kumimoji="0" lang="en-MY" sz="16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a:solidFill>
                      <a:schemeClr val="bg2"/>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600" b="0" i="0" u="none" strike="noStrike" kern="0" cap="none" spc="0" normalizeH="0" baseline="0" noProof="0" dirty="0" err="1" smtClean="0">
                          <a:ln>
                            <a:noFill/>
                          </a:ln>
                          <a:solidFill>
                            <a:prstClr val="black"/>
                          </a:solidFill>
                          <a:effectLst/>
                          <a:uLnTx/>
                          <a:uFillTx/>
                          <a:latin typeface="Calibri" panose="020F0502020204030204" pitchFamily="34" charset="0"/>
                          <a:ea typeface="+mn-ea"/>
                          <a:cs typeface="Calibri" panose="020F0502020204030204" pitchFamily="34" charset="0"/>
                        </a:rPr>
                        <a:t>etc</a:t>
                      </a:r>
                      <a:endParaRPr kumimoji="0" lang="en-MY" sz="16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a:solidFill>
                      <a:schemeClr val="bg2"/>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600" b="0" i="0" u="none" strike="noStrike" kern="0" cap="none" spc="0" normalizeH="0" baseline="0" noProof="0" dirty="0" err="1" smtClean="0">
                          <a:ln>
                            <a:noFill/>
                          </a:ln>
                          <a:solidFill>
                            <a:prstClr val="black"/>
                          </a:solidFill>
                          <a:effectLst/>
                          <a:uLnTx/>
                          <a:uFillTx/>
                          <a:latin typeface="Calibri" panose="020F0502020204030204" pitchFamily="34" charset="0"/>
                          <a:ea typeface="+mn-ea"/>
                          <a:cs typeface="Calibri" panose="020F0502020204030204" pitchFamily="34" charset="0"/>
                        </a:rPr>
                        <a:t>etc</a:t>
                      </a:r>
                      <a:endParaRPr kumimoji="0" lang="en-MY" sz="16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a:solidFill>
                      <a:schemeClr val="bg2"/>
                    </a:solidFill>
                  </a:tcPr>
                </a:tc>
                <a:extLst>
                  <a:ext uri="{0D108BD9-81ED-4DB2-BD59-A6C34878D82A}">
                    <a16:rowId xmlns:a16="http://schemas.microsoft.com/office/drawing/2014/main" val="2605465652"/>
                  </a:ext>
                </a:extLst>
              </a:tr>
            </a:tbl>
          </a:graphicData>
        </a:graphic>
      </p:graphicFrame>
      <p:sp>
        <p:nvSpPr>
          <p:cNvPr id="9" name="Rectangle 8"/>
          <p:cNvSpPr/>
          <p:nvPr/>
        </p:nvSpPr>
        <p:spPr>
          <a:xfrm>
            <a:off x="8526313" y="5257800"/>
            <a:ext cx="3313141" cy="523220"/>
          </a:xfrm>
          <a:prstGeom prst="rect">
            <a:avLst/>
          </a:prstGeom>
        </p:spPr>
        <p:txBody>
          <a:bodyPr wrap="square">
            <a:spAutoFit/>
          </a:bodyPr>
          <a:lstStyle/>
          <a:p>
            <a:r>
              <a:rPr lang="en-MY" sz="1400" kern="0" dirty="0" smtClean="0">
                <a:solidFill>
                  <a:prstClr val="black"/>
                </a:solidFill>
                <a:latin typeface="Calibri" panose="020F0502020204030204" pitchFamily="34" charset="0"/>
                <a:cs typeface="Calibri" panose="020F0502020204030204" pitchFamily="34" charset="0"/>
              </a:rPr>
              <a:t>Entry [ ] = Finish state/Output or Action for </a:t>
            </a:r>
          </a:p>
          <a:p>
            <a:r>
              <a:rPr lang="en-MY" sz="1400" kern="0" dirty="0">
                <a:solidFill>
                  <a:prstClr val="black"/>
                </a:solidFill>
                <a:latin typeface="Calibri" panose="020F0502020204030204" pitchFamily="34" charset="0"/>
                <a:cs typeface="Calibri" panose="020F0502020204030204" pitchFamily="34" charset="0"/>
              </a:rPr>
              <a:t> </a:t>
            </a:r>
            <a:r>
              <a:rPr lang="en-MY" sz="1400" kern="0" dirty="0" smtClean="0">
                <a:solidFill>
                  <a:prstClr val="black"/>
                </a:solidFill>
                <a:latin typeface="Calibri" panose="020F0502020204030204" pitchFamily="34" charset="0"/>
                <a:cs typeface="Calibri" panose="020F0502020204030204" pitchFamily="34" charset="0"/>
              </a:rPr>
              <a:t>                  the given start state or input</a:t>
            </a:r>
            <a:endParaRPr lang="en-MY" sz="1400" dirty="0">
              <a:latin typeface="Calibri" panose="020F0502020204030204" pitchFamily="34" charset="0"/>
              <a:cs typeface="Calibri" panose="020F0502020204030204" pitchFamily="34" charset="0"/>
            </a:endParaRPr>
          </a:p>
        </p:txBody>
      </p:sp>
      <p:sp>
        <p:nvSpPr>
          <p:cNvPr id="15" name="Rectangle 14"/>
          <p:cNvSpPr/>
          <p:nvPr/>
        </p:nvSpPr>
        <p:spPr>
          <a:xfrm>
            <a:off x="9448800" y="4880123"/>
            <a:ext cx="1676400" cy="307777"/>
          </a:xfrm>
          <a:prstGeom prst="rect">
            <a:avLst/>
          </a:prstGeom>
        </p:spPr>
        <p:txBody>
          <a:bodyPr wrap="square">
            <a:spAutoFit/>
          </a:bodyPr>
          <a:lstStyle/>
          <a:p>
            <a:pPr algn="ctr"/>
            <a:r>
              <a:rPr lang="en-MY" sz="1400" b="1" dirty="0" smtClean="0">
                <a:latin typeface="Calibri" panose="020F0502020204030204" pitchFamily="34" charset="0"/>
                <a:cs typeface="Calibri" panose="020F0502020204030204" pitchFamily="34" charset="0"/>
              </a:rPr>
              <a:t>State table</a:t>
            </a:r>
            <a:endParaRPr lang="en-MY" sz="1400" dirty="0">
              <a:latin typeface="Calibri" panose="020F0502020204030204" pitchFamily="34" charset="0"/>
              <a:cs typeface="Calibri" panose="020F0502020204030204" pitchFamily="34" charset="0"/>
            </a:endParaRPr>
          </a:p>
        </p:txBody>
      </p:sp>
      <p:sp>
        <p:nvSpPr>
          <p:cNvPr id="16" name="TextBox 15"/>
          <p:cNvSpPr txBox="1"/>
          <p:nvPr/>
        </p:nvSpPr>
        <p:spPr>
          <a:xfrm>
            <a:off x="5078319" y="6002718"/>
            <a:ext cx="6400800" cy="369332"/>
          </a:xfrm>
          <a:prstGeom prst="rect">
            <a:avLst/>
          </a:prstGeom>
          <a:noFill/>
        </p:spPr>
        <p:txBody>
          <a:bodyPr wrap="square" rtlCol="0">
            <a:spAutoFit/>
          </a:bodyPr>
          <a:lstStyle/>
          <a:p>
            <a:pPr algn="ctr"/>
            <a:r>
              <a:rPr lang="en-MY" b="1" dirty="0" smtClean="0">
                <a:latin typeface="Century Gothic" panose="020B0502020202020204" pitchFamily="34" charset="0"/>
              </a:rPr>
              <a:t>Feature Set (FS)1 </a:t>
            </a:r>
            <a:r>
              <a:rPr lang="en-MY" dirty="0" smtClean="0">
                <a:latin typeface="Century Gothic" panose="020B0502020202020204" pitchFamily="34" charset="0"/>
              </a:rPr>
              <a:t>–  </a:t>
            </a:r>
            <a:r>
              <a:rPr lang="en-MY" dirty="0" err="1" smtClean="0">
                <a:latin typeface="Century Gothic" panose="020B0502020202020204" pitchFamily="34" charset="0"/>
              </a:rPr>
              <a:t>manage_display_changes</a:t>
            </a:r>
            <a:endParaRPr lang="en-MY" dirty="0">
              <a:latin typeface="Century Gothic" panose="020B0502020202020204" pitchFamily="34" charset="0"/>
            </a:endParaRPr>
          </a:p>
        </p:txBody>
      </p:sp>
    </p:spTree>
    <p:extLst>
      <p:ext uri="{BB962C8B-B14F-4D97-AF65-F5344CB8AC3E}">
        <p14:creationId xmlns:p14="http://schemas.microsoft.com/office/powerpoint/2010/main" val="2363994671"/>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BA2A53E5-BEFF-4B08-BF4D-D887C51C0FA3}"/>
              </a:ext>
            </a:extLst>
          </p:cNvPr>
          <p:cNvGrpSpPr/>
          <p:nvPr/>
        </p:nvGrpSpPr>
        <p:grpSpPr>
          <a:xfrm>
            <a:off x="555843" y="1173308"/>
            <a:ext cx="10359807" cy="369742"/>
            <a:chOff x="9527108" y="4082625"/>
            <a:chExt cx="2447049" cy="0"/>
          </a:xfrm>
        </p:grpSpPr>
        <p:cxnSp>
          <p:nvCxnSpPr>
            <p:cNvPr id="12" name="Straight Connector 11">
              <a:extLst>
                <a:ext uri="{FF2B5EF4-FFF2-40B4-BE49-F238E27FC236}">
                  <a16:creationId xmlns:a16="http://schemas.microsoft.com/office/drawing/2014/main" id="{80E83227-3E17-4F36-A718-5778B4E10778}"/>
                </a:ext>
              </a:extLst>
            </p:cNvPr>
            <p:cNvCxnSpPr>
              <a:cxnSpLocks/>
            </p:cNvCxnSpPr>
            <p:nvPr/>
          </p:nvCxnSpPr>
          <p:spPr>
            <a:xfrm>
              <a:off x="9527108" y="4082625"/>
              <a:ext cx="244704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FD70834-1E08-45B1-A750-32359E5EAAB8}"/>
                </a:ext>
              </a:extLst>
            </p:cNvPr>
            <p:cNvCxnSpPr>
              <a:cxnSpLocks/>
            </p:cNvCxnSpPr>
            <p:nvPr/>
          </p:nvCxnSpPr>
          <p:spPr>
            <a:xfrm>
              <a:off x="9527108" y="4082625"/>
              <a:ext cx="552013" cy="0"/>
            </a:xfrm>
            <a:prstGeom prst="line">
              <a:avLst/>
            </a:prstGeom>
            <a:ln w="28575">
              <a:solidFill>
                <a:srgbClr val="74D2C0"/>
              </a:solidFill>
            </a:ln>
          </p:spPr>
          <p:style>
            <a:lnRef idx="1">
              <a:schemeClr val="accent1"/>
            </a:lnRef>
            <a:fillRef idx="0">
              <a:schemeClr val="accent1"/>
            </a:fillRef>
            <a:effectRef idx="0">
              <a:schemeClr val="accent1"/>
            </a:effectRef>
            <a:fontRef idx="minor">
              <a:schemeClr val="tx1"/>
            </a:fontRef>
          </p:style>
        </p:cxnSp>
      </p:grpSp>
      <p:graphicFrame>
        <p:nvGraphicFramePr>
          <p:cNvPr id="6" name="Table 5"/>
          <p:cNvGraphicFramePr>
            <a:graphicFrameLocks noGrp="1"/>
          </p:cNvGraphicFramePr>
          <p:nvPr/>
        </p:nvGraphicFramePr>
        <p:xfrm>
          <a:off x="457200" y="1334814"/>
          <a:ext cx="4307819" cy="2409190"/>
        </p:xfrm>
        <a:graphic>
          <a:graphicData uri="http://schemas.openxmlformats.org/drawingml/2006/table">
            <a:tbl>
              <a:tblPr firstRow="1" bandRow="1">
                <a:tableStyleId>{5940675A-B579-460E-94D1-54222C63F5DA}</a:tableStyleId>
              </a:tblPr>
              <a:tblGrid>
                <a:gridCol w="715022">
                  <a:extLst>
                    <a:ext uri="{9D8B030D-6E8A-4147-A177-3AD203B41FA5}">
                      <a16:colId xmlns:a16="http://schemas.microsoft.com/office/drawing/2014/main" val="755553033"/>
                    </a:ext>
                  </a:extLst>
                </a:gridCol>
                <a:gridCol w="898199">
                  <a:extLst>
                    <a:ext uri="{9D8B030D-6E8A-4147-A177-3AD203B41FA5}">
                      <a16:colId xmlns:a16="http://schemas.microsoft.com/office/drawing/2014/main" val="4155384596"/>
                    </a:ext>
                  </a:extLst>
                </a:gridCol>
                <a:gridCol w="898199">
                  <a:extLst>
                    <a:ext uri="{9D8B030D-6E8A-4147-A177-3AD203B41FA5}">
                      <a16:colId xmlns:a16="http://schemas.microsoft.com/office/drawing/2014/main" val="766017801"/>
                    </a:ext>
                  </a:extLst>
                </a:gridCol>
                <a:gridCol w="845364">
                  <a:extLst>
                    <a:ext uri="{9D8B030D-6E8A-4147-A177-3AD203B41FA5}">
                      <a16:colId xmlns:a16="http://schemas.microsoft.com/office/drawing/2014/main" val="2310661504"/>
                    </a:ext>
                  </a:extLst>
                </a:gridCol>
                <a:gridCol w="951035">
                  <a:extLst>
                    <a:ext uri="{9D8B030D-6E8A-4147-A177-3AD203B41FA5}">
                      <a16:colId xmlns:a16="http://schemas.microsoft.com/office/drawing/2014/main" val="552550220"/>
                    </a:ext>
                  </a:extLst>
                </a:gridCol>
              </a:tblGrid>
              <a:tr h="304802">
                <a:tc>
                  <a:txBody>
                    <a:bodyPr/>
                    <a:lstStyle/>
                    <a:p>
                      <a:endParaRPr lang="en-MY" sz="1400" dirty="0"/>
                    </a:p>
                  </a:txBody>
                  <a:tcPr>
                    <a:solidFill>
                      <a:schemeClr val="bg2"/>
                    </a:solidFill>
                  </a:tcPr>
                </a:tc>
                <a:tc>
                  <a:txBody>
                    <a:bodyPr/>
                    <a:lstStyle/>
                    <a:p>
                      <a:pPr algn="ctr"/>
                      <a:r>
                        <a:rPr lang="en-MY" sz="1400" b="1" dirty="0" smtClean="0">
                          <a:solidFill>
                            <a:schemeClr val="tx2">
                              <a:lumMod val="60000"/>
                              <a:lumOff val="40000"/>
                            </a:schemeClr>
                          </a:solidFill>
                        </a:rPr>
                        <a:t>CM</a:t>
                      </a:r>
                      <a:endParaRPr lang="en-MY" sz="1400" b="1" dirty="0">
                        <a:solidFill>
                          <a:schemeClr val="tx2">
                            <a:lumMod val="60000"/>
                            <a:lumOff val="40000"/>
                          </a:schemeClr>
                        </a:solidFill>
                      </a:endParaRPr>
                    </a:p>
                  </a:txBody>
                  <a:tcPr>
                    <a:solidFill>
                      <a:schemeClr val="bg2"/>
                    </a:solidFill>
                  </a:tcPr>
                </a:tc>
                <a:tc>
                  <a:txBody>
                    <a:bodyPr/>
                    <a:lstStyle/>
                    <a:p>
                      <a:pPr algn="ctr"/>
                      <a:r>
                        <a:rPr lang="en-MY" sz="1400" b="1" dirty="0" smtClean="0">
                          <a:solidFill>
                            <a:schemeClr val="tx2">
                              <a:lumMod val="60000"/>
                              <a:lumOff val="40000"/>
                            </a:schemeClr>
                          </a:solidFill>
                        </a:rPr>
                        <a:t>R</a:t>
                      </a:r>
                      <a:endParaRPr lang="en-MY" sz="1400" b="1" dirty="0">
                        <a:solidFill>
                          <a:schemeClr val="tx2">
                            <a:lumMod val="60000"/>
                            <a:lumOff val="40000"/>
                          </a:schemeClr>
                        </a:solidFill>
                      </a:endParaRPr>
                    </a:p>
                  </a:txBody>
                  <a:tcPr>
                    <a:solidFill>
                      <a:schemeClr val="bg2"/>
                    </a:solidFill>
                  </a:tcPr>
                </a:tc>
                <a:tc>
                  <a:txBody>
                    <a:bodyPr/>
                    <a:lstStyle/>
                    <a:p>
                      <a:pPr algn="ctr"/>
                      <a:r>
                        <a:rPr lang="en-MY" sz="1400" b="1" dirty="0" smtClean="0">
                          <a:solidFill>
                            <a:schemeClr val="tx2">
                              <a:lumMod val="60000"/>
                              <a:lumOff val="40000"/>
                            </a:schemeClr>
                          </a:solidFill>
                        </a:rPr>
                        <a:t>TS</a:t>
                      </a:r>
                      <a:endParaRPr lang="en-MY" sz="1400" b="1" dirty="0">
                        <a:solidFill>
                          <a:schemeClr val="tx2">
                            <a:lumMod val="60000"/>
                            <a:lumOff val="40000"/>
                          </a:schemeClr>
                        </a:solidFill>
                      </a:endParaRPr>
                    </a:p>
                  </a:txBody>
                  <a:tcPr>
                    <a:solidFill>
                      <a:schemeClr val="bg2"/>
                    </a:solidFill>
                  </a:tcPr>
                </a:tc>
                <a:tc>
                  <a:txBody>
                    <a:bodyPr/>
                    <a:lstStyle/>
                    <a:p>
                      <a:pPr algn="ctr"/>
                      <a:r>
                        <a:rPr lang="en-MY" sz="1400" b="1" dirty="0" smtClean="0">
                          <a:solidFill>
                            <a:schemeClr val="tx2">
                              <a:lumMod val="60000"/>
                              <a:lumOff val="40000"/>
                            </a:schemeClr>
                          </a:solidFill>
                        </a:rPr>
                        <a:t>DS</a:t>
                      </a:r>
                      <a:endParaRPr lang="en-MY" sz="1400" b="1" dirty="0">
                        <a:solidFill>
                          <a:schemeClr val="tx2">
                            <a:lumMod val="60000"/>
                            <a:lumOff val="40000"/>
                          </a:schemeClr>
                        </a:solidFill>
                      </a:endParaRPr>
                    </a:p>
                  </a:txBody>
                  <a:tcPr>
                    <a:solidFill>
                      <a:schemeClr val="bg2"/>
                    </a:solidFill>
                  </a:tcPr>
                </a:tc>
                <a:extLst>
                  <a:ext uri="{0D108BD9-81ED-4DB2-BD59-A6C34878D82A}">
                    <a16:rowId xmlns:a16="http://schemas.microsoft.com/office/drawing/2014/main" val="184969204"/>
                  </a:ext>
                </a:extLst>
              </a:tr>
              <a:tr h="526097">
                <a:tc>
                  <a:txBody>
                    <a:bodyPr/>
                    <a:lstStyle/>
                    <a:p>
                      <a:pPr algn="ctr"/>
                      <a:r>
                        <a:rPr lang="en-MY" sz="1400" b="1" dirty="0" smtClean="0">
                          <a:solidFill>
                            <a:srgbClr val="C00000"/>
                          </a:solidFill>
                        </a:rPr>
                        <a:t>S1</a:t>
                      </a:r>
                      <a:endParaRPr lang="en-MY" sz="1400" b="1" dirty="0">
                        <a:solidFill>
                          <a:srgbClr val="C00000"/>
                        </a:solidFill>
                      </a:endParaRPr>
                    </a:p>
                  </a:txBody>
                  <a:tcPr>
                    <a:solidFill>
                      <a:schemeClr val="bg2"/>
                    </a:solidFill>
                  </a:tcPr>
                </a:tc>
                <a:tc>
                  <a:txBody>
                    <a:bodyPr/>
                    <a:lstStyle/>
                    <a:p>
                      <a:pPr algn="ctr"/>
                      <a:endParaRPr lang="en-MY" sz="1400" dirty="0"/>
                    </a:p>
                  </a:txBody>
                  <a:tcPr>
                    <a:solidFill>
                      <a:schemeClr val="bg2"/>
                    </a:solidFill>
                  </a:tcPr>
                </a:tc>
                <a:tc>
                  <a:txBody>
                    <a:bodyPr/>
                    <a:lstStyle/>
                    <a:p>
                      <a:pPr algn="ctr"/>
                      <a:endParaRPr lang="en-MY" sz="1400" dirty="0" smtClean="0"/>
                    </a:p>
                  </a:txBody>
                  <a:tcPr>
                    <a:solidFill>
                      <a:schemeClr val="bg2"/>
                    </a:solidFill>
                  </a:tcPr>
                </a:tc>
                <a:tc>
                  <a:txBody>
                    <a:bodyPr/>
                    <a:lstStyle/>
                    <a:p>
                      <a:pPr algn="ctr"/>
                      <a:endParaRPr lang="en-MY" sz="1400" dirty="0"/>
                    </a:p>
                  </a:txBody>
                  <a:tcPr>
                    <a:solidFill>
                      <a:schemeClr val="bg2"/>
                    </a:solidFill>
                  </a:tcPr>
                </a:tc>
                <a:tc>
                  <a:txBody>
                    <a:bodyPr/>
                    <a:lstStyle/>
                    <a:p>
                      <a:pPr algn="ctr"/>
                      <a:endParaRPr lang="en-MY" sz="1400" dirty="0"/>
                    </a:p>
                  </a:txBody>
                  <a:tcPr>
                    <a:solidFill>
                      <a:schemeClr val="bg2"/>
                    </a:solidFill>
                  </a:tcPr>
                </a:tc>
                <a:extLst>
                  <a:ext uri="{0D108BD9-81ED-4DB2-BD59-A6C34878D82A}">
                    <a16:rowId xmlns:a16="http://schemas.microsoft.com/office/drawing/2014/main" val="4143660738"/>
                  </a:ext>
                </a:extLst>
              </a:tr>
              <a:tr h="526097">
                <a:tc>
                  <a:txBody>
                    <a:bodyPr/>
                    <a:lstStyle/>
                    <a:p>
                      <a:pPr algn="ctr"/>
                      <a:r>
                        <a:rPr lang="en-MY" sz="1400" b="1" dirty="0" smtClean="0">
                          <a:solidFill>
                            <a:srgbClr val="C00000"/>
                          </a:solidFill>
                        </a:rPr>
                        <a:t>S2</a:t>
                      </a:r>
                      <a:endParaRPr lang="en-MY" sz="1400" b="1" dirty="0">
                        <a:solidFill>
                          <a:srgbClr val="C00000"/>
                        </a:solidFill>
                      </a:endParaRPr>
                    </a:p>
                  </a:txBody>
                  <a:tcPr>
                    <a:solidFill>
                      <a:schemeClr val="bg2"/>
                    </a:solidFill>
                  </a:tcPr>
                </a:tc>
                <a:tc>
                  <a:txBody>
                    <a:bodyPr/>
                    <a:lstStyle/>
                    <a:p>
                      <a:pPr algn="ctr"/>
                      <a:endParaRPr lang="en-MY" sz="1400" dirty="0"/>
                    </a:p>
                  </a:txBody>
                  <a:tcPr>
                    <a:solidFill>
                      <a:schemeClr val="bg2"/>
                    </a:solidFill>
                  </a:tcPr>
                </a:tc>
                <a:tc>
                  <a:txBody>
                    <a:bodyPr/>
                    <a:lstStyle/>
                    <a:p>
                      <a:pPr algn="ctr"/>
                      <a:endParaRPr lang="en-MY" sz="1400" dirty="0"/>
                    </a:p>
                  </a:txBody>
                  <a:tcPr>
                    <a:solidFill>
                      <a:schemeClr val="bg2"/>
                    </a:solidFill>
                  </a:tcPr>
                </a:tc>
                <a:tc>
                  <a:txBody>
                    <a:bodyPr/>
                    <a:lstStyle/>
                    <a:p>
                      <a:pPr algn="ctr"/>
                      <a:endParaRPr lang="en-MY" sz="1400" dirty="0"/>
                    </a:p>
                  </a:txBody>
                  <a:tcPr>
                    <a:solidFill>
                      <a:schemeClr val="bg2"/>
                    </a:solidFill>
                  </a:tcPr>
                </a:tc>
                <a:tc>
                  <a:txBody>
                    <a:bodyPr/>
                    <a:lstStyle/>
                    <a:p>
                      <a:pPr algn="ctr"/>
                      <a:endParaRPr lang="en-MY" sz="1400" dirty="0"/>
                    </a:p>
                  </a:txBody>
                  <a:tcPr>
                    <a:solidFill>
                      <a:schemeClr val="bg2"/>
                    </a:solidFill>
                  </a:tcPr>
                </a:tc>
                <a:extLst>
                  <a:ext uri="{0D108BD9-81ED-4DB2-BD59-A6C34878D82A}">
                    <a16:rowId xmlns:a16="http://schemas.microsoft.com/office/drawing/2014/main" val="582548187"/>
                  </a:ext>
                </a:extLst>
              </a:tr>
              <a:tr h="526097">
                <a:tc>
                  <a:txBody>
                    <a:bodyPr/>
                    <a:lstStyle/>
                    <a:p>
                      <a:pPr algn="ctr"/>
                      <a:r>
                        <a:rPr lang="en-MY" sz="1400" b="1" dirty="0" smtClean="0">
                          <a:solidFill>
                            <a:srgbClr val="C00000"/>
                          </a:solidFill>
                        </a:rPr>
                        <a:t>S3</a:t>
                      </a:r>
                      <a:endParaRPr lang="en-MY" sz="1400" b="1" dirty="0">
                        <a:solidFill>
                          <a:srgbClr val="C00000"/>
                        </a:solidFill>
                      </a:endParaRPr>
                    </a:p>
                  </a:txBody>
                  <a:tcPr>
                    <a:solidFill>
                      <a:schemeClr val="bg2"/>
                    </a:solidFill>
                  </a:tcPr>
                </a:tc>
                <a:tc>
                  <a:txBody>
                    <a:bodyPr/>
                    <a:lstStyle/>
                    <a:p>
                      <a:pPr algn="ctr"/>
                      <a:endParaRPr lang="en-MY" sz="1400" dirty="0"/>
                    </a:p>
                  </a:txBody>
                  <a:tcPr>
                    <a:solidFill>
                      <a:schemeClr val="bg2"/>
                    </a:solidFill>
                  </a:tcPr>
                </a:tc>
                <a:tc>
                  <a:txBody>
                    <a:bodyPr/>
                    <a:lstStyle/>
                    <a:p>
                      <a:pPr algn="ctr"/>
                      <a:endParaRPr lang="en-MY" sz="1400" dirty="0"/>
                    </a:p>
                  </a:txBody>
                  <a:tcPr>
                    <a:solidFill>
                      <a:schemeClr val="bg2"/>
                    </a:solidFill>
                  </a:tcPr>
                </a:tc>
                <a:tc>
                  <a:txBody>
                    <a:bodyPr/>
                    <a:lstStyle/>
                    <a:p>
                      <a:pPr algn="ctr"/>
                      <a:endParaRPr lang="en-MY" sz="1400" dirty="0"/>
                    </a:p>
                  </a:txBody>
                  <a:tcPr>
                    <a:solidFill>
                      <a:schemeClr val="bg2"/>
                    </a:solidFill>
                  </a:tcPr>
                </a:tc>
                <a:tc>
                  <a:txBody>
                    <a:bodyPr/>
                    <a:lstStyle/>
                    <a:p>
                      <a:pPr algn="ctr"/>
                      <a:endParaRPr lang="en-MY" sz="1400" dirty="0"/>
                    </a:p>
                  </a:txBody>
                  <a:tcPr>
                    <a:solidFill>
                      <a:schemeClr val="bg2"/>
                    </a:solidFill>
                  </a:tcPr>
                </a:tc>
                <a:extLst>
                  <a:ext uri="{0D108BD9-81ED-4DB2-BD59-A6C34878D82A}">
                    <a16:rowId xmlns:a16="http://schemas.microsoft.com/office/drawing/2014/main" val="788090391"/>
                  </a:ext>
                </a:extLst>
              </a:tr>
              <a:tr h="526097">
                <a:tc>
                  <a:txBody>
                    <a:bodyPr/>
                    <a:lstStyle/>
                    <a:p>
                      <a:pPr algn="ctr"/>
                      <a:r>
                        <a:rPr lang="en-MY" sz="1400" b="1" dirty="0" smtClean="0">
                          <a:solidFill>
                            <a:srgbClr val="C00000"/>
                          </a:solidFill>
                        </a:rPr>
                        <a:t>S4</a:t>
                      </a:r>
                      <a:endParaRPr lang="en-MY" sz="1400" b="1" dirty="0">
                        <a:solidFill>
                          <a:srgbClr val="C00000"/>
                        </a:solidFill>
                      </a:endParaRPr>
                    </a:p>
                  </a:txBody>
                  <a:tcPr>
                    <a:solidFill>
                      <a:schemeClr val="bg2"/>
                    </a:solidFill>
                  </a:tcPr>
                </a:tc>
                <a:tc>
                  <a:txBody>
                    <a:bodyPr/>
                    <a:lstStyle/>
                    <a:p>
                      <a:pPr algn="ctr"/>
                      <a:endParaRPr lang="en-MY" sz="1400" dirty="0"/>
                    </a:p>
                  </a:txBody>
                  <a:tcPr>
                    <a:solidFill>
                      <a:schemeClr val="bg2"/>
                    </a:solidFill>
                  </a:tcPr>
                </a:tc>
                <a:tc>
                  <a:txBody>
                    <a:bodyPr/>
                    <a:lstStyle/>
                    <a:p>
                      <a:pPr algn="ctr"/>
                      <a:endParaRPr lang="en-MY" sz="1400" dirty="0"/>
                    </a:p>
                  </a:txBody>
                  <a:tcPr>
                    <a:solidFill>
                      <a:schemeClr val="bg2"/>
                    </a:solidFill>
                  </a:tcPr>
                </a:tc>
                <a:tc>
                  <a:txBody>
                    <a:bodyPr/>
                    <a:lstStyle/>
                    <a:p>
                      <a:pPr algn="ctr"/>
                      <a:endParaRPr lang="en-MY" sz="1400" dirty="0"/>
                    </a:p>
                  </a:txBody>
                  <a:tcPr>
                    <a:solidFill>
                      <a:schemeClr val="bg2"/>
                    </a:solidFill>
                  </a:tcPr>
                </a:tc>
                <a:tc>
                  <a:txBody>
                    <a:bodyPr/>
                    <a:lstStyle/>
                    <a:p>
                      <a:pPr algn="ctr"/>
                      <a:endParaRPr lang="en-MY" sz="1400" dirty="0"/>
                    </a:p>
                  </a:txBody>
                  <a:tcPr>
                    <a:solidFill>
                      <a:schemeClr val="bg2"/>
                    </a:solidFill>
                  </a:tcPr>
                </a:tc>
                <a:extLst>
                  <a:ext uri="{0D108BD9-81ED-4DB2-BD59-A6C34878D82A}">
                    <a16:rowId xmlns:a16="http://schemas.microsoft.com/office/drawing/2014/main" val="4122431752"/>
                  </a:ext>
                </a:extLst>
              </a:tr>
            </a:tbl>
          </a:graphicData>
        </a:graphic>
      </p:graphicFrame>
      <p:graphicFrame>
        <p:nvGraphicFramePr>
          <p:cNvPr id="8" name="Table 7"/>
          <p:cNvGraphicFramePr>
            <a:graphicFrameLocks noGrp="1"/>
          </p:cNvGraphicFramePr>
          <p:nvPr/>
        </p:nvGraphicFramePr>
        <p:xfrm>
          <a:off x="247851" y="3951390"/>
          <a:ext cx="2895593" cy="2519680"/>
        </p:xfrm>
        <a:graphic>
          <a:graphicData uri="http://schemas.openxmlformats.org/drawingml/2006/table">
            <a:tbl>
              <a:tblPr firstRow="1" bandRow="1">
                <a:tableStyleId>{5C22544A-7EE6-4342-B048-85BDC9FD1C3A}</a:tableStyleId>
              </a:tblPr>
              <a:tblGrid>
                <a:gridCol w="1059913">
                  <a:extLst>
                    <a:ext uri="{9D8B030D-6E8A-4147-A177-3AD203B41FA5}">
                      <a16:colId xmlns:a16="http://schemas.microsoft.com/office/drawing/2014/main" val="2920787191"/>
                    </a:ext>
                  </a:extLst>
                </a:gridCol>
                <a:gridCol w="616480">
                  <a:extLst>
                    <a:ext uri="{9D8B030D-6E8A-4147-A177-3AD203B41FA5}">
                      <a16:colId xmlns:a16="http://schemas.microsoft.com/office/drawing/2014/main" val="604538083"/>
                    </a:ext>
                  </a:extLst>
                </a:gridCol>
                <a:gridCol w="609600">
                  <a:extLst>
                    <a:ext uri="{9D8B030D-6E8A-4147-A177-3AD203B41FA5}">
                      <a16:colId xmlns:a16="http://schemas.microsoft.com/office/drawing/2014/main" val="3539931172"/>
                    </a:ext>
                  </a:extLst>
                </a:gridCol>
                <a:gridCol w="609600">
                  <a:extLst>
                    <a:ext uri="{9D8B030D-6E8A-4147-A177-3AD203B41FA5}">
                      <a16:colId xmlns:a16="http://schemas.microsoft.com/office/drawing/2014/main" val="83002025"/>
                    </a:ext>
                  </a:extLst>
                </a:gridCol>
              </a:tblGrid>
              <a:tr h="370840">
                <a:tc>
                  <a:txBody>
                    <a:bodyPr/>
                    <a:lstStyle/>
                    <a:p>
                      <a:r>
                        <a:rPr lang="en-MY" sz="1400" b="1" dirty="0" smtClean="0">
                          <a:latin typeface="+mn-lt"/>
                        </a:rPr>
                        <a:t>Test Case</a:t>
                      </a:r>
                      <a:endParaRPr lang="en-MY" sz="1400" b="1" dirty="0">
                        <a:latin typeface="+mn-lt"/>
                      </a:endParaRPr>
                    </a:p>
                  </a:txBody>
                  <a:tcPr/>
                </a:tc>
                <a:tc>
                  <a:txBody>
                    <a:bodyPr/>
                    <a:lstStyle/>
                    <a:p>
                      <a:pPr algn="ctr"/>
                      <a:endParaRPr lang="en-MY" sz="1400" dirty="0">
                        <a:latin typeface="+mn-lt"/>
                      </a:endParaRPr>
                    </a:p>
                  </a:txBody>
                  <a:tcPr/>
                </a:tc>
                <a:tc>
                  <a:txBody>
                    <a:bodyPr/>
                    <a:lstStyle/>
                    <a:p>
                      <a:pPr algn="ctr"/>
                      <a:endParaRPr lang="en-MY" sz="1400" dirty="0">
                        <a:latin typeface="+mn-lt"/>
                      </a:endParaRPr>
                    </a:p>
                  </a:txBody>
                  <a:tcPr/>
                </a:tc>
                <a:tc>
                  <a:txBody>
                    <a:bodyPr/>
                    <a:lstStyle/>
                    <a:p>
                      <a:pPr algn="ctr"/>
                      <a:endParaRPr lang="en-MY" sz="1400" dirty="0">
                        <a:latin typeface="+mn-lt"/>
                      </a:endParaRPr>
                    </a:p>
                  </a:txBody>
                  <a:tcPr/>
                </a:tc>
                <a:extLst>
                  <a:ext uri="{0D108BD9-81ED-4DB2-BD59-A6C34878D82A}">
                    <a16:rowId xmlns:a16="http://schemas.microsoft.com/office/drawing/2014/main" val="480908681"/>
                  </a:ext>
                </a:extLst>
              </a:tr>
              <a:tr h="370840">
                <a:tc>
                  <a:txBody>
                    <a:bodyPr/>
                    <a:lstStyle/>
                    <a:p>
                      <a:r>
                        <a:rPr lang="en-MY" sz="1400" b="1" dirty="0" smtClean="0">
                          <a:latin typeface="+mn-lt"/>
                        </a:rPr>
                        <a:t>Start State</a:t>
                      </a:r>
                      <a:endParaRPr lang="en-MY" sz="1400" b="1" dirty="0">
                        <a:latin typeface="+mn-lt"/>
                      </a:endParaRPr>
                    </a:p>
                  </a:txBody>
                  <a:tcPr/>
                </a:tc>
                <a:tc>
                  <a:txBody>
                    <a:bodyPr/>
                    <a:lstStyle/>
                    <a:p>
                      <a:pPr algn="ctr"/>
                      <a:endParaRPr lang="en-MY" sz="1400" dirty="0">
                        <a:latin typeface="+mn-lt"/>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MY" sz="1400" b="0" i="0" u="none" strike="noStrike" kern="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MY" sz="1400" b="0" i="0" u="none" strike="noStrike" kern="0" cap="none" spc="0" normalizeH="0" baseline="0" noProof="0" dirty="0">
                        <a:ln>
                          <a:noFill/>
                        </a:ln>
                        <a:solidFill>
                          <a:prstClr val="black"/>
                        </a:solidFill>
                        <a:effectLst/>
                        <a:uLnTx/>
                        <a:uFillTx/>
                        <a:latin typeface="+mn-lt"/>
                        <a:ea typeface="+mn-ea"/>
                        <a:cs typeface="+mn-cs"/>
                      </a:endParaRPr>
                    </a:p>
                  </a:txBody>
                  <a:tcPr/>
                </a:tc>
                <a:extLst>
                  <a:ext uri="{0D108BD9-81ED-4DB2-BD59-A6C34878D82A}">
                    <a16:rowId xmlns:a16="http://schemas.microsoft.com/office/drawing/2014/main" val="222459416"/>
                  </a:ext>
                </a:extLst>
              </a:tr>
              <a:tr h="370840">
                <a:tc>
                  <a:txBody>
                    <a:bodyPr/>
                    <a:lstStyle/>
                    <a:p>
                      <a:r>
                        <a:rPr lang="en-MY" sz="1400" b="1" dirty="0" smtClean="0">
                          <a:latin typeface="+mn-lt"/>
                        </a:rPr>
                        <a:t>Input</a:t>
                      </a:r>
                      <a:endParaRPr lang="en-MY" sz="1400" b="1" dirty="0">
                        <a:latin typeface="+mn-lt"/>
                      </a:endParaRPr>
                    </a:p>
                  </a:txBody>
                  <a:tcPr/>
                </a:tc>
                <a:tc>
                  <a:txBody>
                    <a:bodyPr/>
                    <a:lstStyle/>
                    <a:p>
                      <a:pPr algn="ctr"/>
                      <a:endParaRPr lang="en-MY" sz="1400" dirty="0">
                        <a:latin typeface="+mn-lt"/>
                      </a:endParaRPr>
                    </a:p>
                  </a:txBody>
                  <a:tcPr/>
                </a:tc>
                <a:tc>
                  <a:txBody>
                    <a:bodyPr/>
                    <a:lstStyle/>
                    <a:p>
                      <a:pPr algn="ctr"/>
                      <a:endParaRPr lang="en-MY" sz="1400" dirty="0">
                        <a:latin typeface="+mn-lt"/>
                      </a:endParaRPr>
                    </a:p>
                  </a:txBody>
                  <a:tcPr/>
                </a:tc>
                <a:tc>
                  <a:txBody>
                    <a:bodyPr/>
                    <a:lstStyle/>
                    <a:p>
                      <a:pPr algn="ctr"/>
                      <a:endParaRPr lang="en-MY" sz="1400" dirty="0">
                        <a:latin typeface="+mn-lt"/>
                      </a:endParaRPr>
                    </a:p>
                  </a:txBody>
                  <a:tcPr/>
                </a:tc>
                <a:extLst>
                  <a:ext uri="{0D108BD9-81ED-4DB2-BD59-A6C34878D82A}">
                    <a16:rowId xmlns:a16="http://schemas.microsoft.com/office/drawing/2014/main" val="558106859"/>
                  </a:ext>
                </a:extLst>
              </a:tr>
              <a:tr h="370840">
                <a:tc>
                  <a:txBody>
                    <a:bodyPr/>
                    <a:lstStyle/>
                    <a:p>
                      <a:r>
                        <a:rPr lang="en-MY" sz="1400" b="1" dirty="0" smtClean="0">
                          <a:latin typeface="+mn-lt"/>
                        </a:rPr>
                        <a:t>Expected Output</a:t>
                      </a:r>
                      <a:endParaRPr lang="en-MY" sz="1400" b="1" dirty="0">
                        <a:latin typeface="+mn-lt"/>
                      </a:endParaRPr>
                    </a:p>
                  </a:txBody>
                  <a:tcPr/>
                </a:tc>
                <a:tc>
                  <a:txBody>
                    <a:bodyPr/>
                    <a:lstStyle/>
                    <a:p>
                      <a:pPr algn="ctr"/>
                      <a:endParaRPr lang="en-MY" sz="1400" dirty="0">
                        <a:latin typeface="+mn-lt"/>
                      </a:endParaRPr>
                    </a:p>
                  </a:txBody>
                  <a:tcPr/>
                </a:tc>
                <a:tc>
                  <a:txBody>
                    <a:bodyPr/>
                    <a:lstStyle/>
                    <a:p>
                      <a:pPr algn="ctr"/>
                      <a:endParaRPr lang="en-MY" sz="1400" dirty="0">
                        <a:latin typeface="+mn-lt"/>
                      </a:endParaRPr>
                    </a:p>
                  </a:txBody>
                  <a:tcPr/>
                </a:tc>
                <a:tc>
                  <a:txBody>
                    <a:bodyPr/>
                    <a:lstStyle/>
                    <a:p>
                      <a:pPr algn="ctr"/>
                      <a:endParaRPr lang="en-MY" sz="1400" dirty="0">
                        <a:latin typeface="+mn-lt"/>
                      </a:endParaRPr>
                    </a:p>
                  </a:txBody>
                  <a:tcPr/>
                </a:tc>
                <a:extLst>
                  <a:ext uri="{0D108BD9-81ED-4DB2-BD59-A6C34878D82A}">
                    <a16:rowId xmlns:a16="http://schemas.microsoft.com/office/drawing/2014/main" val="3055371363"/>
                  </a:ext>
                </a:extLst>
              </a:tr>
              <a:tr h="370840">
                <a:tc>
                  <a:txBody>
                    <a:bodyPr/>
                    <a:lstStyle/>
                    <a:p>
                      <a:r>
                        <a:rPr lang="en-MY" sz="1400" b="1" dirty="0" smtClean="0">
                          <a:latin typeface="+mn-lt"/>
                        </a:rPr>
                        <a:t>Finish State</a:t>
                      </a:r>
                      <a:endParaRPr lang="en-MY" sz="1400" b="1" dirty="0">
                        <a:latin typeface="+mn-lt"/>
                      </a:endParaRPr>
                    </a:p>
                  </a:txBody>
                  <a:tcPr/>
                </a:tc>
                <a:tc>
                  <a:txBody>
                    <a:bodyPr/>
                    <a:lstStyle/>
                    <a:p>
                      <a:pPr algn="ctr"/>
                      <a:endParaRPr lang="en-MY" sz="1400" dirty="0">
                        <a:latin typeface="+mn-lt"/>
                      </a:endParaRPr>
                    </a:p>
                  </a:txBody>
                  <a:tcPr/>
                </a:tc>
                <a:tc>
                  <a:txBody>
                    <a:bodyPr/>
                    <a:lstStyle/>
                    <a:p>
                      <a:pPr algn="ctr"/>
                      <a:endParaRPr lang="en-MY" sz="1400" dirty="0">
                        <a:latin typeface="+mn-lt"/>
                      </a:endParaRPr>
                    </a:p>
                  </a:txBody>
                  <a:tcPr/>
                </a:tc>
                <a:tc>
                  <a:txBody>
                    <a:bodyPr/>
                    <a:lstStyle/>
                    <a:p>
                      <a:pPr algn="ctr"/>
                      <a:endParaRPr lang="en-MY" sz="1400" dirty="0">
                        <a:latin typeface="+mn-lt"/>
                      </a:endParaRPr>
                    </a:p>
                  </a:txBody>
                  <a:tcPr/>
                </a:tc>
                <a:extLst>
                  <a:ext uri="{0D108BD9-81ED-4DB2-BD59-A6C34878D82A}">
                    <a16:rowId xmlns:a16="http://schemas.microsoft.com/office/drawing/2014/main" val="4140659774"/>
                  </a:ext>
                </a:extLst>
              </a:tr>
              <a:tr h="370840">
                <a:tc>
                  <a:txBody>
                    <a:bodyPr/>
                    <a:lstStyle/>
                    <a:p>
                      <a:r>
                        <a:rPr lang="en-MY" sz="1400" b="1" dirty="0" smtClean="0">
                          <a:latin typeface="+mn-lt"/>
                        </a:rPr>
                        <a:t>Test Coverage </a:t>
                      </a:r>
                      <a:endParaRPr lang="en-MY" sz="1400" b="1" dirty="0">
                        <a:latin typeface="+mn-lt"/>
                      </a:endParaRPr>
                    </a:p>
                  </a:txBody>
                  <a:tcPr/>
                </a:tc>
                <a:tc>
                  <a:txBody>
                    <a:bodyPr/>
                    <a:lstStyle/>
                    <a:p>
                      <a:pPr algn="ctr"/>
                      <a:endParaRPr lang="en-MY" sz="1400" dirty="0">
                        <a:latin typeface="+mn-lt"/>
                      </a:endParaRPr>
                    </a:p>
                  </a:txBody>
                  <a:tcPr/>
                </a:tc>
                <a:tc>
                  <a:txBody>
                    <a:bodyPr/>
                    <a:lstStyle/>
                    <a:p>
                      <a:pPr algn="ctr"/>
                      <a:endParaRPr lang="en-MY" sz="1400" dirty="0">
                        <a:latin typeface="+mn-lt"/>
                      </a:endParaRPr>
                    </a:p>
                  </a:txBody>
                  <a:tcPr/>
                </a:tc>
                <a:tc>
                  <a:txBody>
                    <a:bodyPr/>
                    <a:lstStyle/>
                    <a:p>
                      <a:pPr algn="ctr"/>
                      <a:endParaRPr lang="en-MY" sz="1400" dirty="0">
                        <a:latin typeface="+mn-lt"/>
                      </a:endParaRPr>
                    </a:p>
                  </a:txBody>
                  <a:tcPr/>
                </a:tc>
                <a:extLst>
                  <a:ext uri="{0D108BD9-81ED-4DB2-BD59-A6C34878D82A}">
                    <a16:rowId xmlns:a16="http://schemas.microsoft.com/office/drawing/2014/main" val="1430553538"/>
                  </a:ext>
                </a:extLst>
              </a:tr>
            </a:tbl>
          </a:graphicData>
        </a:graphic>
      </p:graphicFrame>
      <p:sp>
        <p:nvSpPr>
          <p:cNvPr id="15" name="Rectangle 14"/>
          <p:cNvSpPr/>
          <p:nvPr/>
        </p:nvSpPr>
        <p:spPr>
          <a:xfrm>
            <a:off x="5181600" y="2354743"/>
            <a:ext cx="4038600" cy="369332"/>
          </a:xfrm>
          <a:prstGeom prst="rect">
            <a:avLst/>
          </a:prstGeom>
          <a:solidFill>
            <a:srgbClr val="FFFFC5"/>
          </a:solidFill>
          <a:effectLst>
            <a:outerShdw blurRad="50800" dist="38100" dir="2700000" algn="tl" rotWithShape="0">
              <a:prstClr val="black">
                <a:alpha val="40000"/>
              </a:prstClr>
            </a:outerShdw>
          </a:effectLst>
        </p:spPr>
        <p:txBody>
          <a:bodyPr wrap="square">
            <a:spAutoFit/>
          </a:bodyPr>
          <a:lstStyle/>
          <a:p>
            <a:pPr marL="84138" algn="ctr" fontAlgn="t"/>
            <a:r>
              <a:rPr lang="en-MY" dirty="0" smtClean="0">
                <a:latin typeface="Calibri" panose="020F0502020204030204" pitchFamily="34" charset="0"/>
                <a:cs typeface="Calibri" panose="020F0502020204030204" pitchFamily="34" charset="0"/>
              </a:rPr>
              <a:t>Identify test coverage for all transition</a:t>
            </a:r>
            <a:endParaRPr lang="en-MY" dirty="0">
              <a:latin typeface="Calibri" panose="020F0502020204030204" pitchFamily="34" charset="0"/>
              <a:cs typeface="Calibri" panose="020F0502020204030204" pitchFamily="34" charset="0"/>
            </a:endParaRPr>
          </a:p>
        </p:txBody>
      </p:sp>
      <p:sp>
        <p:nvSpPr>
          <p:cNvPr id="16" name="Rectangle 15"/>
          <p:cNvSpPr/>
          <p:nvPr/>
        </p:nvSpPr>
        <p:spPr>
          <a:xfrm>
            <a:off x="3505200" y="5105400"/>
            <a:ext cx="4038600" cy="369332"/>
          </a:xfrm>
          <a:prstGeom prst="rect">
            <a:avLst/>
          </a:prstGeom>
          <a:solidFill>
            <a:srgbClr val="FFFFC5"/>
          </a:solidFill>
          <a:effectLst>
            <a:outerShdw blurRad="50800" dist="38100" dir="2700000" algn="tl" rotWithShape="0">
              <a:prstClr val="black">
                <a:alpha val="40000"/>
              </a:prstClr>
            </a:outerShdw>
          </a:effectLst>
        </p:spPr>
        <p:txBody>
          <a:bodyPr wrap="square">
            <a:spAutoFit/>
          </a:bodyPr>
          <a:lstStyle/>
          <a:p>
            <a:pPr marL="84138" algn="ctr" fontAlgn="t"/>
            <a:r>
              <a:rPr lang="en-MY" dirty="0" smtClean="0">
                <a:latin typeface="Calibri" panose="020F0502020204030204" pitchFamily="34" charset="0"/>
                <a:cs typeface="Calibri" panose="020F0502020204030204" pitchFamily="34" charset="0"/>
              </a:rPr>
              <a:t>Identify test case for each test coverage</a:t>
            </a:r>
            <a:endParaRPr lang="en-MY" dirty="0">
              <a:latin typeface="Calibri" panose="020F0502020204030204" pitchFamily="34" charset="0"/>
              <a:cs typeface="Calibri" panose="020F0502020204030204" pitchFamily="34" charset="0"/>
            </a:endParaRPr>
          </a:p>
        </p:txBody>
      </p:sp>
      <p:sp>
        <p:nvSpPr>
          <p:cNvPr id="17" name="Rectangle 16">
            <a:extLst>
              <a:ext uri="{FF2B5EF4-FFF2-40B4-BE49-F238E27FC236}">
                <a16:creationId xmlns:a16="http://schemas.microsoft.com/office/drawing/2014/main" id="{43F59613-54D9-4715-AD64-3686FB002C83}"/>
              </a:ext>
            </a:extLst>
          </p:cNvPr>
          <p:cNvSpPr/>
          <p:nvPr/>
        </p:nvSpPr>
        <p:spPr>
          <a:xfrm>
            <a:off x="457200" y="665763"/>
            <a:ext cx="8246168" cy="461665"/>
          </a:xfrm>
          <a:prstGeom prst="rect">
            <a:avLst/>
          </a:prstGeom>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1200"/>
              </a:spcBef>
              <a:defRPr/>
            </a:pPr>
            <a:r>
              <a:rPr lang="en-US" sz="2400" b="1" smtClean="0">
                <a:solidFill>
                  <a:srgbClr val="30786E"/>
                </a:solidFill>
                <a:latin typeface="Century Gothic" panose="020B0502020202020204" pitchFamily="34" charset="0"/>
              </a:rPr>
              <a:t>4. </a:t>
            </a:r>
            <a:r>
              <a:rPr lang="en-US" sz="2400" b="1" dirty="0" smtClean="0">
                <a:solidFill>
                  <a:srgbClr val="30786E"/>
                </a:solidFill>
                <a:latin typeface="Century Gothic" panose="020B0502020202020204" pitchFamily="34" charset="0"/>
              </a:rPr>
              <a:t>LATIHAN </a:t>
            </a:r>
            <a:r>
              <a:rPr lang="en-MY" sz="2400" b="1" i="1" dirty="0" smtClean="0">
                <a:solidFill>
                  <a:srgbClr val="30786E"/>
                </a:solidFill>
                <a:latin typeface="Century Gothic" panose="020B0502020202020204" pitchFamily="34" charset="0"/>
              </a:rPr>
              <a:t>STATE TRANSITION TEST DESIGN TECHNIQUES</a:t>
            </a:r>
            <a:endParaRPr lang="en-US" sz="2400" b="1" i="1" dirty="0">
              <a:solidFill>
                <a:srgbClr val="30786E"/>
              </a:solidFill>
              <a:latin typeface="Century Gothic" panose="020B0502020202020204" pitchFamily="34" charset="0"/>
            </a:endParaRPr>
          </a:p>
        </p:txBody>
      </p:sp>
    </p:spTree>
    <p:extLst>
      <p:ext uri="{BB962C8B-B14F-4D97-AF65-F5344CB8AC3E}">
        <p14:creationId xmlns:p14="http://schemas.microsoft.com/office/powerpoint/2010/main" val="3293830215"/>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BA2A53E5-BEFF-4B08-BF4D-D887C51C0FA3}"/>
              </a:ext>
            </a:extLst>
          </p:cNvPr>
          <p:cNvGrpSpPr/>
          <p:nvPr/>
        </p:nvGrpSpPr>
        <p:grpSpPr>
          <a:xfrm>
            <a:off x="555843" y="1173308"/>
            <a:ext cx="10359807" cy="369742"/>
            <a:chOff x="9527108" y="4082625"/>
            <a:chExt cx="2447049" cy="0"/>
          </a:xfrm>
        </p:grpSpPr>
        <p:cxnSp>
          <p:nvCxnSpPr>
            <p:cNvPr id="12" name="Straight Connector 11">
              <a:extLst>
                <a:ext uri="{FF2B5EF4-FFF2-40B4-BE49-F238E27FC236}">
                  <a16:creationId xmlns:a16="http://schemas.microsoft.com/office/drawing/2014/main" id="{80E83227-3E17-4F36-A718-5778B4E10778}"/>
                </a:ext>
              </a:extLst>
            </p:cNvPr>
            <p:cNvCxnSpPr>
              <a:cxnSpLocks/>
            </p:cNvCxnSpPr>
            <p:nvPr/>
          </p:nvCxnSpPr>
          <p:spPr>
            <a:xfrm>
              <a:off x="9527108" y="4082625"/>
              <a:ext cx="244704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FD70834-1E08-45B1-A750-32359E5EAAB8}"/>
                </a:ext>
              </a:extLst>
            </p:cNvPr>
            <p:cNvCxnSpPr>
              <a:cxnSpLocks/>
            </p:cNvCxnSpPr>
            <p:nvPr/>
          </p:nvCxnSpPr>
          <p:spPr>
            <a:xfrm>
              <a:off x="9527108" y="4082625"/>
              <a:ext cx="552013" cy="0"/>
            </a:xfrm>
            <a:prstGeom prst="line">
              <a:avLst/>
            </a:prstGeom>
            <a:ln w="28575">
              <a:solidFill>
                <a:srgbClr val="74D2C0"/>
              </a:solidFill>
            </a:ln>
          </p:spPr>
          <p:style>
            <a:lnRef idx="1">
              <a:schemeClr val="accent1"/>
            </a:lnRef>
            <a:fillRef idx="0">
              <a:schemeClr val="accent1"/>
            </a:fillRef>
            <a:effectRef idx="0">
              <a:schemeClr val="accent1"/>
            </a:effectRef>
            <a:fontRef idx="minor">
              <a:schemeClr val="tx1"/>
            </a:fontRef>
          </p:style>
        </p:cxnSp>
      </p:grpSp>
      <p:sp>
        <p:nvSpPr>
          <p:cNvPr id="27" name="Rectangle 26">
            <a:extLst>
              <a:ext uri="{FF2B5EF4-FFF2-40B4-BE49-F238E27FC236}">
                <a16:creationId xmlns:a16="http://schemas.microsoft.com/office/drawing/2014/main" id="{43F59613-54D9-4715-AD64-3686FB002C83}"/>
              </a:ext>
            </a:extLst>
          </p:cNvPr>
          <p:cNvSpPr/>
          <p:nvPr/>
        </p:nvSpPr>
        <p:spPr>
          <a:xfrm>
            <a:off x="369984" y="665763"/>
            <a:ext cx="8164416" cy="461665"/>
          </a:xfrm>
          <a:prstGeom prst="rect">
            <a:avLst/>
          </a:prstGeom>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1200"/>
              </a:spcBef>
              <a:defRPr/>
            </a:pPr>
            <a:r>
              <a:rPr lang="en-US" sz="2400" b="1" dirty="0" smtClean="0">
                <a:solidFill>
                  <a:srgbClr val="30786E"/>
                </a:solidFill>
                <a:latin typeface="Century Gothic" panose="020B0502020202020204" pitchFamily="34" charset="0"/>
              </a:rPr>
              <a:t>JAWAPAN </a:t>
            </a:r>
            <a:r>
              <a:rPr lang="en-MY" sz="2400" b="1" i="1" dirty="0" smtClean="0">
                <a:solidFill>
                  <a:srgbClr val="30786E"/>
                </a:solidFill>
                <a:latin typeface="Century Gothic" panose="020B0502020202020204" pitchFamily="34" charset="0"/>
              </a:rPr>
              <a:t>STATE TRANSITION TEST DESIGN TECHNIQUES</a:t>
            </a:r>
            <a:endParaRPr lang="en-US" sz="2400" b="1" i="1" dirty="0">
              <a:solidFill>
                <a:srgbClr val="30786E"/>
              </a:solidFill>
              <a:latin typeface="Century Gothic" panose="020B0502020202020204" pitchFamily="34" charset="0"/>
            </a:endParaRPr>
          </a:p>
        </p:txBody>
      </p:sp>
      <p:graphicFrame>
        <p:nvGraphicFramePr>
          <p:cNvPr id="6" name="Table 5"/>
          <p:cNvGraphicFramePr>
            <a:graphicFrameLocks noGrp="1"/>
          </p:cNvGraphicFramePr>
          <p:nvPr/>
        </p:nvGraphicFramePr>
        <p:xfrm>
          <a:off x="457200" y="1334814"/>
          <a:ext cx="4307819" cy="2409190"/>
        </p:xfrm>
        <a:graphic>
          <a:graphicData uri="http://schemas.openxmlformats.org/drawingml/2006/table">
            <a:tbl>
              <a:tblPr firstRow="1" bandRow="1">
                <a:tableStyleId>{5940675A-B579-460E-94D1-54222C63F5DA}</a:tableStyleId>
              </a:tblPr>
              <a:tblGrid>
                <a:gridCol w="715022">
                  <a:extLst>
                    <a:ext uri="{9D8B030D-6E8A-4147-A177-3AD203B41FA5}">
                      <a16:colId xmlns:a16="http://schemas.microsoft.com/office/drawing/2014/main" val="755553033"/>
                    </a:ext>
                  </a:extLst>
                </a:gridCol>
                <a:gridCol w="898199">
                  <a:extLst>
                    <a:ext uri="{9D8B030D-6E8A-4147-A177-3AD203B41FA5}">
                      <a16:colId xmlns:a16="http://schemas.microsoft.com/office/drawing/2014/main" val="4155384596"/>
                    </a:ext>
                  </a:extLst>
                </a:gridCol>
                <a:gridCol w="898199">
                  <a:extLst>
                    <a:ext uri="{9D8B030D-6E8A-4147-A177-3AD203B41FA5}">
                      <a16:colId xmlns:a16="http://schemas.microsoft.com/office/drawing/2014/main" val="766017801"/>
                    </a:ext>
                  </a:extLst>
                </a:gridCol>
                <a:gridCol w="845364">
                  <a:extLst>
                    <a:ext uri="{9D8B030D-6E8A-4147-A177-3AD203B41FA5}">
                      <a16:colId xmlns:a16="http://schemas.microsoft.com/office/drawing/2014/main" val="2310661504"/>
                    </a:ext>
                  </a:extLst>
                </a:gridCol>
                <a:gridCol w="951035">
                  <a:extLst>
                    <a:ext uri="{9D8B030D-6E8A-4147-A177-3AD203B41FA5}">
                      <a16:colId xmlns:a16="http://schemas.microsoft.com/office/drawing/2014/main" val="552550220"/>
                    </a:ext>
                  </a:extLst>
                </a:gridCol>
              </a:tblGrid>
              <a:tr h="304802">
                <a:tc>
                  <a:txBody>
                    <a:bodyPr/>
                    <a:lstStyle/>
                    <a:p>
                      <a:endParaRPr lang="en-MY" sz="1400" dirty="0"/>
                    </a:p>
                  </a:txBody>
                  <a:tcPr>
                    <a:solidFill>
                      <a:schemeClr val="bg2"/>
                    </a:solidFill>
                  </a:tcPr>
                </a:tc>
                <a:tc>
                  <a:txBody>
                    <a:bodyPr/>
                    <a:lstStyle/>
                    <a:p>
                      <a:pPr algn="ctr"/>
                      <a:r>
                        <a:rPr lang="en-MY" sz="1400" b="1" dirty="0" smtClean="0">
                          <a:solidFill>
                            <a:schemeClr val="tx2">
                              <a:lumMod val="60000"/>
                              <a:lumOff val="40000"/>
                            </a:schemeClr>
                          </a:solidFill>
                        </a:rPr>
                        <a:t>CM</a:t>
                      </a:r>
                      <a:endParaRPr lang="en-MY" sz="1400" b="1" dirty="0">
                        <a:solidFill>
                          <a:schemeClr val="tx2">
                            <a:lumMod val="60000"/>
                            <a:lumOff val="40000"/>
                          </a:schemeClr>
                        </a:solidFill>
                      </a:endParaRPr>
                    </a:p>
                  </a:txBody>
                  <a:tcPr>
                    <a:solidFill>
                      <a:schemeClr val="bg2"/>
                    </a:solidFill>
                  </a:tcPr>
                </a:tc>
                <a:tc>
                  <a:txBody>
                    <a:bodyPr/>
                    <a:lstStyle/>
                    <a:p>
                      <a:pPr algn="ctr"/>
                      <a:r>
                        <a:rPr lang="en-MY" sz="1400" b="1" dirty="0" smtClean="0">
                          <a:solidFill>
                            <a:schemeClr val="tx2">
                              <a:lumMod val="60000"/>
                              <a:lumOff val="40000"/>
                            </a:schemeClr>
                          </a:solidFill>
                        </a:rPr>
                        <a:t>R</a:t>
                      </a:r>
                      <a:endParaRPr lang="en-MY" sz="1400" b="1" dirty="0">
                        <a:solidFill>
                          <a:schemeClr val="tx2">
                            <a:lumMod val="60000"/>
                            <a:lumOff val="40000"/>
                          </a:schemeClr>
                        </a:solidFill>
                      </a:endParaRPr>
                    </a:p>
                  </a:txBody>
                  <a:tcPr>
                    <a:solidFill>
                      <a:schemeClr val="bg2"/>
                    </a:solidFill>
                  </a:tcPr>
                </a:tc>
                <a:tc>
                  <a:txBody>
                    <a:bodyPr/>
                    <a:lstStyle/>
                    <a:p>
                      <a:pPr algn="ctr"/>
                      <a:r>
                        <a:rPr lang="en-MY" sz="1400" b="1" dirty="0" smtClean="0">
                          <a:solidFill>
                            <a:schemeClr val="tx2">
                              <a:lumMod val="60000"/>
                              <a:lumOff val="40000"/>
                            </a:schemeClr>
                          </a:solidFill>
                        </a:rPr>
                        <a:t>TS</a:t>
                      </a:r>
                      <a:endParaRPr lang="en-MY" sz="1400" b="1" dirty="0">
                        <a:solidFill>
                          <a:schemeClr val="tx2">
                            <a:lumMod val="60000"/>
                            <a:lumOff val="40000"/>
                          </a:schemeClr>
                        </a:solidFill>
                      </a:endParaRPr>
                    </a:p>
                  </a:txBody>
                  <a:tcPr>
                    <a:solidFill>
                      <a:schemeClr val="bg2"/>
                    </a:solidFill>
                  </a:tcPr>
                </a:tc>
                <a:tc>
                  <a:txBody>
                    <a:bodyPr/>
                    <a:lstStyle/>
                    <a:p>
                      <a:pPr algn="ctr"/>
                      <a:r>
                        <a:rPr lang="en-MY" sz="1400" b="1" dirty="0" smtClean="0">
                          <a:solidFill>
                            <a:schemeClr val="tx2">
                              <a:lumMod val="60000"/>
                              <a:lumOff val="40000"/>
                            </a:schemeClr>
                          </a:solidFill>
                        </a:rPr>
                        <a:t>DS</a:t>
                      </a:r>
                      <a:endParaRPr lang="en-MY" sz="1400" b="1" dirty="0">
                        <a:solidFill>
                          <a:schemeClr val="tx2">
                            <a:lumMod val="60000"/>
                            <a:lumOff val="40000"/>
                          </a:schemeClr>
                        </a:solidFill>
                      </a:endParaRPr>
                    </a:p>
                  </a:txBody>
                  <a:tcPr>
                    <a:solidFill>
                      <a:schemeClr val="bg2"/>
                    </a:solidFill>
                  </a:tcPr>
                </a:tc>
                <a:extLst>
                  <a:ext uri="{0D108BD9-81ED-4DB2-BD59-A6C34878D82A}">
                    <a16:rowId xmlns:a16="http://schemas.microsoft.com/office/drawing/2014/main" val="184969204"/>
                  </a:ext>
                </a:extLst>
              </a:tr>
              <a:tr h="526097">
                <a:tc>
                  <a:txBody>
                    <a:bodyPr/>
                    <a:lstStyle/>
                    <a:p>
                      <a:pPr algn="ctr"/>
                      <a:r>
                        <a:rPr lang="en-MY" sz="1400" b="1" dirty="0" smtClean="0">
                          <a:solidFill>
                            <a:srgbClr val="C00000"/>
                          </a:solidFill>
                        </a:rPr>
                        <a:t>S1</a:t>
                      </a:r>
                      <a:endParaRPr lang="en-MY" sz="1400" b="1" dirty="0">
                        <a:solidFill>
                          <a:srgbClr val="C00000"/>
                        </a:solidFill>
                      </a:endParaRPr>
                    </a:p>
                  </a:txBody>
                  <a:tcPr>
                    <a:solidFill>
                      <a:schemeClr val="bg2"/>
                    </a:solidFill>
                  </a:tcPr>
                </a:tc>
                <a:tc>
                  <a:txBody>
                    <a:bodyPr/>
                    <a:lstStyle/>
                    <a:p>
                      <a:pPr algn="ctr"/>
                      <a:r>
                        <a:rPr lang="en-MY" sz="1400" smtClean="0"/>
                        <a:t>S2/D</a:t>
                      </a:r>
                    </a:p>
                    <a:p>
                      <a:pPr algn="ctr"/>
                      <a:r>
                        <a:rPr lang="en-MY" sz="1400" smtClean="0"/>
                        <a:t>(TCV1)</a:t>
                      </a:r>
                      <a:endParaRPr lang="en-MY" sz="1400" dirty="0"/>
                    </a:p>
                  </a:txBody>
                  <a:tcPr>
                    <a:solidFill>
                      <a:schemeClr val="bg2"/>
                    </a:solidFill>
                  </a:tcPr>
                </a:tc>
                <a:tc>
                  <a:txBody>
                    <a:bodyPr/>
                    <a:lstStyle/>
                    <a:p>
                      <a:pPr algn="ctr"/>
                      <a:r>
                        <a:rPr lang="en-MY" sz="1400" smtClean="0"/>
                        <a:t>S3/AT</a:t>
                      </a:r>
                    </a:p>
                    <a:p>
                      <a:pPr marL="0" marR="0" lvl="0" indent="0" algn="ctr" defTabSz="914400" eaLnBrk="1" fontAlgn="auto" latinLnBrk="0" hangingPunct="1">
                        <a:lnSpc>
                          <a:spcPct val="100000"/>
                        </a:lnSpc>
                        <a:spcBef>
                          <a:spcPts val="0"/>
                        </a:spcBef>
                        <a:spcAft>
                          <a:spcPts val="0"/>
                        </a:spcAft>
                        <a:buClrTx/>
                        <a:buSzTx/>
                        <a:buFontTx/>
                        <a:buNone/>
                        <a:tabLst/>
                        <a:defRPr/>
                      </a:pPr>
                      <a:r>
                        <a:rPr lang="en-MY" sz="1400" smtClean="0"/>
                        <a:t>(TCV2)</a:t>
                      </a:r>
                      <a:endParaRPr lang="en-MY" sz="1400" dirty="0" smtClean="0"/>
                    </a:p>
                  </a:txBody>
                  <a:tcPr>
                    <a:solidFill>
                      <a:schemeClr val="bg2"/>
                    </a:solidFill>
                  </a:tcPr>
                </a:tc>
                <a:tc>
                  <a:txBody>
                    <a:bodyPr/>
                    <a:lstStyle/>
                    <a:p>
                      <a:pPr algn="ctr"/>
                      <a:r>
                        <a:rPr lang="en-MY" sz="1400" smtClean="0"/>
                        <a:t>S1/-</a:t>
                      </a:r>
                    </a:p>
                    <a:p>
                      <a:pPr algn="ctr"/>
                      <a:r>
                        <a:rPr lang="en-MY" sz="1400" smtClean="0"/>
                        <a:t>(TCV3)</a:t>
                      </a:r>
                      <a:endParaRPr lang="en-MY" sz="1400" dirty="0"/>
                    </a:p>
                  </a:txBody>
                  <a:tcPr>
                    <a:solidFill>
                      <a:schemeClr val="bg2"/>
                    </a:solidFill>
                  </a:tcPr>
                </a:tc>
                <a:tc>
                  <a:txBody>
                    <a:bodyPr/>
                    <a:lstStyle/>
                    <a:p>
                      <a:pPr algn="ctr"/>
                      <a:r>
                        <a:rPr lang="en-MY" sz="1400" smtClean="0"/>
                        <a:t>S1/-</a:t>
                      </a:r>
                    </a:p>
                    <a:p>
                      <a:pPr algn="ctr"/>
                      <a:r>
                        <a:rPr lang="en-MY" sz="1400" smtClean="0"/>
                        <a:t>(TCV4)</a:t>
                      </a:r>
                      <a:endParaRPr lang="en-MY" sz="1400" dirty="0"/>
                    </a:p>
                  </a:txBody>
                  <a:tcPr>
                    <a:solidFill>
                      <a:schemeClr val="bg2"/>
                    </a:solidFill>
                  </a:tcPr>
                </a:tc>
                <a:extLst>
                  <a:ext uri="{0D108BD9-81ED-4DB2-BD59-A6C34878D82A}">
                    <a16:rowId xmlns:a16="http://schemas.microsoft.com/office/drawing/2014/main" val="4143660738"/>
                  </a:ext>
                </a:extLst>
              </a:tr>
              <a:tr h="526097">
                <a:tc>
                  <a:txBody>
                    <a:bodyPr/>
                    <a:lstStyle/>
                    <a:p>
                      <a:pPr algn="ctr"/>
                      <a:r>
                        <a:rPr lang="en-MY" sz="1400" b="1" dirty="0" smtClean="0">
                          <a:solidFill>
                            <a:srgbClr val="C00000"/>
                          </a:solidFill>
                        </a:rPr>
                        <a:t>S2</a:t>
                      </a:r>
                      <a:endParaRPr lang="en-MY" sz="1400" b="1" dirty="0">
                        <a:solidFill>
                          <a:srgbClr val="C00000"/>
                        </a:solidFill>
                      </a:endParaRPr>
                    </a:p>
                  </a:txBody>
                  <a:tcPr>
                    <a:solidFill>
                      <a:schemeClr val="bg2"/>
                    </a:solidFill>
                  </a:tcPr>
                </a:tc>
                <a:tc>
                  <a:txBody>
                    <a:bodyPr/>
                    <a:lstStyle/>
                    <a:p>
                      <a:pPr algn="ctr"/>
                      <a:r>
                        <a:rPr lang="en-MY" sz="1400" smtClean="0"/>
                        <a:t>S1/T</a:t>
                      </a:r>
                    </a:p>
                    <a:p>
                      <a:pPr algn="ctr"/>
                      <a:r>
                        <a:rPr lang="en-MY" sz="1400" smtClean="0"/>
                        <a:t>(TCV5)</a:t>
                      </a:r>
                      <a:endParaRPr lang="en-MY" sz="1400" dirty="0"/>
                    </a:p>
                  </a:txBody>
                  <a:tcPr>
                    <a:solidFill>
                      <a:schemeClr val="bg2"/>
                    </a:solidFill>
                  </a:tcPr>
                </a:tc>
                <a:tc>
                  <a:txBody>
                    <a:bodyPr/>
                    <a:lstStyle/>
                    <a:p>
                      <a:pPr algn="ctr"/>
                      <a:r>
                        <a:rPr lang="en-MY" sz="1400" smtClean="0"/>
                        <a:t>S4/AD</a:t>
                      </a:r>
                    </a:p>
                    <a:p>
                      <a:pPr algn="ctr"/>
                      <a:r>
                        <a:rPr lang="en-MY" sz="1400" smtClean="0"/>
                        <a:t>(TCV6)</a:t>
                      </a:r>
                      <a:endParaRPr lang="en-MY" sz="1400" dirty="0"/>
                    </a:p>
                  </a:txBody>
                  <a:tcPr>
                    <a:solidFill>
                      <a:schemeClr val="bg2"/>
                    </a:solidFill>
                  </a:tcPr>
                </a:tc>
                <a:tc>
                  <a:txBody>
                    <a:bodyPr/>
                    <a:lstStyle/>
                    <a:p>
                      <a:pPr algn="ctr"/>
                      <a:r>
                        <a:rPr lang="en-MY" sz="1400" smtClean="0"/>
                        <a:t>S2/-</a:t>
                      </a:r>
                    </a:p>
                    <a:p>
                      <a:pPr algn="ctr"/>
                      <a:r>
                        <a:rPr lang="en-MY" sz="1400" smtClean="0"/>
                        <a:t>(TCV7)</a:t>
                      </a:r>
                      <a:endParaRPr lang="en-MY" sz="1400" dirty="0"/>
                    </a:p>
                  </a:txBody>
                  <a:tcPr>
                    <a:solidFill>
                      <a:schemeClr val="bg2"/>
                    </a:solidFill>
                  </a:tcPr>
                </a:tc>
                <a:tc>
                  <a:txBody>
                    <a:bodyPr/>
                    <a:lstStyle/>
                    <a:p>
                      <a:pPr algn="ctr"/>
                      <a:r>
                        <a:rPr lang="en-MY" sz="1400" smtClean="0"/>
                        <a:t>S2/-</a:t>
                      </a:r>
                    </a:p>
                    <a:p>
                      <a:pPr algn="ctr"/>
                      <a:r>
                        <a:rPr lang="en-MY" sz="1400" smtClean="0"/>
                        <a:t>(TCV8)</a:t>
                      </a:r>
                      <a:endParaRPr lang="en-MY" sz="1400" dirty="0"/>
                    </a:p>
                  </a:txBody>
                  <a:tcPr>
                    <a:solidFill>
                      <a:schemeClr val="bg2"/>
                    </a:solidFill>
                  </a:tcPr>
                </a:tc>
                <a:extLst>
                  <a:ext uri="{0D108BD9-81ED-4DB2-BD59-A6C34878D82A}">
                    <a16:rowId xmlns:a16="http://schemas.microsoft.com/office/drawing/2014/main" val="582548187"/>
                  </a:ext>
                </a:extLst>
              </a:tr>
              <a:tr h="526097">
                <a:tc>
                  <a:txBody>
                    <a:bodyPr/>
                    <a:lstStyle/>
                    <a:p>
                      <a:pPr algn="ctr"/>
                      <a:r>
                        <a:rPr lang="en-MY" sz="1400" b="1" dirty="0" smtClean="0">
                          <a:solidFill>
                            <a:srgbClr val="C00000"/>
                          </a:solidFill>
                        </a:rPr>
                        <a:t>S3</a:t>
                      </a:r>
                      <a:endParaRPr lang="en-MY" sz="1400" b="1" dirty="0">
                        <a:solidFill>
                          <a:srgbClr val="C00000"/>
                        </a:solidFill>
                      </a:endParaRPr>
                    </a:p>
                  </a:txBody>
                  <a:tcPr>
                    <a:solidFill>
                      <a:schemeClr val="bg2"/>
                    </a:solidFill>
                  </a:tcPr>
                </a:tc>
                <a:tc>
                  <a:txBody>
                    <a:bodyPr/>
                    <a:lstStyle/>
                    <a:p>
                      <a:pPr algn="ctr"/>
                      <a:r>
                        <a:rPr lang="en-MY" sz="1400" smtClean="0"/>
                        <a:t>S3/-</a:t>
                      </a:r>
                    </a:p>
                    <a:p>
                      <a:pPr algn="ctr"/>
                      <a:r>
                        <a:rPr lang="en-MY" sz="1400" smtClean="0"/>
                        <a:t>(TCV9)</a:t>
                      </a:r>
                      <a:endParaRPr lang="en-MY" sz="1400" dirty="0"/>
                    </a:p>
                  </a:txBody>
                  <a:tcPr>
                    <a:solidFill>
                      <a:schemeClr val="bg2"/>
                    </a:solidFill>
                  </a:tcPr>
                </a:tc>
                <a:tc>
                  <a:txBody>
                    <a:bodyPr/>
                    <a:lstStyle/>
                    <a:p>
                      <a:pPr algn="ctr"/>
                      <a:r>
                        <a:rPr lang="en-MY" sz="1400" smtClean="0"/>
                        <a:t>S3/-</a:t>
                      </a:r>
                    </a:p>
                    <a:p>
                      <a:pPr algn="ctr"/>
                      <a:r>
                        <a:rPr lang="en-MY" sz="1400" smtClean="0"/>
                        <a:t>(TCV10)</a:t>
                      </a:r>
                      <a:endParaRPr lang="en-MY" sz="1400" dirty="0"/>
                    </a:p>
                  </a:txBody>
                  <a:tcPr>
                    <a:solidFill>
                      <a:schemeClr val="bg2"/>
                    </a:solidFill>
                  </a:tcPr>
                </a:tc>
                <a:tc>
                  <a:txBody>
                    <a:bodyPr/>
                    <a:lstStyle/>
                    <a:p>
                      <a:pPr algn="ctr"/>
                      <a:r>
                        <a:rPr lang="en-MY" sz="1400" smtClean="0"/>
                        <a:t>S1/T</a:t>
                      </a:r>
                    </a:p>
                    <a:p>
                      <a:pPr algn="ctr"/>
                      <a:r>
                        <a:rPr lang="en-MY" sz="1400" smtClean="0"/>
                        <a:t>(TCV1)</a:t>
                      </a:r>
                      <a:endParaRPr lang="en-MY" sz="1400" dirty="0"/>
                    </a:p>
                  </a:txBody>
                  <a:tcPr>
                    <a:solidFill>
                      <a:schemeClr val="bg2"/>
                    </a:solidFill>
                  </a:tcPr>
                </a:tc>
                <a:tc>
                  <a:txBody>
                    <a:bodyPr/>
                    <a:lstStyle/>
                    <a:p>
                      <a:pPr algn="ctr"/>
                      <a:r>
                        <a:rPr lang="en-MY" sz="1400" smtClean="0"/>
                        <a:t>S3/-</a:t>
                      </a:r>
                    </a:p>
                    <a:p>
                      <a:pPr algn="ctr"/>
                      <a:r>
                        <a:rPr lang="en-MY" sz="1400" smtClean="0"/>
                        <a:t>(TCV12)</a:t>
                      </a:r>
                      <a:endParaRPr lang="en-MY" sz="1400" dirty="0"/>
                    </a:p>
                  </a:txBody>
                  <a:tcPr>
                    <a:solidFill>
                      <a:schemeClr val="bg2"/>
                    </a:solidFill>
                  </a:tcPr>
                </a:tc>
                <a:extLst>
                  <a:ext uri="{0D108BD9-81ED-4DB2-BD59-A6C34878D82A}">
                    <a16:rowId xmlns:a16="http://schemas.microsoft.com/office/drawing/2014/main" val="788090391"/>
                  </a:ext>
                </a:extLst>
              </a:tr>
              <a:tr h="526097">
                <a:tc>
                  <a:txBody>
                    <a:bodyPr/>
                    <a:lstStyle/>
                    <a:p>
                      <a:pPr algn="ctr"/>
                      <a:r>
                        <a:rPr lang="en-MY" sz="1400" b="1" dirty="0" smtClean="0">
                          <a:solidFill>
                            <a:srgbClr val="C00000"/>
                          </a:solidFill>
                        </a:rPr>
                        <a:t>S4</a:t>
                      </a:r>
                      <a:endParaRPr lang="en-MY" sz="1400" b="1" dirty="0">
                        <a:solidFill>
                          <a:srgbClr val="C00000"/>
                        </a:solidFill>
                      </a:endParaRPr>
                    </a:p>
                  </a:txBody>
                  <a:tcPr>
                    <a:solidFill>
                      <a:schemeClr val="bg2"/>
                    </a:solidFill>
                  </a:tcPr>
                </a:tc>
                <a:tc>
                  <a:txBody>
                    <a:bodyPr/>
                    <a:lstStyle/>
                    <a:p>
                      <a:pPr algn="ctr"/>
                      <a:r>
                        <a:rPr lang="en-MY" sz="1400" smtClean="0"/>
                        <a:t>S4/-</a:t>
                      </a:r>
                    </a:p>
                    <a:p>
                      <a:pPr algn="ctr"/>
                      <a:r>
                        <a:rPr lang="en-MY" sz="1400" smtClean="0"/>
                        <a:t>(TCV13)</a:t>
                      </a:r>
                      <a:endParaRPr lang="en-MY" sz="1400" dirty="0"/>
                    </a:p>
                  </a:txBody>
                  <a:tcPr>
                    <a:solidFill>
                      <a:schemeClr val="bg2"/>
                    </a:solidFill>
                  </a:tcPr>
                </a:tc>
                <a:tc>
                  <a:txBody>
                    <a:bodyPr/>
                    <a:lstStyle/>
                    <a:p>
                      <a:pPr algn="ctr"/>
                      <a:r>
                        <a:rPr lang="en-MY" sz="1400" smtClean="0"/>
                        <a:t>S4/-</a:t>
                      </a:r>
                    </a:p>
                    <a:p>
                      <a:pPr algn="ctr"/>
                      <a:r>
                        <a:rPr lang="en-MY" sz="1400" smtClean="0"/>
                        <a:t>(TCV14)</a:t>
                      </a:r>
                      <a:endParaRPr lang="en-MY" sz="1400" dirty="0"/>
                    </a:p>
                  </a:txBody>
                  <a:tcPr>
                    <a:solidFill>
                      <a:schemeClr val="bg2"/>
                    </a:solidFill>
                  </a:tcPr>
                </a:tc>
                <a:tc>
                  <a:txBody>
                    <a:bodyPr/>
                    <a:lstStyle/>
                    <a:p>
                      <a:pPr algn="ctr"/>
                      <a:r>
                        <a:rPr lang="en-MY" sz="1400" smtClean="0"/>
                        <a:t>S4/-</a:t>
                      </a:r>
                    </a:p>
                    <a:p>
                      <a:pPr algn="ctr"/>
                      <a:r>
                        <a:rPr lang="en-MY" sz="1400" smtClean="0"/>
                        <a:t>(TCV15)</a:t>
                      </a:r>
                      <a:endParaRPr lang="en-MY" sz="1400" dirty="0"/>
                    </a:p>
                  </a:txBody>
                  <a:tcPr>
                    <a:solidFill>
                      <a:schemeClr val="bg2"/>
                    </a:solidFill>
                  </a:tcPr>
                </a:tc>
                <a:tc>
                  <a:txBody>
                    <a:bodyPr/>
                    <a:lstStyle/>
                    <a:p>
                      <a:pPr algn="ctr"/>
                      <a:r>
                        <a:rPr lang="en-MY" sz="1400" dirty="0" smtClean="0"/>
                        <a:t>S2/D</a:t>
                      </a:r>
                    </a:p>
                    <a:p>
                      <a:pPr algn="ctr"/>
                      <a:r>
                        <a:rPr lang="en-MY" sz="1400" dirty="0" smtClean="0"/>
                        <a:t>(TCV16)</a:t>
                      </a:r>
                      <a:endParaRPr lang="en-MY" sz="1400" dirty="0"/>
                    </a:p>
                  </a:txBody>
                  <a:tcPr>
                    <a:solidFill>
                      <a:schemeClr val="bg2"/>
                    </a:solidFill>
                  </a:tcPr>
                </a:tc>
                <a:extLst>
                  <a:ext uri="{0D108BD9-81ED-4DB2-BD59-A6C34878D82A}">
                    <a16:rowId xmlns:a16="http://schemas.microsoft.com/office/drawing/2014/main" val="4122431752"/>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075688999"/>
              </p:ext>
            </p:extLst>
          </p:nvPr>
        </p:nvGraphicFramePr>
        <p:xfrm>
          <a:off x="247851" y="3951390"/>
          <a:ext cx="11429994" cy="2519680"/>
        </p:xfrm>
        <a:graphic>
          <a:graphicData uri="http://schemas.openxmlformats.org/drawingml/2006/table">
            <a:tbl>
              <a:tblPr firstRow="1" bandRow="1">
                <a:tableStyleId>{5C22544A-7EE6-4342-B048-85BDC9FD1C3A}</a:tableStyleId>
              </a:tblPr>
              <a:tblGrid>
                <a:gridCol w="1059913">
                  <a:extLst>
                    <a:ext uri="{9D8B030D-6E8A-4147-A177-3AD203B41FA5}">
                      <a16:colId xmlns:a16="http://schemas.microsoft.com/office/drawing/2014/main" val="2920787191"/>
                    </a:ext>
                  </a:extLst>
                </a:gridCol>
                <a:gridCol w="616480">
                  <a:extLst>
                    <a:ext uri="{9D8B030D-6E8A-4147-A177-3AD203B41FA5}">
                      <a16:colId xmlns:a16="http://schemas.microsoft.com/office/drawing/2014/main" val="604538083"/>
                    </a:ext>
                  </a:extLst>
                </a:gridCol>
                <a:gridCol w="609600">
                  <a:extLst>
                    <a:ext uri="{9D8B030D-6E8A-4147-A177-3AD203B41FA5}">
                      <a16:colId xmlns:a16="http://schemas.microsoft.com/office/drawing/2014/main" val="3539931172"/>
                    </a:ext>
                  </a:extLst>
                </a:gridCol>
                <a:gridCol w="609600">
                  <a:extLst>
                    <a:ext uri="{9D8B030D-6E8A-4147-A177-3AD203B41FA5}">
                      <a16:colId xmlns:a16="http://schemas.microsoft.com/office/drawing/2014/main" val="83002025"/>
                    </a:ext>
                  </a:extLst>
                </a:gridCol>
                <a:gridCol w="609600">
                  <a:extLst>
                    <a:ext uri="{9D8B030D-6E8A-4147-A177-3AD203B41FA5}">
                      <a16:colId xmlns:a16="http://schemas.microsoft.com/office/drawing/2014/main" val="1399917056"/>
                    </a:ext>
                  </a:extLst>
                </a:gridCol>
                <a:gridCol w="609600">
                  <a:extLst>
                    <a:ext uri="{9D8B030D-6E8A-4147-A177-3AD203B41FA5}">
                      <a16:colId xmlns:a16="http://schemas.microsoft.com/office/drawing/2014/main" val="7886687"/>
                    </a:ext>
                  </a:extLst>
                </a:gridCol>
                <a:gridCol w="609600">
                  <a:extLst>
                    <a:ext uri="{9D8B030D-6E8A-4147-A177-3AD203B41FA5}">
                      <a16:colId xmlns:a16="http://schemas.microsoft.com/office/drawing/2014/main" val="3239521242"/>
                    </a:ext>
                  </a:extLst>
                </a:gridCol>
                <a:gridCol w="609600">
                  <a:extLst>
                    <a:ext uri="{9D8B030D-6E8A-4147-A177-3AD203B41FA5}">
                      <a16:colId xmlns:a16="http://schemas.microsoft.com/office/drawing/2014/main" val="627506303"/>
                    </a:ext>
                  </a:extLst>
                </a:gridCol>
                <a:gridCol w="609600">
                  <a:extLst>
                    <a:ext uri="{9D8B030D-6E8A-4147-A177-3AD203B41FA5}">
                      <a16:colId xmlns:a16="http://schemas.microsoft.com/office/drawing/2014/main" val="1414585816"/>
                    </a:ext>
                  </a:extLst>
                </a:gridCol>
                <a:gridCol w="609600">
                  <a:extLst>
                    <a:ext uri="{9D8B030D-6E8A-4147-A177-3AD203B41FA5}">
                      <a16:colId xmlns:a16="http://schemas.microsoft.com/office/drawing/2014/main" val="2161003859"/>
                    </a:ext>
                  </a:extLst>
                </a:gridCol>
                <a:gridCol w="685800">
                  <a:extLst>
                    <a:ext uri="{9D8B030D-6E8A-4147-A177-3AD203B41FA5}">
                      <a16:colId xmlns:a16="http://schemas.microsoft.com/office/drawing/2014/main" val="2788496835"/>
                    </a:ext>
                  </a:extLst>
                </a:gridCol>
                <a:gridCol w="685800">
                  <a:extLst>
                    <a:ext uri="{9D8B030D-6E8A-4147-A177-3AD203B41FA5}">
                      <a16:colId xmlns:a16="http://schemas.microsoft.com/office/drawing/2014/main" val="3952009851"/>
                    </a:ext>
                  </a:extLst>
                </a:gridCol>
                <a:gridCol w="762000">
                  <a:extLst>
                    <a:ext uri="{9D8B030D-6E8A-4147-A177-3AD203B41FA5}">
                      <a16:colId xmlns:a16="http://schemas.microsoft.com/office/drawing/2014/main" val="3582932428"/>
                    </a:ext>
                  </a:extLst>
                </a:gridCol>
                <a:gridCol w="685800">
                  <a:extLst>
                    <a:ext uri="{9D8B030D-6E8A-4147-A177-3AD203B41FA5}">
                      <a16:colId xmlns:a16="http://schemas.microsoft.com/office/drawing/2014/main" val="4025320391"/>
                    </a:ext>
                  </a:extLst>
                </a:gridCol>
                <a:gridCol w="685800">
                  <a:extLst>
                    <a:ext uri="{9D8B030D-6E8A-4147-A177-3AD203B41FA5}">
                      <a16:colId xmlns:a16="http://schemas.microsoft.com/office/drawing/2014/main" val="1384889649"/>
                    </a:ext>
                  </a:extLst>
                </a:gridCol>
                <a:gridCol w="685800">
                  <a:extLst>
                    <a:ext uri="{9D8B030D-6E8A-4147-A177-3AD203B41FA5}">
                      <a16:colId xmlns:a16="http://schemas.microsoft.com/office/drawing/2014/main" val="3078852226"/>
                    </a:ext>
                  </a:extLst>
                </a:gridCol>
                <a:gridCol w="685801">
                  <a:extLst>
                    <a:ext uri="{9D8B030D-6E8A-4147-A177-3AD203B41FA5}">
                      <a16:colId xmlns:a16="http://schemas.microsoft.com/office/drawing/2014/main" val="1081257674"/>
                    </a:ext>
                  </a:extLst>
                </a:gridCol>
              </a:tblGrid>
              <a:tr h="370840">
                <a:tc>
                  <a:txBody>
                    <a:bodyPr/>
                    <a:lstStyle/>
                    <a:p>
                      <a:r>
                        <a:rPr lang="en-MY" sz="1400" b="1" dirty="0" smtClean="0">
                          <a:latin typeface="+mn-lt"/>
                        </a:rPr>
                        <a:t>Test Case</a:t>
                      </a:r>
                      <a:endParaRPr lang="en-MY" sz="1400" b="1" dirty="0">
                        <a:latin typeface="+mn-lt"/>
                      </a:endParaRPr>
                    </a:p>
                  </a:txBody>
                  <a:tcPr/>
                </a:tc>
                <a:tc>
                  <a:txBody>
                    <a:bodyPr/>
                    <a:lstStyle/>
                    <a:p>
                      <a:pPr algn="ctr"/>
                      <a:r>
                        <a:rPr kumimoji="0" lang="en-MY" sz="1400" b="1" i="0" u="none" strike="noStrike" kern="0" cap="none" spc="0" normalizeH="0" baseline="0" noProof="0" dirty="0" smtClean="0">
                          <a:ln>
                            <a:noFill/>
                          </a:ln>
                          <a:solidFill>
                            <a:prstClr val="white"/>
                          </a:solidFill>
                          <a:effectLst/>
                          <a:uLnTx/>
                          <a:uFillTx/>
                          <a:latin typeface="Calibri"/>
                          <a:ea typeface="+mn-ea"/>
                          <a:cs typeface="+mn-cs"/>
                        </a:rPr>
                        <a:t>TC1</a:t>
                      </a:r>
                      <a:endParaRPr lang="en-MY" sz="1400" dirty="0">
                        <a:latin typeface="+mn-lt"/>
                      </a:endParaRPr>
                    </a:p>
                  </a:txBody>
                  <a:tcPr/>
                </a:tc>
                <a:tc>
                  <a:txBody>
                    <a:bodyPr/>
                    <a:lstStyle/>
                    <a:p>
                      <a:pPr algn="ctr"/>
                      <a:r>
                        <a:rPr kumimoji="0" lang="en-MY" sz="1400" b="1" i="0" u="none" strike="noStrike" kern="0" cap="none" spc="0" normalizeH="0" baseline="0" noProof="0" smtClean="0">
                          <a:ln>
                            <a:noFill/>
                          </a:ln>
                          <a:solidFill>
                            <a:prstClr val="white"/>
                          </a:solidFill>
                          <a:effectLst/>
                          <a:uLnTx/>
                          <a:uFillTx/>
                          <a:latin typeface="Calibri"/>
                          <a:ea typeface="+mn-ea"/>
                          <a:cs typeface="+mn-cs"/>
                        </a:rPr>
                        <a:t>TC2</a:t>
                      </a:r>
                      <a:endParaRPr lang="en-MY" sz="1400" dirty="0">
                        <a:latin typeface="+mn-lt"/>
                      </a:endParaRPr>
                    </a:p>
                  </a:txBody>
                  <a:tcPr/>
                </a:tc>
                <a:tc>
                  <a:txBody>
                    <a:bodyPr/>
                    <a:lstStyle/>
                    <a:p>
                      <a:pPr algn="ctr"/>
                      <a:r>
                        <a:rPr kumimoji="0" lang="en-MY" sz="1400" b="1" i="0" u="none" strike="noStrike" kern="0" cap="none" spc="0" normalizeH="0" baseline="0" noProof="0" smtClean="0">
                          <a:ln>
                            <a:noFill/>
                          </a:ln>
                          <a:solidFill>
                            <a:prstClr val="white"/>
                          </a:solidFill>
                          <a:effectLst/>
                          <a:uLnTx/>
                          <a:uFillTx/>
                          <a:latin typeface="Calibri"/>
                          <a:ea typeface="+mn-ea"/>
                          <a:cs typeface="+mn-cs"/>
                        </a:rPr>
                        <a:t>TC3</a:t>
                      </a:r>
                      <a:endParaRPr lang="en-MY" sz="1400" dirty="0">
                        <a:latin typeface="+mn-lt"/>
                      </a:endParaRPr>
                    </a:p>
                  </a:txBody>
                  <a:tcPr/>
                </a:tc>
                <a:tc>
                  <a:txBody>
                    <a:bodyPr/>
                    <a:lstStyle/>
                    <a:p>
                      <a:pPr algn="ctr"/>
                      <a:r>
                        <a:rPr kumimoji="0" lang="en-MY" sz="1400" b="1" i="0" u="none" strike="noStrike" kern="0" cap="none" spc="0" normalizeH="0" baseline="0" noProof="0" smtClean="0">
                          <a:ln>
                            <a:noFill/>
                          </a:ln>
                          <a:solidFill>
                            <a:prstClr val="white"/>
                          </a:solidFill>
                          <a:effectLst/>
                          <a:uLnTx/>
                          <a:uFillTx/>
                          <a:latin typeface="Calibri"/>
                          <a:ea typeface="+mn-ea"/>
                          <a:cs typeface="+mn-cs"/>
                        </a:rPr>
                        <a:t>TC4</a:t>
                      </a:r>
                      <a:endParaRPr lang="en-MY" sz="1400" dirty="0">
                        <a:latin typeface="+mn-lt"/>
                      </a:endParaRPr>
                    </a:p>
                  </a:txBody>
                  <a:tcPr/>
                </a:tc>
                <a:tc>
                  <a:txBody>
                    <a:bodyPr/>
                    <a:lstStyle/>
                    <a:p>
                      <a:pPr algn="ctr"/>
                      <a:r>
                        <a:rPr kumimoji="0" lang="en-MY" sz="1400" b="1" i="0" u="none" strike="noStrike" kern="0" cap="none" spc="0" normalizeH="0" baseline="0" noProof="0" smtClean="0">
                          <a:ln>
                            <a:noFill/>
                          </a:ln>
                          <a:solidFill>
                            <a:prstClr val="white"/>
                          </a:solidFill>
                          <a:effectLst/>
                          <a:uLnTx/>
                          <a:uFillTx/>
                          <a:latin typeface="Calibri"/>
                          <a:ea typeface="+mn-ea"/>
                          <a:cs typeface="+mn-cs"/>
                        </a:rPr>
                        <a:t>TC5</a:t>
                      </a:r>
                      <a:endParaRPr lang="en-MY" sz="1400" dirty="0">
                        <a:latin typeface="+mn-lt"/>
                      </a:endParaRPr>
                    </a:p>
                  </a:txBody>
                  <a:tcPr/>
                </a:tc>
                <a:tc>
                  <a:txBody>
                    <a:bodyPr/>
                    <a:lstStyle/>
                    <a:p>
                      <a:pPr algn="ctr"/>
                      <a:r>
                        <a:rPr kumimoji="0" lang="en-MY" sz="1400" b="1" i="0" u="none" strike="noStrike" kern="0" cap="none" spc="0" normalizeH="0" baseline="0" noProof="0" smtClean="0">
                          <a:ln>
                            <a:noFill/>
                          </a:ln>
                          <a:solidFill>
                            <a:prstClr val="white"/>
                          </a:solidFill>
                          <a:effectLst/>
                          <a:uLnTx/>
                          <a:uFillTx/>
                          <a:latin typeface="Calibri"/>
                          <a:ea typeface="+mn-ea"/>
                          <a:cs typeface="+mn-cs"/>
                        </a:rPr>
                        <a:t>TC6</a:t>
                      </a:r>
                      <a:endParaRPr lang="en-MY" sz="1400" dirty="0">
                        <a:latin typeface="+mn-lt"/>
                      </a:endParaRPr>
                    </a:p>
                  </a:txBody>
                  <a:tcPr/>
                </a:tc>
                <a:tc>
                  <a:txBody>
                    <a:bodyPr/>
                    <a:lstStyle/>
                    <a:p>
                      <a:pPr algn="ctr"/>
                      <a:r>
                        <a:rPr kumimoji="0" lang="en-MY" sz="1400" b="1" i="0" u="none" strike="noStrike" kern="0" cap="none" spc="0" normalizeH="0" baseline="0" noProof="0" smtClean="0">
                          <a:ln>
                            <a:noFill/>
                          </a:ln>
                          <a:solidFill>
                            <a:prstClr val="white"/>
                          </a:solidFill>
                          <a:effectLst/>
                          <a:uLnTx/>
                          <a:uFillTx/>
                          <a:latin typeface="Calibri"/>
                          <a:ea typeface="+mn-ea"/>
                          <a:cs typeface="+mn-cs"/>
                        </a:rPr>
                        <a:t>TC7</a:t>
                      </a:r>
                      <a:endParaRPr lang="en-MY" sz="1400" dirty="0">
                        <a:latin typeface="+mn-lt"/>
                      </a:endParaRPr>
                    </a:p>
                  </a:txBody>
                  <a:tcPr/>
                </a:tc>
                <a:tc>
                  <a:txBody>
                    <a:bodyPr/>
                    <a:lstStyle/>
                    <a:p>
                      <a:pPr algn="ctr"/>
                      <a:r>
                        <a:rPr kumimoji="0" lang="en-MY" sz="1400" b="1" i="0" u="none" strike="noStrike" kern="0" cap="none" spc="0" normalizeH="0" baseline="0" noProof="0" smtClean="0">
                          <a:ln>
                            <a:noFill/>
                          </a:ln>
                          <a:solidFill>
                            <a:prstClr val="white"/>
                          </a:solidFill>
                          <a:effectLst/>
                          <a:uLnTx/>
                          <a:uFillTx/>
                          <a:latin typeface="Calibri"/>
                          <a:ea typeface="+mn-ea"/>
                          <a:cs typeface="+mn-cs"/>
                        </a:rPr>
                        <a:t>TC8</a:t>
                      </a:r>
                      <a:endParaRPr lang="en-MY" sz="1400" dirty="0">
                        <a:latin typeface="+mn-lt"/>
                      </a:endParaRPr>
                    </a:p>
                  </a:txBody>
                  <a:tcPr/>
                </a:tc>
                <a:tc>
                  <a:txBody>
                    <a:bodyPr/>
                    <a:lstStyle/>
                    <a:p>
                      <a:pPr algn="ctr"/>
                      <a:r>
                        <a:rPr kumimoji="0" lang="en-MY" sz="1400" b="1" i="0" u="none" strike="noStrike" kern="0" cap="none" spc="0" normalizeH="0" baseline="0" noProof="0" smtClean="0">
                          <a:ln>
                            <a:noFill/>
                          </a:ln>
                          <a:solidFill>
                            <a:prstClr val="white"/>
                          </a:solidFill>
                          <a:effectLst/>
                          <a:uLnTx/>
                          <a:uFillTx/>
                          <a:latin typeface="Calibri"/>
                          <a:ea typeface="+mn-ea"/>
                          <a:cs typeface="+mn-cs"/>
                        </a:rPr>
                        <a:t>TC9</a:t>
                      </a:r>
                      <a:endParaRPr lang="en-MY" sz="1400" dirty="0">
                        <a:latin typeface="+mn-lt"/>
                      </a:endParaRPr>
                    </a:p>
                  </a:txBody>
                  <a:tcPr/>
                </a:tc>
                <a:tc>
                  <a:txBody>
                    <a:bodyPr/>
                    <a:lstStyle/>
                    <a:p>
                      <a:pPr algn="ctr"/>
                      <a:r>
                        <a:rPr kumimoji="0" lang="en-MY" sz="1400" b="1" i="0" u="none" strike="noStrike" kern="0" cap="none" spc="0" normalizeH="0" baseline="0" noProof="0" smtClean="0">
                          <a:ln>
                            <a:noFill/>
                          </a:ln>
                          <a:solidFill>
                            <a:prstClr val="white"/>
                          </a:solidFill>
                          <a:effectLst/>
                          <a:uLnTx/>
                          <a:uFillTx/>
                          <a:latin typeface="Calibri"/>
                          <a:ea typeface="+mn-ea"/>
                          <a:cs typeface="+mn-cs"/>
                        </a:rPr>
                        <a:t>TC10</a:t>
                      </a:r>
                      <a:endParaRPr lang="en-MY" sz="1400" dirty="0">
                        <a:latin typeface="+mn-lt"/>
                      </a:endParaRPr>
                    </a:p>
                  </a:txBody>
                  <a:tcPr/>
                </a:tc>
                <a:tc>
                  <a:txBody>
                    <a:bodyPr/>
                    <a:lstStyle/>
                    <a:p>
                      <a:pPr algn="ctr"/>
                      <a:r>
                        <a:rPr lang="en-MY" sz="1400" smtClean="0">
                          <a:latin typeface="+mn-lt"/>
                        </a:rPr>
                        <a:t>TC11</a:t>
                      </a:r>
                      <a:endParaRPr lang="en-MY" sz="1400" dirty="0">
                        <a:latin typeface="+mn-lt"/>
                      </a:endParaRPr>
                    </a:p>
                  </a:txBody>
                  <a:tcPr/>
                </a:tc>
                <a:tc>
                  <a:txBody>
                    <a:bodyPr/>
                    <a:lstStyle/>
                    <a:p>
                      <a:pPr algn="ctr"/>
                      <a:r>
                        <a:rPr lang="en-MY" sz="1400" smtClean="0">
                          <a:latin typeface="+mn-lt"/>
                        </a:rPr>
                        <a:t>TC12</a:t>
                      </a:r>
                      <a:endParaRPr lang="en-MY" sz="1400" dirty="0">
                        <a:latin typeface="+mn-lt"/>
                      </a:endParaRPr>
                    </a:p>
                  </a:txBody>
                  <a:tcPr/>
                </a:tc>
                <a:tc>
                  <a:txBody>
                    <a:bodyPr/>
                    <a:lstStyle/>
                    <a:p>
                      <a:pPr algn="ctr"/>
                      <a:r>
                        <a:rPr lang="en-MY" sz="1400" smtClean="0">
                          <a:latin typeface="+mn-lt"/>
                        </a:rPr>
                        <a:t>TC13</a:t>
                      </a:r>
                      <a:endParaRPr lang="en-MY" sz="1400" dirty="0">
                        <a:latin typeface="+mn-lt"/>
                      </a:endParaRPr>
                    </a:p>
                  </a:txBody>
                  <a:tcPr/>
                </a:tc>
                <a:tc>
                  <a:txBody>
                    <a:bodyPr/>
                    <a:lstStyle/>
                    <a:p>
                      <a:pPr algn="ctr"/>
                      <a:r>
                        <a:rPr lang="en-MY" sz="1400" smtClean="0">
                          <a:latin typeface="+mn-lt"/>
                        </a:rPr>
                        <a:t>TC14</a:t>
                      </a:r>
                      <a:endParaRPr lang="en-MY" sz="1400" dirty="0">
                        <a:latin typeface="+mn-lt"/>
                      </a:endParaRPr>
                    </a:p>
                  </a:txBody>
                  <a:tcPr/>
                </a:tc>
                <a:tc>
                  <a:txBody>
                    <a:bodyPr/>
                    <a:lstStyle/>
                    <a:p>
                      <a:pPr algn="ctr"/>
                      <a:r>
                        <a:rPr lang="en-MY" sz="1400" smtClean="0">
                          <a:latin typeface="+mn-lt"/>
                        </a:rPr>
                        <a:t>TC15</a:t>
                      </a:r>
                      <a:endParaRPr lang="en-MY" sz="1400" dirty="0">
                        <a:latin typeface="+mn-lt"/>
                      </a:endParaRPr>
                    </a:p>
                  </a:txBody>
                  <a:tcPr/>
                </a:tc>
                <a:tc>
                  <a:txBody>
                    <a:bodyPr/>
                    <a:lstStyle/>
                    <a:p>
                      <a:pPr algn="ctr"/>
                      <a:r>
                        <a:rPr lang="en-MY" sz="1400" smtClean="0">
                          <a:latin typeface="+mn-lt"/>
                        </a:rPr>
                        <a:t>TC16</a:t>
                      </a:r>
                      <a:endParaRPr lang="en-MY" sz="1400" dirty="0">
                        <a:latin typeface="+mn-lt"/>
                      </a:endParaRPr>
                    </a:p>
                  </a:txBody>
                  <a:tcPr/>
                </a:tc>
                <a:extLst>
                  <a:ext uri="{0D108BD9-81ED-4DB2-BD59-A6C34878D82A}">
                    <a16:rowId xmlns:a16="http://schemas.microsoft.com/office/drawing/2014/main" val="480908681"/>
                  </a:ext>
                </a:extLst>
              </a:tr>
              <a:tr h="370840">
                <a:tc>
                  <a:txBody>
                    <a:bodyPr/>
                    <a:lstStyle/>
                    <a:p>
                      <a:r>
                        <a:rPr lang="en-MY" sz="1400" b="1" dirty="0" smtClean="0">
                          <a:latin typeface="+mn-lt"/>
                        </a:rPr>
                        <a:t>Start State</a:t>
                      </a:r>
                      <a:endParaRPr lang="en-MY" sz="1400" b="1" dirty="0">
                        <a:latin typeface="+mn-lt"/>
                      </a:endParaRPr>
                    </a:p>
                  </a:txBody>
                  <a:tcPr/>
                </a:tc>
                <a:tc>
                  <a:txBody>
                    <a:bodyPr/>
                    <a:lstStyle/>
                    <a:p>
                      <a:pPr algn="ctr"/>
                      <a:r>
                        <a:rPr lang="en-MY" sz="1400" smtClean="0">
                          <a:latin typeface="+mn-lt"/>
                        </a:rPr>
                        <a:t>S1</a:t>
                      </a:r>
                      <a:endParaRPr lang="en-MY" sz="1400" dirty="0">
                        <a:latin typeface="+mn-lt"/>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smtClean="0">
                          <a:ln>
                            <a:noFill/>
                          </a:ln>
                          <a:solidFill>
                            <a:prstClr val="black"/>
                          </a:solidFill>
                          <a:effectLst/>
                          <a:uLnTx/>
                          <a:uFillTx/>
                          <a:latin typeface="+mn-lt"/>
                          <a:ea typeface="+mn-ea"/>
                          <a:cs typeface="+mn-cs"/>
                        </a:rPr>
                        <a:t>S1</a:t>
                      </a:r>
                      <a:endParaRPr kumimoji="0" lang="en-MY" sz="1400" b="0" i="0" u="none" strike="noStrike" kern="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smtClean="0">
                          <a:ln>
                            <a:noFill/>
                          </a:ln>
                          <a:solidFill>
                            <a:prstClr val="black"/>
                          </a:solidFill>
                          <a:effectLst/>
                          <a:uLnTx/>
                          <a:uFillTx/>
                          <a:latin typeface="+mn-lt"/>
                          <a:ea typeface="+mn-ea"/>
                          <a:cs typeface="+mn-cs"/>
                        </a:rPr>
                        <a:t>S1</a:t>
                      </a:r>
                      <a:endParaRPr kumimoji="0" lang="en-MY" sz="1400" b="0" i="0" u="none" strike="noStrike" kern="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smtClean="0">
                          <a:ln>
                            <a:noFill/>
                          </a:ln>
                          <a:solidFill>
                            <a:prstClr val="black"/>
                          </a:solidFill>
                          <a:effectLst/>
                          <a:uLnTx/>
                          <a:uFillTx/>
                          <a:latin typeface="+mn-lt"/>
                          <a:ea typeface="+mn-ea"/>
                          <a:cs typeface="+mn-cs"/>
                        </a:rPr>
                        <a:t>S1</a:t>
                      </a:r>
                      <a:endParaRPr kumimoji="0" lang="en-MY" sz="1400" b="0" i="0" u="none" strike="noStrike" kern="0" cap="none" spc="0" normalizeH="0" baseline="0" noProof="0" dirty="0">
                        <a:ln>
                          <a:noFill/>
                        </a:ln>
                        <a:solidFill>
                          <a:prstClr val="black"/>
                        </a:solidFill>
                        <a:effectLst/>
                        <a:uLnTx/>
                        <a:uFillTx/>
                        <a:latin typeface="+mn-lt"/>
                        <a:ea typeface="+mn-ea"/>
                        <a:cs typeface="+mn-cs"/>
                      </a:endParaRPr>
                    </a:p>
                  </a:txBody>
                  <a:tcPr/>
                </a:tc>
                <a:tc>
                  <a:txBody>
                    <a:bodyPr/>
                    <a:lstStyle/>
                    <a:p>
                      <a:pPr algn="ctr"/>
                      <a:r>
                        <a:rPr kumimoji="0" lang="en-MY" sz="1400" b="0" i="0" u="none" strike="noStrike" kern="0" cap="none" spc="0" normalizeH="0" baseline="0" noProof="0" smtClean="0">
                          <a:ln>
                            <a:noFill/>
                          </a:ln>
                          <a:solidFill>
                            <a:prstClr val="black"/>
                          </a:solidFill>
                          <a:effectLst/>
                          <a:uLnTx/>
                          <a:uFillTx/>
                          <a:latin typeface="Calibri"/>
                          <a:ea typeface="+mn-ea"/>
                          <a:cs typeface="+mn-cs"/>
                        </a:rPr>
                        <a:t>S2</a:t>
                      </a:r>
                      <a:endParaRPr lang="en-MY" sz="1400" dirty="0">
                        <a:latin typeface="+mn-lt"/>
                      </a:endParaRPr>
                    </a:p>
                  </a:txBody>
                  <a:tcPr/>
                </a:tc>
                <a:tc>
                  <a:txBody>
                    <a:bodyPr/>
                    <a:lstStyle/>
                    <a:p>
                      <a:pPr algn="ctr"/>
                      <a:r>
                        <a:rPr kumimoji="0" lang="en-MY" sz="1400" b="0" i="0" u="none" strike="noStrike" kern="0" cap="none" spc="0" normalizeH="0" baseline="0" noProof="0" smtClean="0">
                          <a:ln>
                            <a:noFill/>
                          </a:ln>
                          <a:solidFill>
                            <a:prstClr val="black"/>
                          </a:solidFill>
                          <a:effectLst/>
                          <a:uLnTx/>
                          <a:uFillTx/>
                          <a:latin typeface="Calibri"/>
                          <a:ea typeface="+mn-ea"/>
                          <a:cs typeface="+mn-cs"/>
                        </a:rPr>
                        <a:t>S2</a:t>
                      </a:r>
                      <a:endParaRPr lang="en-MY" sz="1400" dirty="0">
                        <a:latin typeface="+mn-lt"/>
                      </a:endParaRPr>
                    </a:p>
                  </a:txBody>
                  <a:tcPr/>
                </a:tc>
                <a:tc>
                  <a:txBody>
                    <a:bodyPr/>
                    <a:lstStyle/>
                    <a:p>
                      <a:pPr algn="ctr"/>
                      <a:r>
                        <a:rPr kumimoji="0" lang="en-MY" sz="1400" b="0" i="0" u="none" strike="noStrike" kern="0" cap="none" spc="0" normalizeH="0" baseline="0" noProof="0" smtClean="0">
                          <a:ln>
                            <a:noFill/>
                          </a:ln>
                          <a:solidFill>
                            <a:prstClr val="black"/>
                          </a:solidFill>
                          <a:effectLst/>
                          <a:uLnTx/>
                          <a:uFillTx/>
                          <a:latin typeface="Calibri"/>
                          <a:ea typeface="+mn-ea"/>
                          <a:cs typeface="+mn-cs"/>
                        </a:rPr>
                        <a:t>S2</a:t>
                      </a:r>
                      <a:endParaRPr lang="en-MY" sz="1400" dirty="0">
                        <a:latin typeface="+mn-lt"/>
                      </a:endParaRPr>
                    </a:p>
                  </a:txBody>
                  <a:tcPr/>
                </a:tc>
                <a:tc>
                  <a:txBody>
                    <a:bodyPr/>
                    <a:lstStyle/>
                    <a:p>
                      <a:pPr algn="ctr"/>
                      <a:r>
                        <a:rPr kumimoji="0" lang="en-MY" sz="1400" b="0" i="0" u="none" strike="noStrike" kern="0" cap="none" spc="0" normalizeH="0" baseline="0" noProof="0" smtClean="0">
                          <a:ln>
                            <a:noFill/>
                          </a:ln>
                          <a:solidFill>
                            <a:prstClr val="black"/>
                          </a:solidFill>
                          <a:effectLst/>
                          <a:uLnTx/>
                          <a:uFillTx/>
                          <a:latin typeface="Calibri"/>
                          <a:ea typeface="+mn-ea"/>
                          <a:cs typeface="+mn-cs"/>
                        </a:rPr>
                        <a:t>S2</a:t>
                      </a:r>
                      <a:endParaRPr lang="en-MY" sz="1400" dirty="0">
                        <a:latin typeface="+mn-lt"/>
                      </a:endParaRPr>
                    </a:p>
                  </a:txBody>
                  <a:tcPr/>
                </a:tc>
                <a:tc>
                  <a:txBody>
                    <a:bodyPr/>
                    <a:lstStyle/>
                    <a:p>
                      <a:pPr algn="ctr"/>
                      <a:r>
                        <a:rPr lang="en-MY" sz="1400" smtClean="0">
                          <a:latin typeface="+mn-lt"/>
                        </a:rPr>
                        <a:t>S3</a:t>
                      </a:r>
                      <a:endParaRPr lang="en-MY" sz="1400" dirty="0">
                        <a:latin typeface="+mn-lt"/>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smtClean="0">
                          <a:ln>
                            <a:noFill/>
                          </a:ln>
                          <a:solidFill>
                            <a:prstClr val="black"/>
                          </a:solidFill>
                          <a:effectLst/>
                          <a:uLnTx/>
                          <a:uFillTx/>
                          <a:latin typeface="Calibri"/>
                          <a:ea typeface="+mn-ea"/>
                          <a:cs typeface="+mn-cs"/>
                        </a:rPr>
                        <a:t>S3</a:t>
                      </a:r>
                      <a:endParaRPr kumimoji="0" lang="en-MY" sz="1400" b="0" i="0" u="none" strike="noStrike" kern="0" cap="none" spc="0" normalizeH="0" baseline="0" noProof="0" dirty="0">
                        <a:ln>
                          <a:noFill/>
                        </a:ln>
                        <a:solidFill>
                          <a:prstClr val="black"/>
                        </a:solidFill>
                        <a:effectLst/>
                        <a:uLnTx/>
                        <a:uFillTx/>
                        <a:latin typeface="Calibri"/>
                        <a:ea typeface="+mn-ea"/>
                        <a:cs typeface="+mn-cs"/>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smtClean="0">
                          <a:ln>
                            <a:noFill/>
                          </a:ln>
                          <a:solidFill>
                            <a:prstClr val="black"/>
                          </a:solidFill>
                          <a:effectLst/>
                          <a:uLnTx/>
                          <a:uFillTx/>
                          <a:latin typeface="Calibri"/>
                          <a:ea typeface="+mn-ea"/>
                          <a:cs typeface="+mn-cs"/>
                        </a:rPr>
                        <a:t>S3</a:t>
                      </a:r>
                      <a:endParaRPr kumimoji="0" lang="en-MY" sz="1400" b="0" i="0" u="none" strike="noStrike" kern="0" cap="none" spc="0" normalizeH="0" baseline="0" noProof="0" dirty="0">
                        <a:ln>
                          <a:noFill/>
                        </a:ln>
                        <a:solidFill>
                          <a:prstClr val="black"/>
                        </a:solidFill>
                        <a:effectLst/>
                        <a:uLnTx/>
                        <a:uFillTx/>
                        <a:latin typeface="Calibri"/>
                        <a:ea typeface="+mn-ea"/>
                        <a:cs typeface="+mn-cs"/>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smtClean="0">
                          <a:ln>
                            <a:noFill/>
                          </a:ln>
                          <a:solidFill>
                            <a:prstClr val="black"/>
                          </a:solidFill>
                          <a:effectLst/>
                          <a:uLnTx/>
                          <a:uFillTx/>
                          <a:latin typeface="Calibri"/>
                          <a:ea typeface="+mn-ea"/>
                          <a:cs typeface="+mn-cs"/>
                        </a:rPr>
                        <a:t>S3</a:t>
                      </a:r>
                      <a:endParaRPr kumimoji="0" lang="en-MY" sz="1400" b="0" i="0" u="none" strike="noStrike" kern="0" cap="none" spc="0" normalizeH="0" baseline="0" noProof="0" dirty="0">
                        <a:ln>
                          <a:noFill/>
                        </a:ln>
                        <a:solidFill>
                          <a:prstClr val="black"/>
                        </a:solidFill>
                        <a:effectLst/>
                        <a:uLnTx/>
                        <a:uFillTx/>
                        <a:latin typeface="Calibri"/>
                        <a:ea typeface="+mn-ea"/>
                        <a:cs typeface="+mn-cs"/>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smtClean="0">
                          <a:ln>
                            <a:noFill/>
                          </a:ln>
                          <a:solidFill>
                            <a:prstClr val="black"/>
                          </a:solidFill>
                          <a:effectLst/>
                          <a:uLnTx/>
                          <a:uFillTx/>
                          <a:latin typeface="Calibri"/>
                          <a:ea typeface="+mn-ea"/>
                          <a:cs typeface="+mn-cs"/>
                        </a:rPr>
                        <a:t>S4</a:t>
                      </a:r>
                      <a:endParaRPr kumimoji="0" lang="en-MY" sz="1400" b="0" i="0" u="none" strike="noStrike" kern="0" cap="none" spc="0" normalizeH="0" baseline="0" noProof="0" dirty="0">
                        <a:ln>
                          <a:noFill/>
                        </a:ln>
                        <a:solidFill>
                          <a:prstClr val="black"/>
                        </a:solidFill>
                        <a:effectLst/>
                        <a:uLnTx/>
                        <a:uFillTx/>
                        <a:latin typeface="Calibri"/>
                        <a:ea typeface="+mn-ea"/>
                        <a:cs typeface="+mn-cs"/>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smtClean="0">
                          <a:ln>
                            <a:noFill/>
                          </a:ln>
                          <a:solidFill>
                            <a:prstClr val="black"/>
                          </a:solidFill>
                          <a:effectLst/>
                          <a:uLnTx/>
                          <a:uFillTx/>
                          <a:latin typeface="Calibri"/>
                          <a:ea typeface="+mn-ea"/>
                          <a:cs typeface="+mn-cs"/>
                        </a:rPr>
                        <a:t>S4</a:t>
                      </a:r>
                      <a:endParaRPr kumimoji="0" lang="en-MY" sz="1400" b="0" i="0" u="none" strike="noStrike" kern="0" cap="none" spc="0" normalizeH="0" baseline="0" noProof="0" dirty="0">
                        <a:ln>
                          <a:noFill/>
                        </a:ln>
                        <a:solidFill>
                          <a:prstClr val="black"/>
                        </a:solidFill>
                        <a:effectLst/>
                        <a:uLnTx/>
                        <a:uFillTx/>
                        <a:latin typeface="Calibri"/>
                        <a:ea typeface="+mn-ea"/>
                        <a:cs typeface="+mn-cs"/>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smtClean="0">
                          <a:ln>
                            <a:noFill/>
                          </a:ln>
                          <a:solidFill>
                            <a:prstClr val="black"/>
                          </a:solidFill>
                          <a:effectLst/>
                          <a:uLnTx/>
                          <a:uFillTx/>
                          <a:latin typeface="Calibri"/>
                          <a:ea typeface="+mn-ea"/>
                          <a:cs typeface="+mn-cs"/>
                        </a:rPr>
                        <a:t>S4</a:t>
                      </a:r>
                      <a:endParaRPr kumimoji="0" lang="en-MY" sz="1400" b="0" i="0" u="none" strike="noStrike" kern="0" cap="none" spc="0" normalizeH="0" baseline="0" noProof="0" dirty="0">
                        <a:ln>
                          <a:noFill/>
                        </a:ln>
                        <a:solidFill>
                          <a:prstClr val="black"/>
                        </a:solidFill>
                        <a:effectLst/>
                        <a:uLnTx/>
                        <a:uFillTx/>
                        <a:latin typeface="Calibri"/>
                        <a:ea typeface="+mn-ea"/>
                        <a:cs typeface="+mn-cs"/>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smtClean="0">
                          <a:ln>
                            <a:noFill/>
                          </a:ln>
                          <a:solidFill>
                            <a:prstClr val="black"/>
                          </a:solidFill>
                          <a:effectLst/>
                          <a:uLnTx/>
                          <a:uFillTx/>
                          <a:latin typeface="Calibri"/>
                          <a:ea typeface="+mn-ea"/>
                          <a:cs typeface="+mn-cs"/>
                        </a:rPr>
                        <a:t>S4</a:t>
                      </a:r>
                      <a:endParaRPr kumimoji="0" lang="en-MY" sz="1400" b="0" i="0" u="none" strike="noStrike" kern="0" cap="none" spc="0" normalizeH="0" baseline="0" noProof="0" dirty="0">
                        <a:ln>
                          <a:noFill/>
                        </a:ln>
                        <a:solidFill>
                          <a:prstClr val="black"/>
                        </a:solidFill>
                        <a:effectLst/>
                        <a:uLnTx/>
                        <a:uFillTx/>
                        <a:latin typeface="Calibri"/>
                        <a:ea typeface="+mn-ea"/>
                        <a:cs typeface="+mn-cs"/>
                      </a:endParaRPr>
                    </a:p>
                  </a:txBody>
                  <a:tcPr/>
                </a:tc>
                <a:extLst>
                  <a:ext uri="{0D108BD9-81ED-4DB2-BD59-A6C34878D82A}">
                    <a16:rowId xmlns:a16="http://schemas.microsoft.com/office/drawing/2014/main" val="222459416"/>
                  </a:ext>
                </a:extLst>
              </a:tr>
              <a:tr h="370840">
                <a:tc>
                  <a:txBody>
                    <a:bodyPr/>
                    <a:lstStyle/>
                    <a:p>
                      <a:r>
                        <a:rPr lang="en-MY" sz="1400" b="1" dirty="0" smtClean="0">
                          <a:latin typeface="+mn-lt"/>
                        </a:rPr>
                        <a:t>Input</a:t>
                      </a:r>
                      <a:endParaRPr lang="en-MY" sz="1400" b="1" dirty="0">
                        <a:latin typeface="+mn-lt"/>
                      </a:endParaRPr>
                    </a:p>
                  </a:txBody>
                  <a:tcPr/>
                </a:tc>
                <a:tc>
                  <a:txBody>
                    <a:bodyPr/>
                    <a:lstStyle/>
                    <a:p>
                      <a:pPr algn="ctr"/>
                      <a:r>
                        <a:rPr lang="en-MY" sz="1400" smtClean="0">
                          <a:latin typeface="+mn-lt"/>
                        </a:rPr>
                        <a:t>CM</a:t>
                      </a:r>
                      <a:endParaRPr lang="en-MY" sz="1400" dirty="0">
                        <a:latin typeface="+mn-lt"/>
                      </a:endParaRPr>
                    </a:p>
                  </a:txBody>
                  <a:tcPr/>
                </a:tc>
                <a:tc>
                  <a:txBody>
                    <a:bodyPr/>
                    <a:lstStyle/>
                    <a:p>
                      <a:pPr algn="ctr"/>
                      <a:r>
                        <a:rPr lang="en-MY" sz="1400" smtClean="0">
                          <a:latin typeface="+mn-lt"/>
                        </a:rPr>
                        <a:t>R</a:t>
                      </a:r>
                      <a:endParaRPr lang="en-MY" sz="1400" dirty="0">
                        <a:latin typeface="+mn-lt"/>
                      </a:endParaRPr>
                    </a:p>
                  </a:txBody>
                  <a:tcPr/>
                </a:tc>
                <a:tc>
                  <a:txBody>
                    <a:bodyPr/>
                    <a:lstStyle/>
                    <a:p>
                      <a:pPr algn="ctr"/>
                      <a:r>
                        <a:rPr lang="en-MY" sz="1400" smtClean="0">
                          <a:latin typeface="+mn-lt"/>
                        </a:rPr>
                        <a:t>TS</a:t>
                      </a:r>
                      <a:endParaRPr lang="en-MY" sz="1400" dirty="0">
                        <a:latin typeface="+mn-lt"/>
                      </a:endParaRPr>
                    </a:p>
                  </a:txBody>
                  <a:tcPr/>
                </a:tc>
                <a:tc>
                  <a:txBody>
                    <a:bodyPr/>
                    <a:lstStyle/>
                    <a:p>
                      <a:pPr algn="ctr"/>
                      <a:r>
                        <a:rPr lang="en-MY" sz="1400" smtClean="0">
                          <a:latin typeface="+mn-lt"/>
                        </a:rPr>
                        <a:t>DS</a:t>
                      </a:r>
                      <a:endParaRPr lang="en-MY" sz="1400" dirty="0">
                        <a:latin typeface="+mn-lt"/>
                      </a:endParaRPr>
                    </a:p>
                  </a:txBody>
                  <a:tcPr/>
                </a:tc>
                <a:tc>
                  <a:txBody>
                    <a:bodyPr/>
                    <a:lstStyle/>
                    <a:p>
                      <a:pPr algn="ctr"/>
                      <a:r>
                        <a:rPr lang="en-MY" sz="1400" smtClean="0">
                          <a:latin typeface="+mn-lt"/>
                        </a:rPr>
                        <a:t>CM</a:t>
                      </a:r>
                      <a:endParaRPr lang="en-MY" sz="1400" dirty="0">
                        <a:latin typeface="+mn-lt"/>
                      </a:endParaRPr>
                    </a:p>
                  </a:txBody>
                  <a:tcPr/>
                </a:tc>
                <a:tc>
                  <a:txBody>
                    <a:bodyPr/>
                    <a:lstStyle/>
                    <a:p>
                      <a:pPr algn="ctr"/>
                      <a:r>
                        <a:rPr lang="en-MY" sz="1400" smtClean="0">
                          <a:latin typeface="+mn-lt"/>
                        </a:rPr>
                        <a:t>R</a:t>
                      </a:r>
                      <a:endParaRPr lang="en-MY" sz="1400" dirty="0">
                        <a:latin typeface="+mn-lt"/>
                      </a:endParaRPr>
                    </a:p>
                  </a:txBody>
                  <a:tcPr/>
                </a:tc>
                <a:tc>
                  <a:txBody>
                    <a:bodyPr/>
                    <a:lstStyle/>
                    <a:p>
                      <a:pPr algn="ctr"/>
                      <a:r>
                        <a:rPr lang="en-MY" sz="1400" smtClean="0">
                          <a:latin typeface="+mn-lt"/>
                        </a:rPr>
                        <a:t>TS</a:t>
                      </a:r>
                      <a:endParaRPr lang="en-MY" sz="1400" dirty="0">
                        <a:latin typeface="+mn-lt"/>
                      </a:endParaRPr>
                    </a:p>
                  </a:txBody>
                  <a:tcPr/>
                </a:tc>
                <a:tc>
                  <a:txBody>
                    <a:bodyPr/>
                    <a:lstStyle/>
                    <a:p>
                      <a:pPr algn="ctr"/>
                      <a:r>
                        <a:rPr lang="en-MY" sz="1400" smtClean="0">
                          <a:latin typeface="+mn-lt"/>
                        </a:rPr>
                        <a:t>DS</a:t>
                      </a:r>
                      <a:endParaRPr lang="en-MY" sz="1400" dirty="0">
                        <a:latin typeface="+mn-lt"/>
                      </a:endParaRPr>
                    </a:p>
                  </a:txBody>
                  <a:tcPr/>
                </a:tc>
                <a:tc>
                  <a:txBody>
                    <a:bodyPr/>
                    <a:lstStyle/>
                    <a:p>
                      <a:pPr algn="ctr"/>
                      <a:r>
                        <a:rPr lang="en-MY" sz="1400" smtClean="0">
                          <a:latin typeface="+mn-lt"/>
                        </a:rPr>
                        <a:t>CM</a:t>
                      </a:r>
                      <a:endParaRPr lang="en-MY" sz="1400" dirty="0">
                        <a:latin typeface="+mn-lt"/>
                      </a:endParaRPr>
                    </a:p>
                  </a:txBody>
                  <a:tcPr/>
                </a:tc>
                <a:tc>
                  <a:txBody>
                    <a:bodyPr/>
                    <a:lstStyle/>
                    <a:p>
                      <a:pPr algn="ctr"/>
                      <a:r>
                        <a:rPr lang="en-MY" sz="1400" smtClean="0">
                          <a:latin typeface="+mn-lt"/>
                        </a:rPr>
                        <a:t>R</a:t>
                      </a:r>
                      <a:endParaRPr lang="en-MY" sz="1400" dirty="0">
                        <a:latin typeface="+mn-lt"/>
                      </a:endParaRPr>
                    </a:p>
                  </a:txBody>
                  <a:tcPr/>
                </a:tc>
                <a:tc>
                  <a:txBody>
                    <a:bodyPr/>
                    <a:lstStyle/>
                    <a:p>
                      <a:pPr algn="ctr"/>
                      <a:r>
                        <a:rPr lang="en-MY" sz="1400" smtClean="0">
                          <a:latin typeface="+mn-lt"/>
                        </a:rPr>
                        <a:t>TS</a:t>
                      </a:r>
                      <a:endParaRPr lang="en-MY" sz="1400" dirty="0">
                        <a:latin typeface="+mn-lt"/>
                      </a:endParaRPr>
                    </a:p>
                  </a:txBody>
                  <a:tcPr/>
                </a:tc>
                <a:tc>
                  <a:txBody>
                    <a:bodyPr/>
                    <a:lstStyle/>
                    <a:p>
                      <a:pPr algn="ctr"/>
                      <a:r>
                        <a:rPr lang="en-MY" sz="1400" smtClean="0">
                          <a:latin typeface="+mn-lt"/>
                        </a:rPr>
                        <a:t>DS</a:t>
                      </a:r>
                      <a:endParaRPr lang="en-MY" sz="1400" dirty="0">
                        <a:latin typeface="+mn-lt"/>
                      </a:endParaRPr>
                    </a:p>
                  </a:txBody>
                  <a:tcPr/>
                </a:tc>
                <a:tc>
                  <a:txBody>
                    <a:bodyPr/>
                    <a:lstStyle/>
                    <a:p>
                      <a:pPr algn="ctr"/>
                      <a:r>
                        <a:rPr lang="en-MY" sz="1400" smtClean="0">
                          <a:latin typeface="+mn-lt"/>
                        </a:rPr>
                        <a:t>CM</a:t>
                      </a:r>
                      <a:endParaRPr lang="en-MY" sz="1400" dirty="0">
                        <a:latin typeface="+mn-lt"/>
                      </a:endParaRPr>
                    </a:p>
                  </a:txBody>
                  <a:tcPr/>
                </a:tc>
                <a:tc>
                  <a:txBody>
                    <a:bodyPr/>
                    <a:lstStyle/>
                    <a:p>
                      <a:pPr algn="ctr"/>
                      <a:r>
                        <a:rPr lang="en-MY" sz="1400" smtClean="0">
                          <a:latin typeface="+mn-lt"/>
                        </a:rPr>
                        <a:t>R</a:t>
                      </a:r>
                      <a:endParaRPr lang="en-MY" sz="1400" dirty="0">
                        <a:latin typeface="+mn-lt"/>
                      </a:endParaRPr>
                    </a:p>
                  </a:txBody>
                  <a:tcPr/>
                </a:tc>
                <a:tc>
                  <a:txBody>
                    <a:bodyPr/>
                    <a:lstStyle/>
                    <a:p>
                      <a:pPr algn="ctr"/>
                      <a:r>
                        <a:rPr lang="en-MY" sz="1400" smtClean="0">
                          <a:latin typeface="+mn-lt"/>
                        </a:rPr>
                        <a:t>TS</a:t>
                      </a:r>
                      <a:endParaRPr lang="en-MY" sz="1400" dirty="0">
                        <a:latin typeface="+mn-lt"/>
                      </a:endParaRPr>
                    </a:p>
                  </a:txBody>
                  <a:tcPr/>
                </a:tc>
                <a:tc>
                  <a:txBody>
                    <a:bodyPr/>
                    <a:lstStyle/>
                    <a:p>
                      <a:pPr algn="ctr"/>
                      <a:r>
                        <a:rPr lang="en-MY" sz="1400" smtClean="0">
                          <a:latin typeface="+mn-lt"/>
                        </a:rPr>
                        <a:t>DS</a:t>
                      </a:r>
                      <a:endParaRPr lang="en-MY" sz="1400" dirty="0">
                        <a:latin typeface="+mn-lt"/>
                      </a:endParaRPr>
                    </a:p>
                  </a:txBody>
                  <a:tcPr/>
                </a:tc>
                <a:extLst>
                  <a:ext uri="{0D108BD9-81ED-4DB2-BD59-A6C34878D82A}">
                    <a16:rowId xmlns:a16="http://schemas.microsoft.com/office/drawing/2014/main" val="558106859"/>
                  </a:ext>
                </a:extLst>
              </a:tr>
              <a:tr h="370840">
                <a:tc>
                  <a:txBody>
                    <a:bodyPr/>
                    <a:lstStyle/>
                    <a:p>
                      <a:r>
                        <a:rPr lang="en-MY" sz="1400" b="1" dirty="0" smtClean="0">
                          <a:latin typeface="+mn-lt"/>
                        </a:rPr>
                        <a:t>Expected Output</a:t>
                      </a:r>
                      <a:endParaRPr lang="en-MY" sz="1400" b="1" dirty="0">
                        <a:latin typeface="+mn-lt"/>
                      </a:endParaRPr>
                    </a:p>
                  </a:txBody>
                  <a:tcPr/>
                </a:tc>
                <a:tc>
                  <a:txBody>
                    <a:bodyPr/>
                    <a:lstStyle/>
                    <a:p>
                      <a:pPr algn="ctr"/>
                      <a:r>
                        <a:rPr lang="en-MY" sz="1400" smtClean="0">
                          <a:latin typeface="+mn-lt"/>
                        </a:rPr>
                        <a:t>D</a:t>
                      </a:r>
                      <a:endParaRPr lang="en-MY" sz="1400" dirty="0">
                        <a:latin typeface="+mn-lt"/>
                      </a:endParaRPr>
                    </a:p>
                  </a:txBody>
                  <a:tcPr/>
                </a:tc>
                <a:tc>
                  <a:txBody>
                    <a:bodyPr/>
                    <a:lstStyle/>
                    <a:p>
                      <a:pPr algn="ctr"/>
                      <a:r>
                        <a:rPr lang="en-MY" sz="1400" smtClean="0">
                          <a:latin typeface="+mn-lt"/>
                        </a:rPr>
                        <a:t>AT</a:t>
                      </a:r>
                      <a:endParaRPr lang="en-MY" sz="1400" dirty="0">
                        <a:latin typeface="+mn-lt"/>
                      </a:endParaRPr>
                    </a:p>
                  </a:txBody>
                  <a:tcPr/>
                </a:tc>
                <a:tc>
                  <a:txBody>
                    <a:bodyPr/>
                    <a:lstStyle/>
                    <a:p>
                      <a:pPr algn="ctr"/>
                      <a:r>
                        <a:rPr lang="en-MY" sz="1400" smtClean="0">
                          <a:latin typeface="+mn-lt"/>
                        </a:rPr>
                        <a:t>-</a:t>
                      </a:r>
                      <a:endParaRPr lang="en-MY" sz="1400" dirty="0">
                        <a:latin typeface="+mn-lt"/>
                      </a:endParaRPr>
                    </a:p>
                  </a:txBody>
                  <a:tcPr/>
                </a:tc>
                <a:tc>
                  <a:txBody>
                    <a:bodyPr/>
                    <a:lstStyle/>
                    <a:p>
                      <a:pPr algn="ctr"/>
                      <a:r>
                        <a:rPr lang="en-MY" sz="1400" smtClean="0">
                          <a:latin typeface="+mn-lt"/>
                        </a:rPr>
                        <a:t>-</a:t>
                      </a:r>
                      <a:endParaRPr lang="en-MY" sz="1400" dirty="0">
                        <a:latin typeface="+mn-lt"/>
                      </a:endParaRPr>
                    </a:p>
                  </a:txBody>
                  <a:tcPr/>
                </a:tc>
                <a:tc>
                  <a:txBody>
                    <a:bodyPr/>
                    <a:lstStyle/>
                    <a:p>
                      <a:pPr algn="ctr"/>
                      <a:r>
                        <a:rPr lang="en-MY" sz="1400" smtClean="0">
                          <a:latin typeface="+mn-lt"/>
                        </a:rPr>
                        <a:t>T</a:t>
                      </a:r>
                      <a:endParaRPr lang="en-MY" sz="1400" dirty="0">
                        <a:latin typeface="+mn-lt"/>
                      </a:endParaRPr>
                    </a:p>
                  </a:txBody>
                  <a:tcPr/>
                </a:tc>
                <a:tc>
                  <a:txBody>
                    <a:bodyPr/>
                    <a:lstStyle/>
                    <a:p>
                      <a:pPr algn="ctr"/>
                      <a:r>
                        <a:rPr lang="en-MY" sz="1400" smtClean="0">
                          <a:latin typeface="+mn-lt"/>
                        </a:rPr>
                        <a:t>AD</a:t>
                      </a:r>
                      <a:endParaRPr lang="en-MY" sz="1400" dirty="0">
                        <a:latin typeface="+mn-lt"/>
                      </a:endParaRPr>
                    </a:p>
                  </a:txBody>
                  <a:tcPr/>
                </a:tc>
                <a:tc>
                  <a:txBody>
                    <a:bodyPr/>
                    <a:lstStyle/>
                    <a:p>
                      <a:pPr algn="ctr"/>
                      <a:r>
                        <a:rPr lang="en-MY" sz="1400" smtClean="0">
                          <a:latin typeface="+mn-lt"/>
                        </a:rPr>
                        <a:t>-</a:t>
                      </a:r>
                      <a:endParaRPr lang="en-MY" sz="1400" dirty="0">
                        <a:latin typeface="+mn-lt"/>
                      </a:endParaRPr>
                    </a:p>
                  </a:txBody>
                  <a:tcPr/>
                </a:tc>
                <a:tc>
                  <a:txBody>
                    <a:bodyPr/>
                    <a:lstStyle/>
                    <a:p>
                      <a:pPr algn="ctr"/>
                      <a:r>
                        <a:rPr lang="en-MY" sz="1400" smtClean="0">
                          <a:latin typeface="+mn-lt"/>
                        </a:rPr>
                        <a:t>-</a:t>
                      </a:r>
                      <a:endParaRPr lang="en-MY" sz="1400" dirty="0">
                        <a:latin typeface="+mn-lt"/>
                      </a:endParaRPr>
                    </a:p>
                  </a:txBody>
                  <a:tcPr/>
                </a:tc>
                <a:tc>
                  <a:txBody>
                    <a:bodyPr/>
                    <a:lstStyle/>
                    <a:p>
                      <a:pPr algn="ctr"/>
                      <a:r>
                        <a:rPr lang="en-MY" sz="1400" smtClean="0">
                          <a:latin typeface="+mn-lt"/>
                        </a:rPr>
                        <a:t>-</a:t>
                      </a:r>
                      <a:endParaRPr lang="en-MY" sz="1400" dirty="0">
                        <a:latin typeface="+mn-lt"/>
                      </a:endParaRPr>
                    </a:p>
                  </a:txBody>
                  <a:tcPr/>
                </a:tc>
                <a:tc>
                  <a:txBody>
                    <a:bodyPr/>
                    <a:lstStyle/>
                    <a:p>
                      <a:pPr algn="ctr"/>
                      <a:r>
                        <a:rPr lang="en-MY" sz="1400" smtClean="0">
                          <a:latin typeface="+mn-lt"/>
                        </a:rPr>
                        <a:t>-</a:t>
                      </a:r>
                      <a:endParaRPr lang="en-MY" sz="1400" dirty="0">
                        <a:latin typeface="+mn-lt"/>
                      </a:endParaRPr>
                    </a:p>
                  </a:txBody>
                  <a:tcPr/>
                </a:tc>
                <a:tc>
                  <a:txBody>
                    <a:bodyPr/>
                    <a:lstStyle/>
                    <a:p>
                      <a:pPr algn="ctr"/>
                      <a:r>
                        <a:rPr lang="en-MY" sz="1400" smtClean="0">
                          <a:latin typeface="+mn-lt"/>
                        </a:rPr>
                        <a:t>T</a:t>
                      </a:r>
                      <a:endParaRPr lang="en-MY" sz="1400" dirty="0">
                        <a:latin typeface="+mn-lt"/>
                      </a:endParaRPr>
                    </a:p>
                  </a:txBody>
                  <a:tcPr/>
                </a:tc>
                <a:tc>
                  <a:txBody>
                    <a:bodyPr/>
                    <a:lstStyle/>
                    <a:p>
                      <a:pPr algn="ctr"/>
                      <a:r>
                        <a:rPr lang="en-MY" sz="1400" smtClean="0">
                          <a:latin typeface="+mn-lt"/>
                        </a:rPr>
                        <a:t>-</a:t>
                      </a:r>
                      <a:endParaRPr lang="en-MY" sz="1400" dirty="0">
                        <a:latin typeface="+mn-lt"/>
                      </a:endParaRPr>
                    </a:p>
                  </a:txBody>
                  <a:tcPr/>
                </a:tc>
                <a:tc>
                  <a:txBody>
                    <a:bodyPr/>
                    <a:lstStyle/>
                    <a:p>
                      <a:pPr algn="ctr"/>
                      <a:r>
                        <a:rPr lang="en-MY" sz="1400" smtClean="0">
                          <a:latin typeface="+mn-lt"/>
                        </a:rPr>
                        <a:t>-</a:t>
                      </a:r>
                      <a:endParaRPr lang="en-MY" sz="1400" dirty="0">
                        <a:latin typeface="+mn-lt"/>
                      </a:endParaRPr>
                    </a:p>
                  </a:txBody>
                  <a:tcPr/>
                </a:tc>
                <a:tc>
                  <a:txBody>
                    <a:bodyPr/>
                    <a:lstStyle/>
                    <a:p>
                      <a:pPr algn="ctr"/>
                      <a:r>
                        <a:rPr lang="en-MY" sz="1400" smtClean="0">
                          <a:latin typeface="+mn-lt"/>
                        </a:rPr>
                        <a:t>-</a:t>
                      </a:r>
                      <a:endParaRPr lang="en-MY" sz="1400" dirty="0">
                        <a:latin typeface="+mn-lt"/>
                      </a:endParaRPr>
                    </a:p>
                  </a:txBody>
                  <a:tcPr/>
                </a:tc>
                <a:tc>
                  <a:txBody>
                    <a:bodyPr/>
                    <a:lstStyle/>
                    <a:p>
                      <a:pPr algn="ctr"/>
                      <a:r>
                        <a:rPr lang="en-MY" sz="1400" smtClean="0">
                          <a:latin typeface="+mn-lt"/>
                        </a:rPr>
                        <a:t>-</a:t>
                      </a:r>
                      <a:endParaRPr lang="en-MY" sz="1400" dirty="0">
                        <a:latin typeface="+mn-lt"/>
                      </a:endParaRPr>
                    </a:p>
                  </a:txBody>
                  <a:tcPr/>
                </a:tc>
                <a:tc>
                  <a:txBody>
                    <a:bodyPr/>
                    <a:lstStyle/>
                    <a:p>
                      <a:pPr algn="ctr"/>
                      <a:r>
                        <a:rPr lang="en-MY" sz="1400" smtClean="0">
                          <a:latin typeface="+mn-lt"/>
                        </a:rPr>
                        <a:t>D</a:t>
                      </a:r>
                      <a:endParaRPr lang="en-MY" sz="1400" dirty="0">
                        <a:latin typeface="+mn-lt"/>
                      </a:endParaRPr>
                    </a:p>
                  </a:txBody>
                  <a:tcPr/>
                </a:tc>
                <a:extLst>
                  <a:ext uri="{0D108BD9-81ED-4DB2-BD59-A6C34878D82A}">
                    <a16:rowId xmlns:a16="http://schemas.microsoft.com/office/drawing/2014/main" val="3055371363"/>
                  </a:ext>
                </a:extLst>
              </a:tr>
              <a:tr h="370840">
                <a:tc>
                  <a:txBody>
                    <a:bodyPr/>
                    <a:lstStyle/>
                    <a:p>
                      <a:r>
                        <a:rPr lang="en-MY" sz="1400" b="1" dirty="0" smtClean="0">
                          <a:latin typeface="+mn-lt"/>
                        </a:rPr>
                        <a:t>Finish State</a:t>
                      </a:r>
                      <a:endParaRPr lang="en-MY" sz="1400" b="1" dirty="0">
                        <a:latin typeface="+mn-lt"/>
                      </a:endParaRPr>
                    </a:p>
                  </a:txBody>
                  <a:tcPr/>
                </a:tc>
                <a:tc>
                  <a:txBody>
                    <a:bodyPr/>
                    <a:lstStyle/>
                    <a:p>
                      <a:pPr algn="ctr"/>
                      <a:r>
                        <a:rPr lang="en-MY" sz="1400" smtClean="0">
                          <a:latin typeface="+mn-lt"/>
                        </a:rPr>
                        <a:t>S2</a:t>
                      </a:r>
                      <a:endParaRPr lang="en-MY" sz="1400" dirty="0">
                        <a:latin typeface="+mn-lt"/>
                      </a:endParaRPr>
                    </a:p>
                  </a:txBody>
                  <a:tcPr/>
                </a:tc>
                <a:tc>
                  <a:txBody>
                    <a:bodyPr/>
                    <a:lstStyle/>
                    <a:p>
                      <a:pPr algn="ctr"/>
                      <a:r>
                        <a:rPr lang="en-MY" sz="1400" smtClean="0">
                          <a:latin typeface="+mn-lt"/>
                        </a:rPr>
                        <a:t>S3</a:t>
                      </a:r>
                      <a:endParaRPr lang="en-MY" sz="1400" dirty="0">
                        <a:latin typeface="+mn-lt"/>
                      </a:endParaRPr>
                    </a:p>
                  </a:txBody>
                  <a:tcPr/>
                </a:tc>
                <a:tc>
                  <a:txBody>
                    <a:bodyPr/>
                    <a:lstStyle/>
                    <a:p>
                      <a:pPr algn="ctr"/>
                      <a:r>
                        <a:rPr lang="en-MY" sz="1400" smtClean="0">
                          <a:latin typeface="+mn-lt"/>
                        </a:rPr>
                        <a:t>S1</a:t>
                      </a:r>
                      <a:endParaRPr lang="en-MY" sz="1400" dirty="0">
                        <a:latin typeface="+mn-lt"/>
                      </a:endParaRPr>
                    </a:p>
                  </a:txBody>
                  <a:tcPr/>
                </a:tc>
                <a:tc>
                  <a:txBody>
                    <a:bodyPr/>
                    <a:lstStyle/>
                    <a:p>
                      <a:pPr algn="ctr"/>
                      <a:r>
                        <a:rPr lang="en-MY" sz="1400" smtClean="0">
                          <a:latin typeface="+mn-lt"/>
                        </a:rPr>
                        <a:t>S1</a:t>
                      </a:r>
                      <a:endParaRPr lang="en-MY" sz="1400" dirty="0">
                        <a:latin typeface="+mn-lt"/>
                      </a:endParaRPr>
                    </a:p>
                  </a:txBody>
                  <a:tcPr/>
                </a:tc>
                <a:tc>
                  <a:txBody>
                    <a:bodyPr/>
                    <a:lstStyle/>
                    <a:p>
                      <a:pPr algn="ctr"/>
                      <a:r>
                        <a:rPr lang="en-MY" sz="1400" smtClean="0">
                          <a:latin typeface="+mn-lt"/>
                        </a:rPr>
                        <a:t>S1</a:t>
                      </a:r>
                      <a:endParaRPr lang="en-MY" sz="1400" dirty="0">
                        <a:latin typeface="+mn-lt"/>
                      </a:endParaRPr>
                    </a:p>
                  </a:txBody>
                  <a:tcPr/>
                </a:tc>
                <a:tc>
                  <a:txBody>
                    <a:bodyPr/>
                    <a:lstStyle/>
                    <a:p>
                      <a:pPr algn="ctr"/>
                      <a:r>
                        <a:rPr lang="en-MY" sz="1400" smtClean="0">
                          <a:latin typeface="+mn-lt"/>
                        </a:rPr>
                        <a:t>S4</a:t>
                      </a:r>
                      <a:endParaRPr lang="en-MY" sz="1400" dirty="0">
                        <a:latin typeface="+mn-lt"/>
                      </a:endParaRPr>
                    </a:p>
                  </a:txBody>
                  <a:tcPr/>
                </a:tc>
                <a:tc>
                  <a:txBody>
                    <a:bodyPr/>
                    <a:lstStyle/>
                    <a:p>
                      <a:pPr algn="ctr"/>
                      <a:r>
                        <a:rPr lang="en-MY" sz="1400" smtClean="0">
                          <a:latin typeface="+mn-lt"/>
                        </a:rPr>
                        <a:t>S2</a:t>
                      </a:r>
                      <a:endParaRPr lang="en-MY" sz="1400" dirty="0">
                        <a:latin typeface="+mn-lt"/>
                      </a:endParaRPr>
                    </a:p>
                  </a:txBody>
                  <a:tcPr/>
                </a:tc>
                <a:tc>
                  <a:txBody>
                    <a:bodyPr/>
                    <a:lstStyle/>
                    <a:p>
                      <a:pPr algn="ctr"/>
                      <a:r>
                        <a:rPr lang="en-MY" sz="1400" smtClean="0">
                          <a:latin typeface="+mn-lt"/>
                        </a:rPr>
                        <a:t>S2</a:t>
                      </a:r>
                      <a:endParaRPr lang="en-MY" sz="1400" dirty="0">
                        <a:latin typeface="+mn-lt"/>
                      </a:endParaRPr>
                    </a:p>
                  </a:txBody>
                  <a:tcPr/>
                </a:tc>
                <a:tc>
                  <a:txBody>
                    <a:bodyPr/>
                    <a:lstStyle/>
                    <a:p>
                      <a:pPr algn="ctr"/>
                      <a:r>
                        <a:rPr lang="en-MY" sz="1400" smtClean="0">
                          <a:latin typeface="+mn-lt"/>
                        </a:rPr>
                        <a:t>S3</a:t>
                      </a:r>
                      <a:endParaRPr lang="en-MY" sz="1400" dirty="0">
                        <a:latin typeface="+mn-lt"/>
                      </a:endParaRPr>
                    </a:p>
                  </a:txBody>
                  <a:tcPr/>
                </a:tc>
                <a:tc>
                  <a:txBody>
                    <a:bodyPr/>
                    <a:lstStyle/>
                    <a:p>
                      <a:pPr algn="ctr"/>
                      <a:r>
                        <a:rPr lang="en-MY" sz="1400" smtClean="0">
                          <a:latin typeface="+mn-lt"/>
                        </a:rPr>
                        <a:t>S3</a:t>
                      </a:r>
                      <a:endParaRPr lang="en-MY" sz="1400" dirty="0">
                        <a:latin typeface="+mn-lt"/>
                      </a:endParaRPr>
                    </a:p>
                  </a:txBody>
                  <a:tcPr/>
                </a:tc>
                <a:tc>
                  <a:txBody>
                    <a:bodyPr/>
                    <a:lstStyle/>
                    <a:p>
                      <a:pPr algn="ctr"/>
                      <a:r>
                        <a:rPr lang="en-MY" sz="1400" smtClean="0">
                          <a:latin typeface="+mn-lt"/>
                        </a:rPr>
                        <a:t>S1</a:t>
                      </a:r>
                      <a:endParaRPr lang="en-MY" sz="1400" dirty="0">
                        <a:latin typeface="+mn-lt"/>
                      </a:endParaRPr>
                    </a:p>
                  </a:txBody>
                  <a:tcPr/>
                </a:tc>
                <a:tc>
                  <a:txBody>
                    <a:bodyPr/>
                    <a:lstStyle/>
                    <a:p>
                      <a:pPr algn="ctr"/>
                      <a:r>
                        <a:rPr lang="en-MY" sz="1400" smtClean="0">
                          <a:latin typeface="+mn-lt"/>
                        </a:rPr>
                        <a:t>S3</a:t>
                      </a:r>
                      <a:endParaRPr lang="en-MY" sz="1400" dirty="0">
                        <a:latin typeface="+mn-lt"/>
                      </a:endParaRPr>
                    </a:p>
                  </a:txBody>
                  <a:tcPr/>
                </a:tc>
                <a:tc>
                  <a:txBody>
                    <a:bodyPr/>
                    <a:lstStyle/>
                    <a:p>
                      <a:pPr algn="ctr"/>
                      <a:r>
                        <a:rPr lang="en-MY" sz="1400" smtClean="0">
                          <a:latin typeface="+mn-lt"/>
                        </a:rPr>
                        <a:t>S4</a:t>
                      </a:r>
                      <a:endParaRPr lang="en-MY" sz="1400" dirty="0">
                        <a:latin typeface="+mn-lt"/>
                      </a:endParaRPr>
                    </a:p>
                  </a:txBody>
                  <a:tcPr/>
                </a:tc>
                <a:tc>
                  <a:txBody>
                    <a:bodyPr/>
                    <a:lstStyle/>
                    <a:p>
                      <a:pPr algn="ctr"/>
                      <a:r>
                        <a:rPr lang="en-MY" sz="1400" smtClean="0">
                          <a:latin typeface="+mn-lt"/>
                        </a:rPr>
                        <a:t>S4</a:t>
                      </a:r>
                      <a:endParaRPr lang="en-MY" sz="1400" dirty="0">
                        <a:latin typeface="+mn-lt"/>
                      </a:endParaRPr>
                    </a:p>
                  </a:txBody>
                  <a:tcPr/>
                </a:tc>
                <a:tc>
                  <a:txBody>
                    <a:bodyPr/>
                    <a:lstStyle/>
                    <a:p>
                      <a:pPr algn="ctr"/>
                      <a:r>
                        <a:rPr lang="en-MY" sz="1400" smtClean="0">
                          <a:latin typeface="+mn-lt"/>
                        </a:rPr>
                        <a:t>S4</a:t>
                      </a:r>
                      <a:endParaRPr lang="en-MY" sz="1400" dirty="0">
                        <a:latin typeface="+mn-lt"/>
                      </a:endParaRPr>
                    </a:p>
                  </a:txBody>
                  <a:tcPr/>
                </a:tc>
                <a:tc>
                  <a:txBody>
                    <a:bodyPr/>
                    <a:lstStyle/>
                    <a:p>
                      <a:pPr algn="ctr"/>
                      <a:r>
                        <a:rPr lang="en-MY" sz="1400" smtClean="0">
                          <a:latin typeface="+mn-lt"/>
                        </a:rPr>
                        <a:t>S2</a:t>
                      </a:r>
                      <a:endParaRPr lang="en-MY" sz="1400" dirty="0">
                        <a:latin typeface="+mn-lt"/>
                      </a:endParaRPr>
                    </a:p>
                  </a:txBody>
                  <a:tcPr/>
                </a:tc>
                <a:extLst>
                  <a:ext uri="{0D108BD9-81ED-4DB2-BD59-A6C34878D82A}">
                    <a16:rowId xmlns:a16="http://schemas.microsoft.com/office/drawing/2014/main" val="4140659774"/>
                  </a:ext>
                </a:extLst>
              </a:tr>
              <a:tr h="370840">
                <a:tc>
                  <a:txBody>
                    <a:bodyPr/>
                    <a:lstStyle/>
                    <a:p>
                      <a:r>
                        <a:rPr lang="en-MY" sz="1400" b="1" dirty="0" smtClean="0">
                          <a:latin typeface="+mn-lt"/>
                        </a:rPr>
                        <a:t>Test Coverage </a:t>
                      </a:r>
                      <a:endParaRPr lang="en-MY" sz="1400" b="1" dirty="0">
                        <a:latin typeface="+mn-lt"/>
                      </a:endParaRPr>
                    </a:p>
                  </a:txBody>
                  <a:tcPr/>
                </a:tc>
                <a:tc>
                  <a:txBody>
                    <a:bodyPr/>
                    <a:lstStyle/>
                    <a:p>
                      <a:pPr algn="ctr"/>
                      <a:r>
                        <a:rPr lang="en-MY" sz="1400" smtClean="0">
                          <a:latin typeface="+mn-lt"/>
                        </a:rPr>
                        <a:t>TCV1</a:t>
                      </a:r>
                      <a:endParaRPr lang="en-MY" sz="1400" dirty="0">
                        <a:latin typeface="+mn-lt"/>
                      </a:endParaRPr>
                    </a:p>
                  </a:txBody>
                  <a:tcPr/>
                </a:tc>
                <a:tc>
                  <a:txBody>
                    <a:bodyPr/>
                    <a:lstStyle/>
                    <a:p>
                      <a:pPr algn="ctr"/>
                      <a:r>
                        <a:rPr kumimoji="0" lang="en-MY" sz="1400" b="0" i="0" u="none" strike="noStrike" kern="0" cap="none" spc="0" normalizeH="0" baseline="0" noProof="0" smtClean="0">
                          <a:ln>
                            <a:noFill/>
                          </a:ln>
                          <a:solidFill>
                            <a:prstClr val="black"/>
                          </a:solidFill>
                          <a:effectLst/>
                          <a:uLnTx/>
                          <a:uFillTx/>
                          <a:latin typeface="+mn-lt"/>
                          <a:ea typeface="+mn-ea"/>
                          <a:cs typeface="+mn-cs"/>
                        </a:rPr>
                        <a:t>TCV2</a:t>
                      </a:r>
                      <a:endParaRPr lang="en-MY" sz="1400" dirty="0">
                        <a:latin typeface="+mn-lt"/>
                      </a:endParaRPr>
                    </a:p>
                  </a:txBody>
                  <a:tcPr/>
                </a:tc>
                <a:tc>
                  <a:txBody>
                    <a:bodyPr/>
                    <a:lstStyle/>
                    <a:p>
                      <a:pPr algn="ctr"/>
                      <a:r>
                        <a:rPr kumimoji="0" lang="en-MY" sz="1400" b="0" i="0" u="none" strike="noStrike" kern="0" cap="none" spc="0" normalizeH="0" baseline="0" noProof="0" smtClean="0">
                          <a:ln>
                            <a:noFill/>
                          </a:ln>
                          <a:solidFill>
                            <a:prstClr val="black"/>
                          </a:solidFill>
                          <a:effectLst/>
                          <a:uLnTx/>
                          <a:uFillTx/>
                          <a:latin typeface="+mn-lt"/>
                          <a:ea typeface="+mn-ea"/>
                          <a:cs typeface="+mn-cs"/>
                        </a:rPr>
                        <a:t>TCV3</a:t>
                      </a:r>
                      <a:endParaRPr lang="en-MY" sz="1400" dirty="0">
                        <a:latin typeface="+mn-lt"/>
                      </a:endParaRPr>
                    </a:p>
                  </a:txBody>
                  <a:tcPr/>
                </a:tc>
                <a:tc>
                  <a:txBody>
                    <a:bodyPr/>
                    <a:lstStyle/>
                    <a:p>
                      <a:pPr algn="ctr"/>
                      <a:r>
                        <a:rPr kumimoji="0" lang="en-MY" sz="1400" b="0" i="0" u="none" strike="noStrike" kern="0" cap="none" spc="0" normalizeH="0" baseline="0" noProof="0" smtClean="0">
                          <a:ln>
                            <a:noFill/>
                          </a:ln>
                          <a:solidFill>
                            <a:prstClr val="black"/>
                          </a:solidFill>
                          <a:effectLst/>
                          <a:uLnTx/>
                          <a:uFillTx/>
                          <a:latin typeface="+mn-lt"/>
                          <a:ea typeface="+mn-ea"/>
                          <a:cs typeface="+mn-cs"/>
                        </a:rPr>
                        <a:t>TCV4</a:t>
                      </a:r>
                      <a:endParaRPr lang="en-MY" sz="1400" dirty="0">
                        <a:latin typeface="+mn-lt"/>
                      </a:endParaRPr>
                    </a:p>
                  </a:txBody>
                  <a:tcPr/>
                </a:tc>
                <a:tc>
                  <a:txBody>
                    <a:bodyPr/>
                    <a:lstStyle/>
                    <a:p>
                      <a:pPr algn="ctr"/>
                      <a:r>
                        <a:rPr kumimoji="0" lang="en-MY" sz="1400" b="0" i="0" u="none" strike="noStrike" kern="0" cap="none" spc="0" normalizeH="0" baseline="0" noProof="0" smtClean="0">
                          <a:ln>
                            <a:noFill/>
                          </a:ln>
                          <a:solidFill>
                            <a:prstClr val="black"/>
                          </a:solidFill>
                          <a:effectLst/>
                          <a:uLnTx/>
                          <a:uFillTx/>
                          <a:latin typeface="+mn-lt"/>
                          <a:ea typeface="+mn-ea"/>
                          <a:cs typeface="+mn-cs"/>
                        </a:rPr>
                        <a:t>TCV5</a:t>
                      </a:r>
                      <a:endParaRPr lang="en-MY" sz="1400" dirty="0">
                        <a:latin typeface="+mn-lt"/>
                      </a:endParaRPr>
                    </a:p>
                  </a:txBody>
                  <a:tcPr/>
                </a:tc>
                <a:tc>
                  <a:txBody>
                    <a:bodyPr/>
                    <a:lstStyle/>
                    <a:p>
                      <a:pPr algn="ctr"/>
                      <a:r>
                        <a:rPr kumimoji="0" lang="en-MY" sz="1400" b="0" i="0" u="none" strike="noStrike" kern="0" cap="none" spc="0" normalizeH="0" baseline="0" noProof="0" smtClean="0">
                          <a:ln>
                            <a:noFill/>
                          </a:ln>
                          <a:solidFill>
                            <a:prstClr val="black"/>
                          </a:solidFill>
                          <a:effectLst/>
                          <a:uLnTx/>
                          <a:uFillTx/>
                          <a:latin typeface="+mn-lt"/>
                          <a:ea typeface="+mn-ea"/>
                          <a:cs typeface="+mn-cs"/>
                        </a:rPr>
                        <a:t>TCV6</a:t>
                      </a:r>
                      <a:endParaRPr lang="en-MY" sz="1400" dirty="0">
                        <a:latin typeface="+mn-lt"/>
                      </a:endParaRPr>
                    </a:p>
                  </a:txBody>
                  <a:tcPr/>
                </a:tc>
                <a:tc>
                  <a:txBody>
                    <a:bodyPr/>
                    <a:lstStyle/>
                    <a:p>
                      <a:pPr algn="ctr"/>
                      <a:r>
                        <a:rPr kumimoji="0" lang="en-MY" sz="1400" b="0" i="0" u="none" strike="noStrike" kern="0" cap="none" spc="0" normalizeH="0" baseline="0" noProof="0" smtClean="0">
                          <a:ln>
                            <a:noFill/>
                          </a:ln>
                          <a:solidFill>
                            <a:prstClr val="black"/>
                          </a:solidFill>
                          <a:effectLst/>
                          <a:uLnTx/>
                          <a:uFillTx/>
                          <a:latin typeface="+mn-lt"/>
                          <a:ea typeface="+mn-ea"/>
                          <a:cs typeface="+mn-cs"/>
                        </a:rPr>
                        <a:t>TCV7</a:t>
                      </a:r>
                      <a:endParaRPr lang="en-MY" sz="1400" dirty="0">
                        <a:latin typeface="+mn-lt"/>
                      </a:endParaRPr>
                    </a:p>
                  </a:txBody>
                  <a:tcPr/>
                </a:tc>
                <a:tc>
                  <a:txBody>
                    <a:bodyPr/>
                    <a:lstStyle/>
                    <a:p>
                      <a:pPr algn="ctr"/>
                      <a:r>
                        <a:rPr kumimoji="0" lang="en-MY" sz="1400" b="0" i="0" u="none" strike="noStrike" kern="0" cap="none" spc="0" normalizeH="0" baseline="0" noProof="0" smtClean="0">
                          <a:ln>
                            <a:noFill/>
                          </a:ln>
                          <a:solidFill>
                            <a:prstClr val="black"/>
                          </a:solidFill>
                          <a:effectLst/>
                          <a:uLnTx/>
                          <a:uFillTx/>
                          <a:latin typeface="+mn-lt"/>
                          <a:ea typeface="+mn-ea"/>
                          <a:cs typeface="+mn-cs"/>
                        </a:rPr>
                        <a:t>TCV8</a:t>
                      </a:r>
                      <a:endParaRPr lang="en-MY" sz="1400" dirty="0">
                        <a:latin typeface="+mn-lt"/>
                      </a:endParaRPr>
                    </a:p>
                  </a:txBody>
                  <a:tcPr/>
                </a:tc>
                <a:tc>
                  <a:txBody>
                    <a:bodyPr/>
                    <a:lstStyle/>
                    <a:p>
                      <a:pPr algn="ctr"/>
                      <a:r>
                        <a:rPr kumimoji="0" lang="en-MY" sz="1400" b="0" i="0" u="none" strike="noStrike" kern="0" cap="none" spc="0" normalizeH="0" baseline="0" noProof="0" smtClean="0">
                          <a:ln>
                            <a:noFill/>
                          </a:ln>
                          <a:solidFill>
                            <a:prstClr val="black"/>
                          </a:solidFill>
                          <a:effectLst/>
                          <a:uLnTx/>
                          <a:uFillTx/>
                          <a:latin typeface="+mn-lt"/>
                          <a:ea typeface="+mn-ea"/>
                          <a:cs typeface="+mn-cs"/>
                        </a:rPr>
                        <a:t>TCV9</a:t>
                      </a:r>
                      <a:endParaRPr lang="en-MY" sz="1400" dirty="0">
                        <a:latin typeface="+mn-lt"/>
                      </a:endParaRPr>
                    </a:p>
                  </a:txBody>
                  <a:tcPr/>
                </a:tc>
                <a:tc>
                  <a:txBody>
                    <a:bodyPr/>
                    <a:lstStyle/>
                    <a:p>
                      <a:pPr algn="ctr"/>
                      <a:r>
                        <a:rPr kumimoji="0" lang="en-MY" sz="1400" b="0" i="0" u="none" strike="noStrike" kern="0" cap="none" spc="0" normalizeH="0" baseline="0" noProof="0" smtClean="0">
                          <a:ln>
                            <a:noFill/>
                          </a:ln>
                          <a:solidFill>
                            <a:prstClr val="black"/>
                          </a:solidFill>
                          <a:effectLst/>
                          <a:uLnTx/>
                          <a:uFillTx/>
                          <a:latin typeface="+mn-lt"/>
                          <a:ea typeface="+mn-ea"/>
                          <a:cs typeface="+mn-cs"/>
                        </a:rPr>
                        <a:t>TCV10</a:t>
                      </a:r>
                      <a:endParaRPr lang="en-MY" sz="1400" dirty="0">
                        <a:latin typeface="+mn-lt"/>
                      </a:endParaRPr>
                    </a:p>
                  </a:txBody>
                  <a:tcPr/>
                </a:tc>
                <a:tc>
                  <a:txBody>
                    <a:bodyPr/>
                    <a:lstStyle/>
                    <a:p>
                      <a:pPr algn="ctr"/>
                      <a:r>
                        <a:rPr kumimoji="0" lang="en-MY" sz="1400" b="0" i="0" u="none" strike="noStrike" kern="0" cap="none" spc="0" normalizeH="0" baseline="0" noProof="0" smtClean="0">
                          <a:ln>
                            <a:noFill/>
                          </a:ln>
                          <a:solidFill>
                            <a:prstClr val="black"/>
                          </a:solidFill>
                          <a:effectLst/>
                          <a:uLnTx/>
                          <a:uFillTx/>
                          <a:latin typeface="+mn-lt"/>
                          <a:ea typeface="+mn-ea"/>
                          <a:cs typeface="+mn-cs"/>
                        </a:rPr>
                        <a:t>TCV11</a:t>
                      </a:r>
                      <a:endParaRPr lang="en-MY" sz="1400" dirty="0">
                        <a:latin typeface="+mn-lt"/>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dirty="0" smtClean="0">
                          <a:ln>
                            <a:noFill/>
                          </a:ln>
                          <a:solidFill>
                            <a:prstClr val="black"/>
                          </a:solidFill>
                          <a:effectLst/>
                          <a:uLnTx/>
                          <a:uFillTx/>
                          <a:latin typeface="Calibri"/>
                          <a:ea typeface="+mn-ea"/>
                          <a:cs typeface="+mn-cs"/>
                        </a:rPr>
                        <a:t>TCV12</a:t>
                      </a:r>
                      <a:endParaRPr kumimoji="0" lang="en-MY" sz="1400" b="0" i="0" u="none" strike="noStrike" kern="0" cap="none" spc="0" normalizeH="0" baseline="0" noProof="0" dirty="0">
                        <a:ln>
                          <a:noFill/>
                        </a:ln>
                        <a:solidFill>
                          <a:prstClr val="black"/>
                        </a:solidFill>
                        <a:effectLst/>
                        <a:uLnTx/>
                        <a:uFillTx/>
                        <a:latin typeface="Calibri"/>
                        <a:ea typeface="+mn-ea"/>
                        <a:cs typeface="+mn-cs"/>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dirty="0" smtClean="0">
                          <a:ln>
                            <a:noFill/>
                          </a:ln>
                          <a:solidFill>
                            <a:prstClr val="black"/>
                          </a:solidFill>
                          <a:effectLst/>
                          <a:uLnTx/>
                          <a:uFillTx/>
                          <a:latin typeface="Calibri"/>
                          <a:ea typeface="+mn-ea"/>
                          <a:cs typeface="+mn-cs"/>
                        </a:rPr>
                        <a:t>TCV13</a:t>
                      </a:r>
                      <a:endParaRPr kumimoji="0" lang="en-MY" sz="1400" b="0" i="0" u="none" strike="noStrike" kern="0" cap="none" spc="0" normalizeH="0" baseline="0" noProof="0" dirty="0">
                        <a:ln>
                          <a:noFill/>
                        </a:ln>
                        <a:solidFill>
                          <a:prstClr val="black"/>
                        </a:solidFill>
                        <a:effectLst/>
                        <a:uLnTx/>
                        <a:uFillTx/>
                        <a:latin typeface="Calibri"/>
                        <a:ea typeface="+mn-ea"/>
                        <a:cs typeface="+mn-cs"/>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dirty="0" smtClean="0">
                          <a:ln>
                            <a:noFill/>
                          </a:ln>
                          <a:solidFill>
                            <a:prstClr val="black"/>
                          </a:solidFill>
                          <a:effectLst/>
                          <a:uLnTx/>
                          <a:uFillTx/>
                          <a:latin typeface="Calibri"/>
                          <a:ea typeface="+mn-ea"/>
                          <a:cs typeface="+mn-cs"/>
                        </a:rPr>
                        <a:t>TCV14</a:t>
                      </a:r>
                      <a:endParaRPr kumimoji="0" lang="en-MY" sz="1400" b="0" i="0" u="none" strike="noStrike" kern="0" cap="none" spc="0" normalizeH="0" baseline="0" noProof="0" dirty="0">
                        <a:ln>
                          <a:noFill/>
                        </a:ln>
                        <a:solidFill>
                          <a:prstClr val="black"/>
                        </a:solidFill>
                        <a:effectLst/>
                        <a:uLnTx/>
                        <a:uFillTx/>
                        <a:latin typeface="Calibri"/>
                        <a:ea typeface="+mn-ea"/>
                        <a:cs typeface="+mn-cs"/>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dirty="0" smtClean="0">
                          <a:ln>
                            <a:noFill/>
                          </a:ln>
                          <a:solidFill>
                            <a:prstClr val="black"/>
                          </a:solidFill>
                          <a:effectLst/>
                          <a:uLnTx/>
                          <a:uFillTx/>
                          <a:latin typeface="Calibri"/>
                          <a:ea typeface="+mn-ea"/>
                          <a:cs typeface="+mn-cs"/>
                        </a:rPr>
                        <a:t>TCV15</a:t>
                      </a:r>
                      <a:endParaRPr kumimoji="0" lang="en-MY" sz="1400" b="0" i="0" u="none" strike="noStrike" kern="0" cap="none" spc="0" normalizeH="0" baseline="0" noProof="0" dirty="0">
                        <a:ln>
                          <a:noFill/>
                        </a:ln>
                        <a:solidFill>
                          <a:prstClr val="black"/>
                        </a:solidFill>
                        <a:effectLst/>
                        <a:uLnTx/>
                        <a:uFillTx/>
                        <a:latin typeface="Calibri"/>
                        <a:ea typeface="+mn-ea"/>
                        <a:cs typeface="+mn-cs"/>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smtClean="0">
                          <a:ln>
                            <a:noFill/>
                          </a:ln>
                          <a:solidFill>
                            <a:prstClr val="black"/>
                          </a:solidFill>
                          <a:effectLst/>
                          <a:uLnTx/>
                          <a:uFillTx/>
                          <a:latin typeface="Calibri"/>
                          <a:ea typeface="+mn-ea"/>
                          <a:cs typeface="+mn-cs"/>
                        </a:rPr>
                        <a:t>TCV16</a:t>
                      </a:r>
                      <a:endParaRPr kumimoji="0" lang="en-MY" sz="1400" b="0" i="0" u="none" strike="noStrike" kern="0" cap="none" spc="0" normalizeH="0" baseline="0" noProof="0" dirty="0">
                        <a:ln>
                          <a:noFill/>
                        </a:ln>
                        <a:solidFill>
                          <a:prstClr val="black"/>
                        </a:solidFill>
                        <a:effectLst/>
                        <a:uLnTx/>
                        <a:uFillTx/>
                        <a:latin typeface="Calibri"/>
                        <a:ea typeface="+mn-ea"/>
                        <a:cs typeface="+mn-cs"/>
                      </a:endParaRPr>
                    </a:p>
                  </a:txBody>
                  <a:tcPr/>
                </a:tc>
                <a:extLst>
                  <a:ext uri="{0D108BD9-81ED-4DB2-BD59-A6C34878D82A}">
                    <a16:rowId xmlns:a16="http://schemas.microsoft.com/office/drawing/2014/main" val="1430553538"/>
                  </a:ext>
                </a:extLst>
              </a:tr>
            </a:tbl>
          </a:graphicData>
        </a:graphic>
      </p:graphicFrame>
      <p:sp>
        <p:nvSpPr>
          <p:cNvPr id="9" name="Rectangle 8"/>
          <p:cNvSpPr/>
          <p:nvPr/>
        </p:nvSpPr>
        <p:spPr>
          <a:xfrm>
            <a:off x="4953000" y="1532699"/>
            <a:ext cx="4038600" cy="369332"/>
          </a:xfrm>
          <a:prstGeom prst="rect">
            <a:avLst/>
          </a:prstGeom>
          <a:solidFill>
            <a:srgbClr val="FFFFC5"/>
          </a:solidFill>
          <a:effectLst>
            <a:outerShdw blurRad="50800" dist="38100" dir="2700000" algn="tl" rotWithShape="0">
              <a:prstClr val="black">
                <a:alpha val="40000"/>
              </a:prstClr>
            </a:outerShdw>
          </a:effectLst>
        </p:spPr>
        <p:txBody>
          <a:bodyPr wrap="square">
            <a:spAutoFit/>
          </a:bodyPr>
          <a:lstStyle/>
          <a:p>
            <a:pPr marL="84138" algn="ctr" fontAlgn="t"/>
            <a:r>
              <a:rPr lang="en-MY" dirty="0" smtClean="0">
                <a:latin typeface="Calibri" panose="020F0502020204030204" pitchFamily="34" charset="0"/>
                <a:cs typeface="Calibri" panose="020F0502020204030204" pitchFamily="34" charset="0"/>
              </a:rPr>
              <a:t>Identify test coverage for all transition</a:t>
            </a:r>
            <a:endParaRPr lang="en-MY" dirty="0">
              <a:latin typeface="Calibri" panose="020F0502020204030204" pitchFamily="34" charset="0"/>
              <a:cs typeface="Calibri" panose="020F0502020204030204" pitchFamily="34" charset="0"/>
            </a:endParaRPr>
          </a:p>
        </p:txBody>
      </p:sp>
      <p:sp>
        <p:nvSpPr>
          <p:cNvPr id="10" name="Rectangle 9"/>
          <p:cNvSpPr/>
          <p:nvPr/>
        </p:nvSpPr>
        <p:spPr>
          <a:xfrm>
            <a:off x="7162800" y="3478365"/>
            <a:ext cx="4038600" cy="369332"/>
          </a:xfrm>
          <a:prstGeom prst="rect">
            <a:avLst/>
          </a:prstGeom>
          <a:solidFill>
            <a:srgbClr val="FFFFC5"/>
          </a:solidFill>
          <a:effectLst>
            <a:outerShdw blurRad="50800" dist="38100" dir="2700000" algn="tl" rotWithShape="0">
              <a:prstClr val="black">
                <a:alpha val="40000"/>
              </a:prstClr>
            </a:outerShdw>
          </a:effectLst>
        </p:spPr>
        <p:txBody>
          <a:bodyPr wrap="square">
            <a:spAutoFit/>
          </a:bodyPr>
          <a:lstStyle/>
          <a:p>
            <a:pPr marL="84138" algn="ctr" fontAlgn="t"/>
            <a:r>
              <a:rPr lang="en-MY" dirty="0" smtClean="0">
                <a:latin typeface="Calibri" panose="020F0502020204030204" pitchFamily="34" charset="0"/>
                <a:cs typeface="Calibri" panose="020F0502020204030204" pitchFamily="34" charset="0"/>
              </a:rPr>
              <a:t>Identify test case for each test coverage</a:t>
            </a:r>
            <a:endParaRPr lang="en-MY"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2135675"/>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BA2A53E5-BEFF-4B08-BF4D-D887C51C0FA3}"/>
              </a:ext>
            </a:extLst>
          </p:cNvPr>
          <p:cNvGrpSpPr/>
          <p:nvPr/>
        </p:nvGrpSpPr>
        <p:grpSpPr>
          <a:xfrm>
            <a:off x="555843" y="1173308"/>
            <a:ext cx="10359807" cy="369742"/>
            <a:chOff x="9527108" y="4082625"/>
            <a:chExt cx="2447049" cy="0"/>
          </a:xfrm>
        </p:grpSpPr>
        <p:cxnSp>
          <p:nvCxnSpPr>
            <p:cNvPr id="12" name="Straight Connector 11">
              <a:extLst>
                <a:ext uri="{FF2B5EF4-FFF2-40B4-BE49-F238E27FC236}">
                  <a16:creationId xmlns:a16="http://schemas.microsoft.com/office/drawing/2014/main" id="{80E83227-3E17-4F36-A718-5778B4E10778}"/>
                </a:ext>
              </a:extLst>
            </p:cNvPr>
            <p:cNvCxnSpPr>
              <a:cxnSpLocks/>
            </p:cNvCxnSpPr>
            <p:nvPr/>
          </p:nvCxnSpPr>
          <p:spPr>
            <a:xfrm>
              <a:off x="9527108" y="4082625"/>
              <a:ext cx="244704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FD70834-1E08-45B1-A750-32359E5EAAB8}"/>
                </a:ext>
              </a:extLst>
            </p:cNvPr>
            <p:cNvCxnSpPr>
              <a:cxnSpLocks/>
            </p:cNvCxnSpPr>
            <p:nvPr/>
          </p:nvCxnSpPr>
          <p:spPr>
            <a:xfrm>
              <a:off x="9527108" y="4082625"/>
              <a:ext cx="552013" cy="0"/>
            </a:xfrm>
            <a:prstGeom prst="line">
              <a:avLst/>
            </a:prstGeom>
            <a:ln w="28575">
              <a:solidFill>
                <a:srgbClr val="74D2C0"/>
              </a:solidFill>
            </a:ln>
          </p:spPr>
          <p:style>
            <a:lnRef idx="1">
              <a:schemeClr val="accent1"/>
            </a:lnRef>
            <a:fillRef idx="0">
              <a:schemeClr val="accent1"/>
            </a:fillRef>
            <a:effectRef idx="0">
              <a:schemeClr val="accent1"/>
            </a:effectRef>
            <a:fontRef idx="minor">
              <a:schemeClr val="tx1"/>
            </a:fontRef>
          </p:style>
        </p:cxnSp>
      </p:grpSp>
      <p:cxnSp>
        <p:nvCxnSpPr>
          <p:cNvPr id="17" name="Straight Arrow Connector 16"/>
          <p:cNvCxnSpPr/>
          <p:nvPr/>
        </p:nvCxnSpPr>
        <p:spPr>
          <a:xfrm>
            <a:off x="7889201" y="1657696"/>
            <a:ext cx="990600" cy="0"/>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6898601" y="1657696"/>
            <a:ext cx="990600" cy="0"/>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5908001" y="1657696"/>
            <a:ext cx="990600" cy="0"/>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4917401" y="1657696"/>
            <a:ext cx="990600" cy="0"/>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3926801" y="1657696"/>
            <a:ext cx="990600" cy="0"/>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2936201" y="1657696"/>
            <a:ext cx="990600" cy="0"/>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3775958" y="1686599"/>
            <a:ext cx="301686" cy="369332"/>
          </a:xfrm>
          <a:prstGeom prst="rect">
            <a:avLst/>
          </a:prstGeom>
          <a:noFill/>
        </p:spPr>
        <p:txBody>
          <a:bodyPr wrap="none" rtlCol="0">
            <a:spAutoFit/>
          </a:bodyPr>
          <a:lstStyle/>
          <a:p>
            <a:r>
              <a:rPr lang="en-MY" dirty="0" smtClean="0"/>
              <a:t>0</a:t>
            </a:r>
            <a:endParaRPr lang="en-MY" dirty="0"/>
          </a:p>
        </p:txBody>
      </p:sp>
      <p:sp>
        <p:nvSpPr>
          <p:cNvPr id="28" name="TextBox 27"/>
          <p:cNvSpPr txBox="1"/>
          <p:nvPr/>
        </p:nvSpPr>
        <p:spPr>
          <a:xfrm>
            <a:off x="4754096" y="1688068"/>
            <a:ext cx="418704" cy="369332"/>
          </a:xfrm>
          <a:prstGeom prst="rect">
            <a:avLst/>
          </a:prstGeom>
          <a:noFill/>
        </p:spPr>
        <p:txBody>
          <a:bodyPr wrap="none" rtlCol="0">
            <a:spAutoFit/>
          </a:bodyPr>
          <a:lstStyle/>
          <a:p>
            <a:r>
              <a:rPr lang="en-MY" dirty="0" smtClean="0"/>
              <a:t>30</a:t>
            </a:r>
            <a:endParaRPr lang="en-MY" dirty="0"/>
          </a:p>
        </p:txBody>
      </p:sp>
      <p:sp>
        <p:nvSpPr>
          <p:cNvPr id="29" name="TextBox 28"/>
          <p:cNvSpPr txBox="1"/>
          <p:nvPr/>
        </p:nvSpPr>
        <p:spPr>
          <a:xfrm>
            <a:off x="5679401" y="1686599"/>
            <a:ext cx="418704" cy="369332"/>
          </a:xfrm>
          <a:prstGeom prst="rect">
            <a:avLst/>
          </a:prstGeom>
          <a:noFill/>
        </p:spPr>
        <p:txBody>
          <a:bodyPr wrap="none" rtlCol="0">
            <a:spAutoFit/>
          </a:bodyPr>
          <a:lstStyle/>
          <a:p>
            <a:r>
              <a:rPr lang="en-MY" dirty="0" smtClean="0"/>
              <a:t>50</a:t>
            </a:r>
            <a:endParaRPr lang="en-MY" dirty="0"/>
          </a:p>
        </p:txBody>
      </p:sp>
      <p:sp>
        <p:nvSpPr>
          <p:cNvPr id="30" name="TextBox 29"/>
          <p:cNvSpPr txBox="1"/>
          <p:nvPr/>
        </p:nvSpPr>
        <p:spPr>
          <a:xfrm>
            <a:off x="6670001" y="1686599"/>
            <a:ext cx="418704" cy="369332"/>
          </a:xfrm>
          <a:prstGeom prst="rect">
            <a:avLst/>
          </a:prstGeom>
          <a:noFill/>
        </p:spPr>
        <p:txBody>
          <a:bodyPr wrap="none" rtlCol="0">
            <a:spAutoFit/>
          </a:bodyPr>
          <a:lstStyle/>
          <a:p>
            <a:r>
              <a:rPr lang="en-MY" dirty="0" smtClean="0"/>
              <a:t>70</a:t>
            </a:r>
            <a:endParaRPr lang="en-MY" dirty="0"/>
          </a:p>
        </p:txBody>
      </p:sp>
      <p:sp>
        <p:nvSpPr>
          <p:cNvPr id="31" name="TextBox 30"/>
          <p:cNvSpPr txBox="1"/>
          <p:nvPr/>
        </p:nvSpPr>
        <p:spPr>
          <a:xfrm>
            <a:off x="7621339" y="1686599"/>
            <a:ext cx="535724" cy="369332"/>
          </a:xfrm>
          <a:prstGeom prst="rect">
            <a:avLst/>
          </a:prstGeom>
          <a:noFill/>
        </p:spPr>
        <p:txBody>
          <a:bodyPr wrap="none" rtlCol="0">
            <a:spAutoFit/>
          </a:bodyPr>
          <a:lstStyle/>
          <a:p>
            <a:r>
              <a:rPr lang="en-MY" dirty="0" smtClean="0"/>
              <a:t>100</a:t>
            </a:r>
            <a:endParaRPr lang="en-MY" dirty="0"/>
          </a:p>
        </p:txBody>
      </p:sp>
      <p:sp>
        <p:nvSpPr>
          <p:cNvPr id="32" name="TextBox 31"/>
          <p:cNvSpPr txBox="1"/>
          <p:nvPr/>
        </p:nvSpPr>
        <p:spPr>
          <a:xfrm>
            <a:off x="4271258" y="1228240"/>
            <a:ext cx="330540" cy="369332"/>
          </a:xfrm>
          <a:prstGeom prst="rect">
            <a:avLst/>
          </a:prstGeom>
          <a:noFill/>
        </p:spPr>
        <p:txBody>
          <a:bodyPr wrap="none" rtlCol="0">
            <a:spAutoFit/>
          </a:bodyPr>
          <a:lstStyle/>
          <a:p>
            <a:r>
              <a:rPr lang="en-MY" b="1" dirty="0" smtClean="0">
                <a:solidFill>
                  <a:srgbClr val="0070C0"/>
                </a:solidFill>
              </a:rPr>
              <a:t>D</a:t>
            </a:r>
            <a:endParaRPr lang="en-MY" b="1" dirty="0">
              <a:solidFill>
                <a:srgbClr val="0070C0"/>
              </a:solidFill>
            </a:endParaRPr>
          </a:p>
        </p:txBody>
      </p:sp>
      <p:sp>
        <p:nvSpPr>
          <p:cNvPr id="33" name="TextBox 32"/>
          <p:cNvSpPr txBox="1"/>
          <p:nvPr/>
        </p:nvSpPr>
        <p:spPr>
          <a:xfrm>
            <a:off x="5261858" y="1228240"/>
            <a:ext cx="308098" cy="369332"/>
          </a:xfrm>
          <a:prstGeom prst="rect">
            <a:avLst/>
          </a:prstGeom>
          <a:noFill/>
        </p:spPr>
        <p:txBody>
          <a:bodyPr wrap="none" rtlCol="0">
            <a:spAutoFit/>
          </a:bodyPr>
          <a:lstStyle/>
          <a:p>
            <a:r>
              <a:rPr lang="en-MY" b="1" dirty="0" smtClean="0">
                <a:solidFill>
                  <a:srgbClr val="0070C0"/>
                </a:solidFill>
              </a:rPr>
              <a:t>C</a:t>
            </a:r>
            <a:endParaRPr lang="en-MY" b="1" dirty="0">
              <a:solidFill>
                <a:srgbClr val="0070C0"/>
              </a:solidFill>
            </a:endParaRPr>
          </a:p>
        </p:txBody>
      </p:sp>
      <p:sp>
        <p:nvSpPr>
          <p:cNvPr id="34" name="TextBox 33"/>
          <p:cNvSpPr txBox="1"/>
          <p:nvPr/>
        </p:nvSpPr>
        <p:spPr>
          <a:xfrm>
            <a:off x="6252458" y="1230868"/>
            <a:ext cx="314510" cy="369332"/>
          </a:xfrm>
          <a:prstGeom prst="rect">
            <a:avLst/>
          </a:prstGeom>
          <a:noFill/>
        </p:spPr>
        <p:txBody>
          <a:bodyPr wrap="none" rtlCol="0">
            <a:spAutoFit/>
          </a:bodyPr>
          <a:lstStyle/>
          <a:p>
            <a:r>
              <a:rPr lang="en-MY" b="1" dirty="0" smtClean="0">
                <a:solidFill>
                  <a:srgbClr val="0070C0"/>
                </a:solidFill>
              </a:rPr>
              <a:t>B</a:t>
            </a:r>
            <a:endParaRPr lang="en-MY" b="1" dirty="0">
              <a:solidFill>
                <a:srgbClr val="0070C0"/>
              </a:solidFill>
            </a:endParaRPr>
          </a:p>
        </p:txBody>
      </p:sp>
      <p:sp>
        <p:nvSpPr>
          <p:cNvPr id="35" name="TextBox 34"/>
          <p:cNvSpPr txBox="1"/>
          <p:nvPr/>
        </p:nvSpPr>
        <p:spPr>
          <a:xfrm>
            <a:off x="7223822" y="1228240"/>
            <a:ext cx="324128" cy="369332"/>
          </a:xfrm>
          <a:prstGeom prst="rect">
            <a:avLst/>
          </a:prstGeom>
          <a:noFill/>
        </p:spPr>
        <p:txBody>
          <a:bodyPr wrap="none" rtlCol="0">
            <a:spAutoFit/>
          </a:bodyPr>
          <a:lstStyle/>
          <a:p>
            <a:r>
              <a:rPr lang="en-MY" b="1" dirty="0" smtClean="0">
                <a:solidFill>
                  <a:srgbClr val="0070C0"/>
                </a:solidFill>
              </a:rPr>
              <a:t>A</a:t>
            </a:r>
            <a:endParaRPr lang="en-MY" b="1" dirty="0">
              <a:solidFill>
                <a:srgbClr val="0070C0"/>
              </a:solidFill>
            </a:endParaRPr>
          </a:p>
        </p:txBody>
      </p:sp>
      <p:cxnSp>
        <p:nvCxnSpPr>
          <p:cNvPr id="37" name="Straight Connector 36"/>
          <p:cNvCxnSpPr/>
          <p:nvPr/>
        </p:nvCxnSpPr>
        <p:spPr>
          <a:xfrm>
            <a:off x="3926801" y="1489956"/>
            <a:ext cx="0" cy="243940"/>
          </a:xfrm>
          <a:prstGeom prst="line">
            <a:avLst/>
          </a:prstGeom>
          <a:ln w="19050"/>
        </p:spPr>
        <p:style>
          <a:lnRef idx="1">
            <a:schemeClr val="dk1"/>
          </a:lnRef>
          <a:fillRef idx="0">
            <a:schemeClr val="dk1"/>
          </a:fillRef>
          <a:effectRef idx="0">
            <a:schemeClr val="dk1"/>
          </a:effectRef>
          <a:fontRef idx="minor">
            <a:schemeClr val="tx1"/>
          </a:fontRef>
        </p:style>
      </p:cxnSp>
      <p:cxnSp>
        <p:nvCxnSpPr>
          <p:cNvPr id="38" name="Straight Connector 37"/>
          <p:cNvCxnSpPr/>
          <p:nvPr/>
        </p:nvCxnSpPr>
        <p:spPr>
          <a:xfrm>
            <a:off x="4917401" y="1505296"/>
            <a:ext cx="0" cy="243940"/>
          </a:xfrm>
          <a:prstGeom prst="line">
            <a:avLst/>
          </a:prstGeom>
          <a:ln w="19050"/>
        </p:spPr>
        <p:style>
          <a:lnRef idx="1">
            <a:schemeClr val="dk1"/>
          </a:lnRef>
          <a:fillRef idx="0">
            <a:schemeClr val="dk1"/>
          </a:fillRef>
          <a:effectRef idx="0">
            <a:schemeClr val="dk1"/>
          </a:effectRef>
          <a:fontRef idx="minor">
            <a:schemeClr val="tx1"/>
          </a:fontRef>
        </p:style>
      </p:cxnSp>
      <p:cxnSp>
        <p:nvCxnSpPr>
          <p:cNvPr id="39" name="Straight Connector 38"/>
          <p:cNvCxnSpPr/>
          <p:nvPr/>
        </p:nvCxnSpPr>
        <p:spPr>
          <a:xfrm>
            <a:off x="5908001" y="1505296"/>
            <a:ext cx="0" cy="243940"/>
          </a:xfrm>
          <a:prstGeom prst="line">
            <a:avLst/>
          </a:prstGeom>
          <a:ln w="19050"/>
        </p:spPr>
        <p:style>
          <a:lnRef idx="1">
            <a:schemeClr val="dk1"/>
          </a:lnRef>
          <a:fillRef idx="0">
            <a:schemeClr val="dk1"/>
          </a:fillRef>
          <a:effectRef idx="0">
            <a:schemeClr val="dk1"/>
          </a:effectRef>
          <a:fontRef idx="minor">
            <a:schemeClr val="tx1"/>
          </a:fontRef>
        </p:style>
      </p:cxnSp>
      <p:cxnSp>
        <p:nvCxnSpPr>
          <p:cNvPr id="40" name="Straight Connector 39"/>
          <p:cNvCxnSpPr/>
          <p:nvPr/>
        </p:nvCxnSpPr>
        <p:spPr>
          <a:xfrm>
            <a:off x="6898601" y="1505296"/>
            <a:ext cx="0" cy="243940"/>
          </a:xfrm>
          <a:prstGeom prst="line">
            <a:avLst/>
          </a:prstGeom>
          <a:ln w="19050"/>
        </p:spPr>
        <p:style>
          <a:lnRef idx="1">
            <a:schemeClr val="dk1"/>
          </a:lnRef>
          <a:fillRef idx="0">
            <a:schemeClr val="dk1"/>
          </a:fillRef>
          <a:effectRef idx="0">
            <a:schemeClr val="dk1"/>
          </a:effectRef>
          <a:fontRef idx="minor">
            <a:schemeClr val="tx1"/>
          </a:fontRef>
        </p:style>
      </p:cxnSp>
      <p:cxnSp>
        <p:nvCxnSpPr>
          <p:cNvPr id="41" name="Straight Connector 40"/>
          <p:cNvCxnSpPr/>
          <p:nvPr/>
        </p:nvCxnSpPr>
        <p:spPr>
          <a:xfrm>
            <a:off x="7889201" y="1505296"/>
            <a:ext cx="0" cy="243940"/>
          </a:xfrm>
          <a:prstGeom prst="line">
            <a:avLst/>
          </a:prstGeom>
          <a:ln w="19050"/>
        </p:spPr>
        <p:style>
          <a:lnRef idx="1">
            <a:schemeClr val="dk1"/>
          </a:lnRef>
          <a:fillRef idx="0">
            <a:schemeClr val="dk1"/>
          </a:fillRef>
          <a:effectRef idx="0">
            <a:schemeClr val="dk1"/>
          </a:effectRef>
          <a:fontRef idx="minor">
            <a:schemeClr val="tx1"/>
          </a:fontRef>
        </p:style>
      </p:cxnSp>
      <p:sp>
        <p:nvSpPr>
          <p:cNvPr id="43" name="TextBox 42"/>
          <p:cNvSpPr txBox="1"/>
          <p:nvPr/>
        </p:nvSpPr>
        <p:spPr>
          <a:xfrm>
            <a:off x="4159176" y="1688802"/>
            <a:ext cx="554704" cy="307777"/>
          </a:xfrm>
          <a:prstGeom prst="rect">
            <a:avLst/>
          </a:prstGeom>
          <a:noFill/>
        </p:spPr>
        <p:txBody>
          <a:bodyPr wrap="none" rtlCol="0">
            <a:spAutoFit/>
          </a:bodyPr>
          <a:lstStyle/>
          <a:p>
            <a:r>
              <a:rPr lang="en-MY" sz="1400" b="1" dirty="0" smtClean="0">
                <a:solidFill>
                  <a:srgbClr val="6DB33F"/>
                </a:solidFill>
              </a:rPr>
              <a:t>Valid</a:t>
            </a:r>
            <a:endParaRPr lang="en-MY" sz="1400" b="1" dirty="0">
              <a:solidFill>
                <a:srgbClr val="6DB33F"/>
              </a:solidFill>
            </a:endParaRPr>
          </a:p>
        </p:txBody>
      </p:sp>
      <p:sp>
        <p:nvSpPr>
          <p:cNvPr id="44" name="TextBox 43"/>
          <p:cNvSpPr txBox="1"/>
          <p:nvPr/>
        </p:nvSpPr>
        <p:spPr>
          <a:xfrm>
            <a:off x="5172800" y="1688802"/>
            <a:ext cx="554704" cy="307777"/>
          </a:xfrm>
          <a:prstGeom prst="rect">
            <a:avLst/>
          </a:prstGeom>
          <a:noFill/>
        </p:spPr>
        <p:txBody>
          <a:bodyPr wrap="none" rtlCol="0">
            <a:spAutoFit/>
          </a:bodyPr>
          <a:lstStyle/>
          <a:p>
            <a:r>
              <a:rPr lang="en-MY" sz="1400" b="1" dirty="0" smtClean="0">
                <a:solidFill>
                  <a:srgbClr val="6DB33F"/>
                </a:solidFill>
              </a:rPr>
              <a:t>Valid</a:t>
            </a:r>
            <a:endParaRPr lang="en-MY" sz="1400" b="1" dirty="0">
              <a:solidFill>
                <a:srgbClr val="6DB33F"/>
              </a:solidFill>
            </a:endParaRPr>
          </a:p>
        </p:txBody>
      </p:sp>
      <p:sp>
        <p:nvSpPr>
          <p:cNvPr id="45" name="TextBox 44"/>
          <p:cNvSpPr txBox="1"/>
          <p:nvPr/>
        </p:nvSpPr>
        <p:spPr>
          <a:xfrm>
            <a:off x="6161598" y="1682813"/>
            <a:ext cx="554704" cy="307777"/>
          </a:xfrm>
          <a:prstGeom prst="rect">
            <a:avLst/>
          </a:prstGeom>
          <a:noFill/>
        </p:spPr>
        <p:txBody>
          <a:bodyPr wrap="none" rtlCol="0">
            <a:spAutoFit/>
          </a:bodyPr>
          <a:lstStyle/>
          <a:p>
            <a:r>
              <a:rPr lang="en-MY" sz="1400" b="1" dirty="0" smtClean="0">
                <a:solidFill>
                  <a:srgbClr val="6DB33F"/>
                </a:solidFill>
              </a:rPr>
              <a:t>Valid</a:t>
            </a:r>
            <a:endParaRPr lang="en-MY" sz="1400" b="1" dirty="0">
              <a:solidFill>
                <a:srgbClr val="6DB33F"/>
              </a:solidFill>
            </a:endParaRPr>
          </a:p>
        </p:txBody>
      </p:sp>
      <p:sp>
        <p:nvSpPr>
          <p:cNvPr id="46" name="TextBox 45"/>
          <p:cNvSpPr txBox="1"/>
          <p:nvPr/>
        </p:nvSpPr>
        <p:spPr>
          <a:xfrm>
            <a:off x="7116549" y="1667657"/>
            <a:ext cx="554704" cy="307777"/>
          </a:xfrm>
          <a:prstGeom prst="rect">
            <a:avLst/>
          </a:prstGeom>
          <a:noFill/>
        </p:spPr>
        <p:txBody>
          <a:bodyPr wrap="none" rtlCol="0">
            <a:spAutoFit/>
          </a:bodyPr>
          <a:lstStyle/>
          <a:p>
            <a:r>
              <a:rPr lang="en-MY" sz="1400" b="1" dirty="0" smtClean="0">
                <a:solidFill>
                  <a:srgbClr val="6DB33F"/>
                </a:solidFill>
              </a:rPr>
              <a:t>Valid</a:t>
            </a:r>
            <a:endParaRPr lang="en-MY" sz="1400" b="1" dirty="0">
              <a:solidFill>
                <a:srgbClr val="6DB33F"/>
              </a:solidFill>
            </a:endParaRPr>
          </a:p>
        </p:txBody>
      </p:sp>
      <p:sp>
        <p:nvSpPr>
          <p:cNvPr id="47" name="TextBox 46"/>
          <p:cNvSpPr txBox="1"/>
          <p:nvPr/>
        </p:nvSpPr>
        <p:spPr>
          <a:xfrm>
            <a:off x="3154149" y="1682813"/>
            <a:ext cx="682816" cy="307777"/>
          </a:xfrm>
          <a:prstGeom prst="rect">
            <a:avLst/>
          </a:prstGeom>
          <a:noFill/>
        </p:spPr>
        <p:txBody>
          <a:bodyPr wrap="none" rtlCol="0">
            <a:spAutoFit/>
          </a:bodyPr>
          <a:lstStyle/>
          <a:p>
            <a:r>
              <a:rPr lang="en-MY" sz="1400" b="1" dirty="0" smtClean="0">
                <a:solidFill>
                  <a:srgbClr val="FF0000"/>
                </a:solidFill>
              </a:rPr>
              <a:t>Invalid</a:t>
            </a:r>
            <a:endParaRPr lang="en-MY" sz="1400" b="1" dirty="0">
              <a:solidFill>
                <a:srgbClr val="FF0000"/>
              </a:solidFill>
            </a:endParaRPr>
          </a:p>
        </p:txBody>
      </p:sp>
      <p:sp>
        <p:nvSpPr>
          <p:cNvPr id="49" name="Rectangle 48"/>
          <p:cNvSpPr/>
          <p:nvPr/>
        </p:nvSpPr>
        <p:spPr>
          <a:xfrm>
            <a:off x="8077200" y="1676639"/>
            <a:ext cx="682816" cy="307777"/>
          </a:xfrm>
          <a:prstGeom prst="rect">
            <a:avLst/>
          </a:prstGeom>
        </p:spPr>
        <p:txBody>
          <a:bodyPr wrap="none">
            <a:spAutoFit/>
          </a:bodyPr>
          <a:lstStyle/>
          <a:p>
            <a:r>
              <a:rPr lang="en-MY" sz="1400" b="1" dirty="0">
                <a:solidFill>
                  <a:srgbClr val="FF0000"/>
                </a:solidFill>
              </a:rPr>
              <a:t>Invalid</a:t>
            </a:r>
            <a:endParaRPr lang="en-MY" sz="1400" dirty="0"/>
          </a:p>
        </p:txBody>
      </p:sp>
      <p:graphicFrame>
        <p:nvGraphicFramePr>
          <p:cNvPr id="52" name="Table 51"/>
          <p:cNvGraphicFramePr>
            <a:graphicFrameLocks noGrp="1"/>
          </p:cNvGraphicFramePr>
          <p:nvPr>
            <p:extLst/>
          </p:nvPr>
        </p:nvGraphicFramePr>
        <p:xfrm>
          <a:off x="244612" y="2600960"/>
          <a:ext cx="11642588" cy="3114040"/>
        </p:xfrm>
        <a:graphic>
          <a:graphicData uri="http://schemas.openxmlformats.org/drawingml/2006/table">
            <a:tbl>
              <a:tblPr firstRow="1" bandRow="1">
                <a:tableStyleId>{5940675A-B579-460E-94D1-54222C63F5DA}</a:tableStyleId>
              </a:tblPr>
              <a:tblGrid>
                <a:gridCol w="1238847">
                  <a:extLst>
                    <a:ext uri="{9D8B030D-6E8A-4147-A177-3AD203B41FA5}">
                      <a16:colId xmlns:a16="http://schemas.microsoft.com/office/drawing/2014/main" val="4288253621"/>
                    </a:ext>
                  </a:extLst>
                </a:gridCol>
                <a:gridCol w="1793140">
                  <a:extLst>
                    <a:ext uri="{9D8B030D-6E8A-4147-A177-3AD203B41FA5}">
                      <a16:colId xmlns:a16="http://schemas.microsoft.com/office/drawing/2014/main" val="753858160"/>
                    </a:ext>
                  </a:extLst>
                </a:gridCol>
                <a:gridCol w="1676400">
                  <a:extLst>
                    <a:ext uri="{9D8B030D-6E8A-4147-A177-3AD203B41FA5}">
                      <a16:colId xmlns:a16="http://schemas.microsoft.com/office/drawing/2014/main" val="354625670"/>
                    </a:ext>
                  </a:extLst>
                </a:gridCol>
                <a:gridCol w="1676400">
                  <a:extLst>
                    <a:ext uri="{9D8B030D-6E8A-4147-A177-3AD203B41FA5}">
                      <a16:colId xmlns:a16="http://schemas.microsoft.com/office/drawing/2014/main" val="3800429280"/>
                    </a:ext>
                  </a:extLst>
                </a:gridCol>
                <a:gridCol w="1676400">
                  <a:extLst>
                    <a:ext uri="{9D8B030D-6E8A-4147-A177-3AD203B41FA5}">
                      <a16:colId xmlns:a16="http://schemas.microsoft.com/office/drawing/2014/main" val="908120115"/>
                    </a:ext>
                  </a:extLst>
                </a:gridCol>
                <a:gridCol w="1752600">
                  <a:extLst>
                    <a:ext uri="{9D8B030D-6E8A-4147-A177-3AD203B41FA5}">
                      <a16:colId xmlns:a16="http://schemas.microsoft.com/office/drawing/2014/main" val="3211366641"/>
                    </a:ext>
                  </a:extLst>
                </a:gridCol>
                <a:gridCol w="1828801">
                  <a:extLst>
                    <a:ext uri="{9D8B030D-6E8A-4147-A177-3AD203B41FA5}">
                      <a16:colId xmlns:a16="http://schemas.microsoft.com/office/drawing/2014/main" val="3707982599"/>
                    </a:ext>
                  </a:extLst>
                </a:gridCol>
              </a:tblGrid>
              <a:tr h="370840">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MY" sz="1400" b="1" dirty="0" smtClean="0"/>
                        <a:t>EQUIVALENCE PARTITION</a:t>
                      </a: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MY" sz="1400" dirty="0" smtClean="0"/>
                        <a:t>0≤marks≤29</a:t>
                      </a: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MY" sz="1400" dirty="0" smtClean="0"/>
                        <a:t>30≤marks≤49</a:t>
                      </a: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400" u="none" strike="noStrike" kern="0" cap="none" spc="0" normalizeH="0" baseline="0" noProof="0" dirty="0" smtClean="0">
                          <a:ln>
                            <a:noFill/>
                          </a:ln>
                          <a:effectLst/>
                          <a:uLnTx/>
                          <a:uFillTx/>
                        </a:rPr>
                        <a:t>50≤marks≤69</a:t>
                      </a:r>
                      <a:endParaRPr kumimoji="0" lang="en-MY" sz="1400" b="1" i="0" u="none" strike="noStrike" kern="0" cap="none" spc="0" normalizeH="0" baseline="0" noProof="0" dirty="0" smtClean="0">
                        <a:ln>
                          <a:noFill/>
                        </a:ln>
                        <a:solidFill>
                          <a:prstClr val="black"/>
                        </a:solidFill>
                        <a:effectLst/>
                        <a:uLnTx/>
                        <a:uFillTx/>
                        <a:latin typeface="Century Gothic" panose="020B0502020202020204" pitchFamily="34" charset="0"/>
                        <a:ea typeface="+mn-ea"/>
                        <a:cs typeface="+mn-cs"/>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400" u="none" strike="noStrike" kern="0" cap="none" spc="0" normalizeH="0" baseline="0" noProof="0" dirty="0" smtClean="0">
                          <a:ln>
                            <a:noFill/>
                          </a:ln>
                          <a:effectLst/>
                          <a:uLnTx/>
                          <a:uFillTx/>
                        </a:rPr>
                        <a:t>70≤marks≤100</a:t>
                      </a:r>
                      <a:endParaRPr kumimoji="0" lang="en-MY" sz="1400" b="1" i="0" u="none" strike="noStrike" kern="0" cap="none" spc="0" normalizeH="0" baseline="0" noProof="0" dirty="0" smtClean="0">
                        <a:ln>
                          <a:noFill/>
                        </a:ln>
                        <a:solidFill>
                          <a:prstClr val="black"/>
                        </a:solidFill>
                        <a:effectLst/>
                        <a:uLnTx/>
                        <a:uFillTx/>
                        <a:latin typeface="Century Gothic" panose="020B0502020202020204" pitchFamily="34" charset="0"/>
                        <a:ea typeface="+mn-ea"/>
                        <a:cs typeface="+mn-cs"/>
                      </a:endParaRPr>
                    </a:p>
                  </a:txBody>
                  <a:tcPr/>
                </a:tc>
                <a:tc>
                  <a:txBody>
                    <a:bodyPr/>
                    <a:lstStyle/>
                    <a:p>
                      <a:pPr algn="ctr"/>
                      <a:r>
                        <a:rPr lang="en-MY" sz="1400" dirty="0" smtClean="0"/>
                        <a:t>marks&lt;0</a:t>
                      </a:r>
                      <a:endParaRPr lang="en-MY" sz="1400" b="1" dirty="0">
                        <a:latin typeface="Century Gothic" panose="020B0502020202020204" pitchFamily="34" charset="0"/>
                      </a:endParaRPr>
                    </a:p>
                  </a:txBody>
                  <a:tcPr/>
                </a:tc>
                <a:tc>
                  <a:txBody>
                    <a:bodyPr/>
                    <a:lstStyle/>
                    <a:p>
                      <a:pPr algn="ctr"/>
                      <a:r>
                        <a:rPr lang="en-MY" sz="1400" dirty="0" smtClean="0"/>
                        <a:t>marks&gt;100</a:t>
                      </a:r>
                      <a:endParaRPr lang="en-MY" sz="1400" b="1" dirty="0">
                        <a:latin typeface="Century Gothic" panose="020B0502020202020204" pitchFamily="34" charset="0"/>
                      </a:endParaRPr>
                    </a:p>
                  </a:txBody>
                  <a:tcPr/>
                </a:tc>
                <a:extLst>
                  <a:ext uri="{0D108BD9-81ED-4DB2-BD59-A6C34878D82A}">
                    <a16:rowId xmlns:a16="http://schemas.microsoft.com/office/drawing/2014/main" val="3088413809"/>
                  </a:ext>
                </a:extLst>
              </a:tr>
              <a:tr h="548640">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MY" sz="1400" b="1" dirty="0" smtClean="0"/>
                        <a:t>TEST CONDITION</a:t>
                      </a:r>
                    </a:p>
                  </a:txBody>
                  <a:tcPr/>
                </a:tc>
                <a:tc>
                  <a:txBody>
                    <a:bodyPr/>
                    <a:lstStyle/>
                    <a:p>
                      <a:endParaRPr lang="en-MY" sz="1400" dirty="0" smtClean="0"/>
                    </a:p>
                  </a:txBody>
                  <a:tcPr/>
                </a:tc>
                <a:tc>
                  <a:txBody>
                    <a:bodyPr/>
                    <a:lstStyle/>
                    <a:p>
                      <a:endParaRPr lang="en-MY" sz="1400" dirty="0" smtClean="0"/>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MY" sz="1400" b="0" i="0" u="none" strike="noStrike" kern="0" cap="none" spc="0" normalizeH="0" baseline="0" noProof="0" dirty="0" smtClean="0">
                        <a:ln>
                          <a:noFill/>
                        </a:ln>
                        <a:solidFill>
                          <a:prstClr val="black"/>
                        </a:solidFill>
                        <a:effectLst/>
                        <a:uLnTx/>
                        <a:uFillTx/>
                        <a:latin typeface="Calibri"/>
                        <a:ea typeface="+mn-ea"/>
                        <a:cs typeface="+mn-cs"/>
                      </a:endParaRP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MY" sz="1400" b="0" i="0" u="none" strike="noStrike" kern="0" cap="none" spc="0" normalizeH="0" baseline="0" noProof="0" dirty="0" smtClean="0">
                        <a:ln>
                          <a:noFill/>
                        </a:ln>
                        <a:solidFill>
                          <a:prstClr val="black"/>
                        </a:solidFill>
                        <a:effectLst/>
                        <a:uLnTx/>
                        <a:uFillTx/>
                        <a:latin typeface="Calibri"/>
                        <a:ea typeface="+mn-ea"/>
                        <a:cs typeface="+mn-cs"/>
                      </a:endParaRP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MY" sz="1400" b="0" i="0" u="none" strike="noStrike" kern="0" cap="none" spc="0" normalizeH="0" baseline="0" noProof="0" dirty="0" smtClean="0">
                        <a:ln>
                          <a:noFill/>
                        </a:ln>
                        <a:solidFill>
                          <a:prstClr val="black"/>
                        </a:solidFill>
                        <a:effectLst/>
                        <a:uLnTx/>
                        <a:uFillTx/>
                        <a:latin typeface="Calibri"/>
                        <a:ea typeface="+mn-ea"/>
                        <a:cs typeface="+mn-cs"/>
                      </a:endParaRP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MY" sz="1400" b="0" i="0" u="none" strike="noStrike" kern="0" cap="none" spc="0" normalizeH="0" baseline="0" noProof="0" dirty="0" smtClean="0">
                        <a:ln>
                          <a:noFill/>
                        </a:ln>
                        <a:solidFill>
                          <a:prstClr val="black"/>
                        </a:solidFill>
                        <a:effectLst/>
                        <a:uLnTx/>
                        <a:uFillTx/>
                        <a:latin typeface="Calibri"/>
                        <a:ea typeface="+mn-ea"/>
                        <a:cs typeface="+mn-cs"/>
                      </a:endParaRPr>
                    </a:p>
                  </a:txBody>
                  <a:tcPr/>
                </a:tc>
                <a:extLst>
                  <a:ext uri="{0D108BD9-81ED-4DB2-BD59-A6C34878D82A}">
                    <a16:rowId xmlns:a16="http://schemas.microsoft.com/office/drawing/2014/main" val="3326139691"/>
                  </a:ext>
                </a:extLst>
              </a:tr>
              <a:tr h="370840">
                <a:tc>
                  <a:txBody>
                    <a:bodyPr/>
                    <a:lstStyle/>
                    <a:p>
                      <a:r>
                        <a:rPr lang="en-MY" sz="1400" b="1" dirty="0" smtClean="0">
                          <a:latin typeface="Century Gothic" panose="020B0502020202020204" pitchFamily="34" charset="0"/>
                        </a:rPr>
                        <a:t>TEST COVERAGE</a:t>
                      </a:r>
                      <a:endParaRPr lang="en-MY" sz="1400" b="1" dirty="0">
                        <a:latin typeface="Century Gothic" panose="020B0502020202020204" pitchFamily="34" charset="0"/>
                      </a:endParaRPr>
                    </a:p>
                  </a:txBody>
                  <a:tcPr/>
                </a:tc>
                <a:tc>
                  <a:txBody>
                    <a:bodyPr/>
                    <a:lstStyle/>
                    <a:p>
                      <a:pPr algn="l"/>
                      <a:endParaRPr lang="en-MY" sz="1400" dirty="0" smtClean="0">
                        <a:latin typeface="Calibri" panose="020F0502020204030204" pitchFamily="34" charset="0"/>
                        <a:cs typeface="Calibri" panose="020F0502020204030204" pitchFamily="34" charset="0"/>
                      </a:endParaRPr>
                    </a:p>
                  </a:txBody>
                  <a:tcPr/>
                </a:tc>
                <a:tc>
                  <a:txBody>
                    <a:bodyPr/>
                    <a:lstStyle/>
                    <a:p>
                      <a:pPr algn="l"/>
                      <a:endParaRPr lang="en-MY" sz="1400" dirty="0" smtClean="0">
                        <a:latin typeface="Calibri" panose="020F0502020204030204" pitchFamily="34" charset="0"/>
                        <a:cs typeface="Calibri" panose="020F0502020204030204" pitchFamily="34" charset="0"/>
                      </a:endParaRPr>
                    </a:p>
                  </a:txBody>
                  <a:tcPr/>
                </a:tc>
                <a:tc>
                  <a:txBody>
                    <a:bodyPr/>
                    <a:lstStyle/>
                    <a:p>
                      <a:pPr algn="l"/>
                      <a:endParaRPr lang="en-MY" sz="1400" dirty="0" smtClean="0">
                        <a:latin typeface="Calibri" panose="020F0502020204030204" pitchFamily="34" charset="0"/>
                        <a:cs typeface="Calibri" panose="020F0502020204030204" pitchFamily="34" charset="0"/>
                      </a:endParaRPr>
                    </a:p>
                  </a:txBody>
                  <a:tcPr/>
                </a:tc>
                <a:tc>
                  <a:txBody>
                    <a:bodyPr/>
                    <a:lstStyle/>
                    <a:p>
                      <a:pPr algn="l"/>
                      <a:endParaRPr lang="en-MY" sz="1400" dirty="0" smtClean="0">
                        <a:latin typeface="Calibri" panose="020F0502020204030204" pitchFamily="34" charset="0"/>
                        <a:cs typeface="Calibri" panose="020F0502020204030204" pitchFamily="34" charset="0"/>
                      </a:endParaRPr>
                    </a:p>
                  </a:txBody>
                  <a:tcPr/>
                </a:tc>
                <a:tc>
                  <a:txBody>
                    <a:bodyPr/>
                    <a:lstStyle/>
                    <a:p>
                      <a:endParaRPr lang="en-MY" sz="1400" b="0" dirty="0" smtClean="0">
                        <a:latin typeface="Century Gothic" panose="020B0502020202020204" pitchFamily="34" charset="0"/>
                      </a:endParaRPr>
                    </a:p>
                    <a:p>
                      <a:endParaRPr lang="en-MY" sz="1400" b="0" dirty="0" smtClean="0">
                        <a:latin typeface="Century Gothic" panose="020B0502020202020204" pitchFamily="34" charset="0"/>
                      </a:endParaRPr>
                    </a:p>
                    <a:p>
                      <a:endParaRPr lang="en-MY" sz="1400" b="0" dirty="0">
                        <a:latin typeface="Century Gothic" panose="020B0502020202020204" pitchFamily="34" charset="0"/>
                      </a:endParaRPr>
                    </a:p>
                  </a:txBody>
                  <a:tcPr/>
                </a:tc>
                <a:tc>
                  <a:txBody>
                    <a:bodyPr/>
                    <a:lstStyle/>
                    <a:p>
                      <a:endParaRPr lang="en-MY" sz="1400" b="0" dirty="0">
                        <a:latin typeface="Century Gothic" panose="020B0502020202020204" pitchFamily="34" charset="0"/>
                      </a:endParaRPr>
                    </a:p>
                  </a:txBody>
                  <a:tcPr/>
                </a:tc>
                <a:extLst>
                  <a:ext uri="{0D108BD9-81ED-4DB2-BD59-A6C34878D82A}">
                    <a16:rowId xmlns:a16="http://schemas.microsoft.com/office/drawing/2014/main" val="1937931965"/>
                  </a:ext>
                </a:extLst>
              </a:tr>
              <a:tr h="370840">
                <a:tc>
                  <a:txBody>
                    <a:bodyPr/>
                    <a:lstStyle/>
                    <a:p>
                      <a:r>
                        <a:rPr lang="en-MY" sz="1400" b="1" dirty="0" smtClean="0">
                          <a:latin typeface="Century Gothic" panose="020B0502020202020204" pitchFamily="34" charset="0"/>
                        </a:rPr>
                        <a:t>TEST CASE</a:t>
                      </a:r>
                      <a:endParaRPr lang="en-MY" sz="1400" b="1" dirty="0">
                        <a:latin typeface="Century Gothic" panose="020B0502020202020204" pitchFamily="34" charset="0"/>
                      </a:endParaRPr>
                    </a:p>
                  </a:txBody>
                  <a:tcPr/>
                </a:tc>
                <a:tc>
                  <a:txBody>
                    <a:bodyPr/>
                    <a:lstStyle/>
                    <a:p>
                      <a:pPr algn="l"/>
                      <a:endParaRPr lang="en-MY" sz="1400" dirty="0" smtClean="0">
                        <a:latin typeface="Calibri" panose="020F0502020204030204" pitchFamily="34" charset="0"/>
                        <a:cs typeface="Calibri" panose="020F0502020204030204" pitchFamily="34" charset="0"/>
                      </a:endParaRPr>
                    </a:p>
                  </a:txBody>
                  <a:tcPr/>
                </a:tc>
                <a:tc>
                  <a:txBody>
                    <a:bodyPr/>
                    <a:lstStyle/>
                    <a:p>
                      <a:pPr algn="l"/>
                      <a:endParaRPr lang="en-MY" sz="1400" dirty="0" smtClean="0">
                        <a:latin typeface="Calibri" panose="020F0502020204030204" pitchFamily="34" charset="0"/>
                        <a:cs typeface="Calibri" panose="020F0502020204030204" pitchFamily="34" charset="0"/>
                        <a:sym typeface="Wingdings" panose="05000000000000000000" pitchFamily="2" charset="2"/>
                      </a:endParaRPr>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MY" sz="1400" dirty="0" smtClean="0">
                        <a:latin typeface="Calibri" panose="020F0502020204030204" pitchFamily="34" charset="0"/>
                        <a:cs typeface="Calibri" panose="020F0502020204030204" pitchFamily="34" charset="0"/>
                      </a:endParaRPr>
                    </a:p>
                  </a:txBody>
                  <a:tcPr/>
                </a:tc>
                <a:tc>
                  <a:txBody>
                    <a:bodyPr/>
                    <a:lstStyle/>
                    <a:p>
                      <a:pPr algn="l"/>
                      <a:endParaRPr lang="en-MY" sz="1400" dirty="0">
                        <a:latin typeface="Century Gothic" panose="020B0502020202020204" pitchFamily="34" charset="0"/>
                      </a:endParaRPr>
                    </a:p>
                  </a:txBody>
                  <a:tcPr/>
                </a:tc>
                <a:tc>
                  <a:txBody>
                    <a:bodyPr/>
                    <a:lstStyle/>
                    <a:p>
                      <a:endParaRPr lang="en-MY" sz="1400" b="0" dirty="0" smtClean="0">
                        <a:latin typeface="Century Gothic" panose="020B0502020202020204" pitchFamily="34" charset="0"/>
                      </a:endParaRPr>
                    </a:p>
                    <a:p>
                      <a:endParaRPr lang="en-MY" sz="1400" b="0" dirty="0" smtClean="0">
                        <a:latin typeface="Century Gothic" panose="020B0502020202020204" pitchFamily="34" charset="0"/>
                      </a:endParaRPr>
                    </a:p>
                    <a:p>
                      <a:endParaRPr lang="en-MY" sz="1400" b="0" dirty="0" smtClean="0">
                        <a:latin typeface="Century Gothic" panose="020B0502020202020204" pitchFamily="34" charset="0"/>
                      </a:endParaRPr>
                    </a:p>
                    <a:p>
                      <a:endParaRPr lang="en-MY" sz="1400" b="0" dirty="0">
                        <a:latin typeface="Century Gothic" panose="020B0502020202020204" pitchFamily="34" charset="0"/>
                      </a:endParaRPr>
                    </a:p>
                  </a:txBody>
                  <a:tcPr/>
                </a:tc>
                <a:tc>
                  <a:txBody>
                    <a:bodyPr/>
                    <a:lstStyle/>
                    <a:p>
                      <a:endParaRPr lang="en-MY" sz="1400" b="0" dirty="0">
                        <a:latin typeface="Century Gothic" panose="020B0502020202020204" pitchFamily="34" charset="0"/>
                      </a:endParaRPr>
                    </a:p>
                  </a:txBody>
                  <a:tcPr/>
                </a:tc>
                <a:extLst>
                  <a:ext uri="{0D108BD9-81ED-4DB2-BD59-A6C34878D82A}">
                    <a16:rowId xmlns:a16="http://schemas.microsoft.com/office/drawing/2014/main" val="1646055117"/>
                  </a:ext>
                </a:extLst>
              </a:tr>
              <a:tr h="370840">
                <a:tc>
                  <a:txBody>
                    <a:bodyPr/>
                    <a:lstStyle/>
                    <a:p>
                      <a:r>
                        <a:rPr lang="en-MY" sz="1400" b="1" dirty="0" smtClean="0"/>
                        <a:t>OUTPUT</a:t>
                      </a:r>
                      <a:endParaRPr lang="en-MY" sz="1400" b="1" dirty="0">
                        <a:latin typeface="Century Gothic" panose="020B0502020202020204" pitchFamily="34" charset="0"/>
                      </a:endParaRPr>
                    </a:p>
                  </a:txBody>
                  <a:tcPr/>
                </a:tc>
                <a:tc>
                  <a:txBody>
                    <a:bodyPr/>
                    <a:lstStyle/>
                    <a:p>
                      <a:pPr algn="ctr"/>
                      <a:r>
                        <a:rPr lang="en-MY" sz="1400" dirty="0" smtClean="0"/>
                        <a:t>D</a:t>
                      </a:r>
                      <a:endParaRPr lang="en-MY" sz="1400" dirty="0">
                        <a:latin typeface="Century Gothic" panose="020B0502020202020204" pitchFamily="34" charset="0"/>
                      </a:endParaRPr>
                    </a:p>
                  </a:txBody>
                  <a:tcPr/>
                </a:tc>
                <a:tc>
                  <a:txBody>
                    <a:bodyPr/>
                    <a:lstStyle/>
                    <a:p>
                      <a:pPr algn="ctr"/>
                      <a:r>
                        <a:rPr lang="en-MY" sz="1400" dirty="0" smtClean="0"/>
                        <a:t>C</a:t>
                      </a:r>
                      <a:endParaRPr lang="en-MY" sz="1400" dirty="0">
                        <a:latin typeface="Century Gothic" panose="020B0502020202020204" pitchFamily="34" charset="0"/>
                      </a:endParaRPr>
                    </a:p>
                  </a:txBody>
                  <a:tcPr/>
                </a:tc>
                <a:tc>
                  <a:txBody>
                    <a:bodyPr/>
                    <a:lstStyle/>
                    <a:p>
                      <a:pPr algn="ctr"/>
                      <a:r>
                        <a:rPr lang="en-MY" sz="1400" dirty="0" smtClean="0"/>
                        <a:t>B</a:t>
                      </a:r>
                      <a:endParaRPr lang="en-MY" sz="1400" dirty="0">
                        <a:latin typeface="Century Gothic" panose="020B0502020202020204" pitchFamily="34" charset="0"/>
                      </a:endParaRPr>
                    </a:p>
                  </a:txBody>
                  <a:tcPr/>
                </a:tc>
                <a:tc>
                  <a:txBody>
                    <a:bodyPr/>
                    <a:lstStyle/>
                    <a:p>
                      <a:pPr algn="ctr"/>
                      <a:r>
                        <a:rPr lang="en-MY" sz="1400" dirty="0" smtClean="0"/>
                        <a:t>A</a:t>
                      </a:r>
                      <a:endParaRPr lang="en-MY" sz="1400" dirty="0">
                        <a:latin typeface="Century Gothic" panose="020B0502020202020204" pitchFamily="34" charset="0"/>
                      </a:endParaRPr>
                    </a:p>
                  </a:txBody>
                  <a:tcPr/>
                </a:tc>
                <a:tc>
                  <a:txBody>
                    <a:bodyPr/>
                    <a:lstStyle/>
                    <a:p>
                      <a:r>
                        <a:rPr kumimoji="0" lang="en-MY" sz="1400" u="none" strike="noStrike" kern="1200" cap="none" spc="0" normalizeH="0" baseline="0" noProof="0" dirty="0" err="1" smtClean="0">
                          <a:ln>
                            <a:noFill/>
                          </a:ln>
                          <a:effectLst/>
                          <a:uLnTx/>
                          <a:uFillTx/>
                        </a:rPr>
                        <a:t>Ralat</a:t>
                      </a:r>
                      <a:r>
                        <a:rPr kumimoji="0" lang="en-MY" sz="1400" u="none" strike="noStrike" kern="1200" cap="none" spc="0" normalizeH="0" baseline="0" noProof="0" dirty="0" smtClean="0">
                          <a:ln>
                            <a:noFill/>
                          </a:ln>
                          <a:effectLst/>
                          <a:uLnTx/>
                          <a:uFillTx/>
                        </a:rPr>
                        <a:t>, input </a:t>
                      </a:r>
                      <a:r>
                        <a:rPr kumimoji="0" lang="en-MY" sz="1400" u="none" strike="noStrike" kern="1200" cap="none" spc="0" normalizeH="0" baseline="0" noProof="0" dirty="0" err="1" smtClean="0">
                          <a:ln>
                            <a:noFill/>
                          </a:ln>
                          <a:effectLst/>
                          <a:uLnTx/>
                          <a:uFillTx/>
                        </a:rPr>
                        <a:t>tidak</a:t>
                      </a:r>
                      <a:r>
                        <a:rPr kumimoji="0" lang="en-MY" sz="1400" u="none" strike="noStrike" kern="1200" cap="none" spc="0" normalizeH="0" baseline="0" noProof="0" dirty="0" smtClean="0">
                          <a:ln>
                            <a:noFill/>
                          </a:ln>
                          <a:effectLst/>
                          <a:uLnTx/>
                          <a:uFillTx/>
                        </a:rPr>
                        <a:t> </a:t>
                      </a:r>
                      <a:r>
                        <a:rPr kumimoji="0" lang="en-MY" sz="1400" u="none" strike="noStrike" kern="1200" cap="none" spc="0" normalizeH="0" baseline="0" noProof="0" dirty="0" err="1" smtClean="0">
                          <a:ln>
                            <a:noFill/>
                          </a:ln>
                          <a:effectLst/>
                          <a:uLnTx/>
                          <a:uFillTx/>
                        </a:rPr>
                        <a:t>sah</a:t>
                      </a:r>
                      <a:endParaRPr lang="en-MY" sz="1400" b="0" dirty="0">
                        <a:latin typeface="Century Gothic" panose="020B0502020202020204" pitchFamily="34" charset="0"/>
                      </a:endParaRPr>
                    </a:p>
                  </a:txBody>
                  <a:tcPr/>
                </a:tc>
                <a:tc>
                  <a:txBody>
                    <a:bodyPr/>
                    <a:lstStyle/>
                    <a:p>
                      <a:r>
                        <a:rPr kumimoji="0" lang="en-MY" sz="1400" u="none" strike="noStrike" kern="1200" cap="none" spc="0" normalizeH="0" baseline="0" noProof="0" dirty="0" err="1" smtClean="0">
                          <a:ln>
                            <a:noFill/>
                          </a:ln>
                          <a:effectLst/>
                          <a:uLnTx/>
                          <a:uFillTx/>
                        </a:rPr>
                        <a:t>Ralat</a:t>
                      </a:r>
                      <a:r>
                        <a:rPr kumimoji="0" lang="en-MY" sz="1400" u="none" strike="noStrike" kern="1200" cap="none" spc="0" normalizeH="0" baseline="0" noProof="0" dirty="0" smtClean="0">
                          <a:ln>
                            <a:noFill/>
                          </a:ln>
                          <a:effectLst/>
                          <a:uLnTx/>
                          <a:uFillTx/>
                        </a:rPr>
                        <a:t>, input </a:t>
                      </a:r>
                      <a:r>
                        <a:rPr kumimoji="0" lang="en-MY" sz="1400" u="none" strike="noStrike" kern="1200" cap="none" spc="0" normalizeH="0" baseline="0" noProof="0" dirty="0" err="1" smtClean="0">
                          <a:ln>
                            <a:noFill/>
                          </a:ln>
                          <a:effectLst/>
                          <a:uLnTx/>
                          <a:uFillTx/>
                        </a:rPr>
                        <a:t>tidak</a:t>
                      </a:r>
                      <a:r>
                        <a:rPr kumimoji="0" lang="en-MY" sz="1400" u="none" strike="noStrike" kern="1200" cap="none" spc="0" normalizeH="0" baseline="0" noProof="0" dirty="0" smtClean="0">
                          <a:ln>
                            <a:noFill/>
                          </a:ln>
                          <a:effectLst/>
                          <a:uLnTx/>
                          <a:uFillTx/>
                        </a:rPr>
                        <a:t> </a:t>
                      </a:r>
                      <a:r>
                        <a:rPr kumimoji="0" lang="en-MY" sz="1400" u="none" strike="noStrike" kern="1200" cap="none" spc="0" normalizeH="0" baseline="0" noProof="0" dirty="0" err="1" smtClean="0">
                          <a:ln>
                            <a:noFill/>
                          </a:ln>
                          <a:effectLst/>
                          <a:uLnTx/>
                          <a:uFillTx/>
                        </a:rPr>
                        <a:t>sah</a:t>
                      </a:r>
                      <a:endParaRPr lang="en-MY" sz="1400" b="0" dirty="0">
                        <a:latin typeface="Century Gothic" panose="020B0502020202020204" pitchFamily="34" charset="0"/>
                      </a:endParaRPr>
                    </a:p>
                  </a:txBody>
                  <a:tcPr/>
                </a:tc>
                <a:extLst>
                  <a:ext uri="{0D108BD9-81ED-4DB2-BD59-A6C34878D82A}">
                    <a16:rowId xmlns:a16="http://schemas.microsoft.com/office/drawing/2014/main" val="1132844571"/>
                  </a:ext>
                </a:extLst>
              </a:tr>
            </a:tbl>
          </a:graphicData>
        </a:graphic>
      </p:graphicFrame>
      <p:sp>
        <p:nvSpPr>
          <p:cNvPr id="2" name="Rectangle 1"/>
          <p:cNvSpPr/>
          <p:nvPr/>
        </p:nvSpPr>
        <p:spPr>
          <a:xfrm>
            <a:off x="3852157" y="3198892"/>
            <a:ext cx="4906891" cy="369332"/>
          </a:xfrm>
          <a:prstGeom prst="rect">
            <a:avLst/>
          </a:prstGeom>
          <a:solidFill>
            <a:srgbClr val="FFFFC5"/>
          </a:solidFill>
          <a:effectLst>
            <a:outerShdw blurRad="50800" dist="38100" dir="2700000" algn="tl" rotWithShape="0">
              <a:prstClr val="black">
                <a:alpha val="40000"/>
              </a:prstClr>
            </a:outerShdw>
          </a:effectLst>
        </p:spPr>
        <p:txBody>
          <a:bodyPr wrap="square">
            <a:spAutoFit/>
          </a:bodyPr>
          <a:lstStyle/>
          <a:p>
            <a:pPr marL="84138" algn="ctr" fontAlgn="t"/>
            <a:r>
              <a:rPr lang="en-MY" dirty="0">
                <a:latin typeface="Calibri" panose="020F0502020204030204" pitchFamily="34" charset="0"/>
                <a:cs typeface="Calibri" panose="020F0502020204030204" pitchFamily="34" charset="0"/>
              </a:rPr>
              <a:t>Each </a:t>
            </a:r>
            <a:r>
              <a:rPr lang="en-MY" dirty="0" smtClean="0">
                <a:latin typeface="Calibri" panose="020F0502020204030204" pitchFamily="34" charset="0"/>
                <a:cs typeface="Calibri" panose="020F0502020204030204" pitchFamily="34" charset="0"/>
              </a:rPr>
              <a:t>boundary is a test condition</a:t>
            </a:r>
            <a:endParaRPr lang="en-MY" dirty="0">
              <a:solidFill>
                <a:srgbClr val="000000"/>
              </a:solidFill>
              <a:latin typeface="Calibri" panose="020F0502020204030204" pitchFamily="34" charset="0"/>
              <a:cs typeface="Calibri" panose="020F0502020204030204" pitchFamily="34" charset="0"/>
            </a:endParaRPr>
          </a:p>
        </p:txBody>
      </p:sp>
      <p:sp>
        <p:nvSpPr>
          <p:cNvPr id="3" name="Rectangle 2"/>
          <p:cNvSpPr/>
          <p:nvPr/>
        </p:nvSpPr>
        <p:spPr>
          <a:xfrm>
            <a:off x="4347457" y="3812750"/>
            <a:ext cx="4050935" cy="369332"/>
          </a:xfrm>
          <a:prstGeom prst="rect">
            <a:avLst/>
          </a:prstGeom>
          <a:solidFill>
            <a:srgbClr val="FFFFC5"/>
          </a:solidFill>
          <a:effectLst>
            <a:outerShdw blurRad="50800" dist="38100" dir="2700000" algn="tl" rotWithShape="0">
              <a:prstClr val="black">
                <a:alpha val="40000"/>
              </a:prstClr>
            </a:outerShdw>
          </a:effectLst>
        </p:spPr>
        <p:txBody>
          <a:bodyPr wrap="square">
            <a:spAutoFit/>
          </a:bodyPr>
          <a:lstStyle/>
          <a:p>
            <a:pPr marL="84138" algn="ctr" fontAlgn="t"/>
            <a:r>
              <a:rPr lang="en-MY" dirty="0">
                <a:latin typeface="Calibri" panose="020F0502020204030204" pitchFamily="34" charset="0"/>
                <a:cs typeface="Calibri" panose="020F0502020204030204" pitchFamily="34" charset="0"/>
              </a:rPr>
              <a:t>T</a:t>
            </a:r>
            <a:r>
              <a:rPr lang="en-MY" dirty="0" smtClean="0">
                <a:latin typeface="Calibri" panose="020F0502020204030204" pitchFamily="34" charset="0"/>
                <a:cs typeface="Calibri" panose="020F0502020204030204" pitchFamily="34" charset="0"/>
              </a:rPr>
              <a:t>hree </a:t>
            </a:r>
            <a:r>
              <a:rPr lang="en-MY" dirty="0">
                <a:latin typeface="Calibri" panose="020F0502020204030204" pitchFamily="34" charset="0"/>
                <a:cs typeface="Calibri" panose="020F0502020204030204" pitchFamily="34" charset="0"/>
              </a:rPr>
              <a:t>value </a:t>
            </a:r>
            <a:r>
              <a:rPr lang="en-MY" dirty="0" smtClean="0">
                <a:latin typeface="Calibri" panose="020F0502020204030204" pitchFamily="34" charset="0"/>
                <a:cs typeface="Calibri" panose="020F0502020204030204" pitchFamily="34" charset="0"/>
              </a:rPr>
              <a:t>for each boundary </a:t>
            </a:r>
            <a:endParaRPr lang="en-MY" dirty="0">
              <a:latin typeface="Calibri" panose="020F0502020204030204" pitchFamily="34" charset="0"/>
              <a:cs typeface="Calibri" panose="020F0502020204030204" pitchFamily="34" charset="0"/>
            </a:endParaRPr>
          </a:p>
        </p:txBody>
      </p:sp>
      <p:sp>
        <p:nvSpPr>
          <p:cNvPr id="42" name="Rectangle 41"/>
          <p:cNvSpPr/>
          <p:nvPr/>
        </p:nvSpPr>
        <p:spPr>
          <a:xfrm>
            <a:off x="3593652" y="4595348"/>
            <a:ext cx="5558543" cy="369332"/>
          </a:xfrm>
          <a:prstGeom prst="rect">
            <a:avLst/>
          </a:prstGeom>
          <a:solidFill>
            <a:srgbClr val="FFFFC5"/>
          </a:solidFill>
          <a:effectLst>
            <a:outerShdw blurRad="50800" dist="38100" dir="2700000" algn="tl" rotWithShape="0">
              <a:prstClr val="black">
                <a:alpha val="40000"/>
              </a:prstClr>
            </a:outerShdw>
          </a:effectLst>
        </p:spPr>
        <p:txBody>
          <a:bodyPr wrap="square">
            <a:spAutoFit/>
          </a:bodyPr>
          <a:lstStyle/>
          <a:p>
            <a:pPr marL="84138" algn="ctr" fontAlgn="t"/>
            <a:r>
              <a:rPr lang="en-MY" dirty="0" smtClean="0">
                <a:latin typeface="Calibri" panose="020F0502020204030204" pitchFamily="34" charset="0"/>
                <a:cs typeface="Calibri" panose="020F0502020204030204" pitchFamily="34" charset="0"/>
              </a:rPr>
              <a:t>One TC can fulfil more than one TCV which is similar</a:t>
            </a:r>
            <a:endParaRPr lang="en-MY" dirty="0">
              <a:latin typeface="Calibri" panose="020F0502020204030204" pitchFamily="34" charset="0"/>
              <a:cs typeface="Calibri" panose="020F0502020204030204" pitchFamily="34" charset="0"/>
            </a:endParaRPr>
          </a:p>
        </p:txBody>
      </p:sp>
      <p:sp>
        <p:nvSpPr>
          <p:cNvPr id="51" name="Rectangle 50">
            <a:extLst>
              <a:ext uri="{FF2B5EF4-FFF2-40B4-BE49-F238E27FC236}">
                <a16:creationId xmlns:a16="http://schemas.microsoft.com/office/drawing/2014/main" id="{43F59613-54D9-4715-AD64-3686FB002C83}"/>
              </a:ext>
            </a:extLst>
          </p:cNvPr>
          <p:cNvSpPr/>
          <p:nvPr/>
        </p:nvSpPr>
        <p:spPr>
          <a:xfrm>
            <a:off x="431128" y="685800"/>
            <a:ext cx="8754320" cy="461665"/>
          </a:xfrm>
          <a:prstGeom prst="rect">
            <a:avLst/>
          </a:prstGeom>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1200"/>
              </a:spcBef>
              <a:defRPr/>
            </a:pPr>
            <a:r>
              <a:rPr lang="en-US" sz="2400" b="1" dirty="0" smtClean="0">
                <a:solidFill>
                  <a:srgbClr val="30786E"/>
                </a:solidFill>
                <a:latin typeface="Century Gothic" panose="020B0502020202020204" pitchFamily="34" charset="0"/>
              </a:rPr>
              <a:t>1. LATIHAN </a:t>
            </a:r>
            <a:r>
              <a:rPr lang="en-US" sz="2400" b="1" i="1" dirty="0" smtClean="0">
                <a:solidFill>
                  <a:srgbClr val="30786E"/>
                </a:solidFill>
                <a:latin typeface="Century Gothic" panose="020B0502020202020204" pitchFamily="34" charset="0"/>
              </a:rPr>
              <a:t>BOUNDARY VALUE ANALYSIS (BVA) TECHNIQUE</a:t>
            </a:r>
            <a:endParaRPr lang="en-US" sz="2400" b="1" i="1" dirty="0">
              <a:solidFill>
                <a:srgbClr val="30786E"/>
              </a:solidFill>
              <a:latin typeface="Century Gothic" panose="020B0502020202020204" pitchFamily="34" charset="0"/>
            </a:endParaRPr>
          </a:p>
        </p:txBody>
      </p:sp>
    </p:spTree>
    <p:extLst>
      <p:ext uri="{BB962C8B-B14F-4D97-AF65-F5344CB8AC3E}">
        <p14:creationId xmlns:p14="http://schemas.microsoft.com/office/powerpoint/2010/main" val="3903980058"/>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BA2A53E5-BEFF-4B08-BF4D-D887C51C0FA3}"/>
              </a:ext>
            </a:extLst>
          </p:cNvPr>
          <p:cNvGrpSpPr/>
          <p:nvPr/>
        </p:nvGrpSpPr>
        <p:grpSpPr>
          <a:xfrm>
            <a:off x="555843" y="1173308"/>
            <a:ext cx="10359807" cy="369742"/>
            <a:chOff x="9527108" y="4082625"/>
            <a:chExt cx="2447049" cy="0"/>
          </a:xfrm>
        </p:grpSpPr>
        <p:cxnSp>
          <p:nvCxnSpPr>
            <p:cNvPr id="12" name="Straight Connector 11">
              <a:extLst>
                <a:ext uri="{FF2B5EF4-FFF2-40B4-BE49-F238E27FC236}">
                  <a16:creationId xmlns:a16="http://schemas.microsoft.com/office/drawing/2014/main" id="{80E83227-3E17-4F36-A718-5778B4E10778}"/>
                </a:ext>
              </a:extLst>
            </p:cNvPr>
            <p:cNvCxnSpPr>
              <a:cxnSpLocks/>
            </p:cNvCxnSpPr>
            <p:nvPr/>
          </p:nvCxnSpPr>
          <p:spPr>
            <a:xfrm>
              <a:off x="9527108" y="4082625"/>
              <a:ext cx="244704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FD70834-1E08-45B1-A750-32359E5EAAB8}"/>
                </a:ext>
              </a:extLst>
            </p:cNvPr>
            <p:cNvCxnSpPr>
              <a:cxnSpLocks/>
            </p:cNvCxnSpPr>
            <p:nvPr/>
          </p:nvCxnSpPr>
          <p:spPr>
            <a:xfrm>
              <a:off x="9527108" y="4082625"/>
              <a:ext cx="552013" cy="0"/>
            </a:xfrm>
            <a:prstGeom prst="line">
              <a:avLst/>
            </a:prstGeom>
            <a:ln w="28575">
              <a:solidFill>
                <a:srgbClr val="74D2C0"/>
              </a:solidFill>
            </a:ln>
          </p:spPr>
          <p:style>
            <a:lnRef idx="1">
              <a:schemeClr val="accent1"/>
            </a:lnRef>
            <a:fillRef idx="0">
              <a:schemeClr val="accent1"/>
            </a:fillRef>
            <a:effectRef idx="0">
              <a:schemeClr val="accent1"/>
            </a:effectRef>
            <a:fontRef idx="minor">
              <a:schemeClr val="tx1"/>
            </a:fontRef>
          </p:style>
        </p:cxnSp>
      </p:grpSp>
      <p:cxnSp>
        <p:nvCxnSpPr>
          <p:cNvPr id="17" name="Straight Arrow Connector 16"/>
          <p:cNvCxnSpPr/>
          <p:nvPr/>
        </p:nvCxnSpPr>
        <p:spPr>
          <a:xfrm>
            <a:off x="5771641" y="1657696"/>
            <a:ext cx="990600" cy="0"/>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4781041" y="1657696"/>
            <a:ext cx="990600" cy="0"/>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3790441" y="1657696"/>
            <a:ext cx="990600" cy="0"/>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2799841" y="1657696"/>
            <a:ext cx="990600" cy="0"/>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1809241" y="1657696"/>
            <a:ext cx="990600" cy="0"/>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818641" y="1657696"/>
            <a:ext cx="990600" cy="0"/>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1658398" y="1686599"/>
            <a:ext cx="301686" cy="369332"/>
          </a:xfrm>
          <a:prstGeom prst="rect">
            <a:avLst/>
          </a:prstGeom>
          <a:noFill/>
        </p:spPr>
        <p:txBody>
          <a:bodyPr wrap="none" rtlCol="0">
            <a:spAutoFit/>
          </a:bodyPr>
          <a:lstStyle/>
          <a:p>
            <a:r>
              <a:rPr lang="en-MY" dirty="0" smtClean="0"/>
              <a:t>0</a:t>
            </a:r>
            <a:endParaRPr lang="en-MY" dirty="0"/>
          </a:p>
        </p:txBody>
      </p:sp>
      <p:sp>
        <p:nvSpPr>
          <p:cNvPr id="28" name="TextBox 27"/>
          <p:cNvSpPr txBox="1"/>
          <p:nvPr/>
        </p:nvSpPr>
        <p:spPr>
          <a:xfrm>
            <a:off x="2636536" y="1688068"/>
            <a:ext cx="418704" cy="369332"/>
          </a:xfrm>
          <a:prstGeom prst="rect">
            <a:avLst/>
          </a:prstGeom>
          <a:noFill/>
        </p:spPr>
        <p:txBody>
          <a:bodyPr wrap="none" rtlCol="0">
            <a:spAutoFit/>
          </a:bodyPr>
          <a:lstStyle/>
          <a:p>
            <a:r>
              <a:rPr lang="en-MY" dirty="0" smtClean="0"/>
              <a:t>30</a:t>
            </a:r>
            <a:endParaRPr lang="en-MY" dirty="0"/>
          </a:p>
        </p:txBody>
      </p:sp>
      <p:sp>
        <p:nvSpPr>
          <p:cNvPr id="29" name="TextBox 28"/>
          <p:cNvSpPr txBox="1"/>
          <p:nvPr/>
        </p:nvSpPr>
        <p:spPr>
          <a:xfrm>
            <a:off x="3561841" y="1686599"/>
            <a:ext cx="418704" cy="369332"/>
          </a:xfrm>
          <a:prstGeom prst="rect">
            <a:avLst/>
          </a:prstGeom>
          <a:noFill/>
        </p:spPr>
        <p:txBody>
          <a:bodyPr wrap="none" rtlCol="0">
            <a:spAutoFit/>
          </a:bodyPr>
          <a:lstStyle/>
          <a:p>
            <a:r>
              <a:rPr lang="en-MY" dirty="0" smtClean="0"/>
              <a:t>50</a:t>
            </a:r>
            <a:endParaRPr lang="en-MY" dirty="0"/>
          </a:p>
        </p:txBody>
      </p:sp>
      <p:sp>
        <p:nvSpPr>
          <p:cNvPr id="30" name="TextBox 29"/>
          <p:cNvSpPr txBox="1"/>
          <p:nvPr/>
        </p:nvSpPr>
        <p:spPr>
          <a:xfrm>
            <a:off x="4552441" y="1686599"/>
            <a:ext cx="418704" cy="369332"/>
          </a:xfrm>
          <a:prstGeom prst="rect">
            <a:avLst/>
          </a:prstGeom>
          <a:noFill/>
        </p:spPr>
        <p:txBody>
          <a:bodyPr wrap="none" rtlCol="0">
            <a:spAutoFit/>
          </a:bodyPr>
          <a:lstStyle/>
          <a:p>
            <a:r>
              <a:rPr lang="en-MY" dirty="0" smtClean="0"/>
              <a:t>70</a:t>
            </a:r>
            <a:endParaRPr lang="en-MY" dirty="0"/>
          </a:p>
        </p:txBody>
      </p:sp>
      <p:sp>
        <p:nvSpPr>
          <p:cNvPr id="31" name="TextBox 30"/>
          <p:cNvSpPr txBox="1"/>
          <p:nvPr/>
        </p:nvSpPr>
        <p:spPr>
          <a:xfrm>
            <a:off x="5503779" y="1686599"/>
            <a:ext cx="535724" cy="369332"/>
          </a:xfrm>
          <a:prstGeom prst="rect">
            <a:avLst/>
          </a:prstGeom>
          <a:noFill/>
        </p:spPr>
        <p:txBody>
          <a:bodyPr wrap="none" rtlCol="0">
            <a:spAutoFit/>
          </a:bodyPr>
          <a:lstStyle/>
          <a:p>
            <a:r>
              <a:rPr lang="en-MY" dirty="0" smtClean="0"/>
              <a:t>100</a:t>
            </a:r>
            <a:endParaRPr lang="en-MY" dirty="0"/>
          </a:p>
        </p:txBody>
      </p:sp>
      <p:sp>
        <p:nvSpPr>
          <p:cNvPr id="32" name="TextBox 31"/>
          <p:cNvSpPr txBox="1"/>
          <p:nvPr/>
        </p:nvSpPr>
        <p:spPr>
          <a:xfrm>
            <a:off x="2153698" y="1228240"/>
            <a:ext cx="330540" cy="369332"/>
          </a:xfrm>
          <a:prstGeom prst="rect">
            <a:avLst/>
          </a:prstGeom>
          <a:noFill/>
        </p:spPr>
        <p:txBody>
          <a:bodyPr wrap="none" rtlCol="0">
            <a:spAutoFit/>
          </a:bodyPr>
          <a:lstStyle/>
          <a:p>
            <a:r>
              <a:rPr lang="en-MY" b="1" dirty="0" smtClean="0">
                <a:solidFill>
                  <a:srgbClr val="0070C0"/>
                </a:solidFill>
              </a:rPr>
              <a:t>D</a:t>
            </a:r>
            <a:endParaRPr lang="en-MY" b="1" dirty="0">
              <a:solidFill>
                <a:srgbClr val="0070C0"/>
              </a:solidFill>
            </a:endParaRPr>
          </a:p>
        </p:txBody>
      </p:sp>
      <p:sp>
        <p:nvSpPr>
          <p:cNvPr id="33" name="TextBox 32"/>
          <p:cNvSpPr txBox="1"/>
          <p:nvPr/>
        </p:nvSpPr>
        <p:spPr>
          <a:xfrm>
            <a:off x="3144298" y="1228240"/>
            <a:ext cx="308098" cy="369332"/>
          </a:xfrm>
          <a:prstGeom prst="rect">
            <a:avLst/>
          </a:prstGeom>
          <a:noFill/>
        </p:spPr>
        <p:txBody>
          <a:bodyPr wrap="none" rtlCol="0">
            <a:spAutoFit/>
          </a:bodyPr>
          <a:lstStyle/>
          <a:p>
            <a:r>
              <a:rPr lang="en-MY" b="1" dirty="0" smtClean="0">
                <a:solidFill>
                  <a:srgbClr val="0070C0"/>
                </a:solidFill>
              </a:rPr>
              <a:t>C</a:t>
            </a:r>
            <a:endParaRPr lang="en-MY" b="1" dirty="0">
              <a:solidFill>
                <a:srgbClr val="0070C0"/>
              </a:solidFill>
            </a:endParaRPr>
          </a:p>
        </p:txBody>
      </p:sp>
      <p:sp>
        <p:nvSpPr>
          <p:cNvPr id="34" name="TextBox 33"/>
          <p:cNvSpPr txBox="1"/>
          <p:nvPr/>
        </p:nvSpPr>
        <p:spPr>
          <a:xfrm>
            <a:off x="4134898" y="1230868"/>
            <a:ext cx="314510" cy="369332"/>
          </a:xfrm>
          <a:prstGeom prst="rect">
            <a:avLst/>
          </a:prstGeom>
          <a:noFill/>
        </p:spPr>
        <p:txBody>
          <a:bodyPr wrap="none" rtlCol="0">
            <a:spAutoFit/>
          </a:bodyPr>
          <a:lstStyle/>
          <a:p>
            <a:r>
              <a:rPr lang="en-MY" b="1" dirty="0" smtClean="0">
                <a:solidFill>
                  <a:srgbClr val="0070C0"/>
                </a:solidFill>
              </a:rPr>
              <a:t>B</a:t>
            </a:r>
            <a:endParaRPr lang="en-MY" b="1" dirty="0">
              <a:solidFill>
                <a:srgbClr val="0070C0"/>
              </a:solidFill>
            </a:endParaRPr>
          </a:p>
        </p:txBody>
      </p:sp>
      <p:sp>
        <p:nvSpPr>
          <p:cNvPr id="35" name="TextBox 34"/>
          <p:cNvSpPr txBox="1"/>
          <p:nvPr/>
        </p:nvSpPr>
        <p:spPr>
          <a:xfrm>
            <a:off x="5106262" y="1228240"/>
            <a:ext cx="324128" cy="369332"/>
          </a:xfrm>
          <a:prstGeom prst="rect">
            <a:avLst/>
          </a:prstGeom>
          <a:noFill/>
        </p:spPr>
        <p:txBody>
          <a:bodyPr wrap="none" rtlCol="0">
            <a:spAutoFit/>
          </a:bodyPr>
          <a:lstStyle/>
          <a:p>
            <a:r>
              <a:rPr lang="en-MY" b="1" dirty="0" smtClean="0">
                <a:solidFill>
                  <a:srgbClr val="0070C0"/>
                </a:solidFill>
              </a:rPr>
              <a:t>A</a:t>
            </a:r>
            <a:endParaRPr lang="en-MY" b="1" dirty="0">
              <a:solidFill>
                <a:srgbClr val="0070C0"/>
              </a:solidFill>
            </a:endParaRPr>
          </a:p>
        </p:txBody>
      </p:sp>
      <p:cxnSp>
        <p:nvCxnSpPr>
          <p:cNvPr id="37" name="Straight Connector 36"/>
          <p:cNvCxnSpPr/>
          <p:nvPr/>
        </p:nvCxnSpPr>
        <p:spPr>
          <a:xfrm>
            <a:off x="1809241" y="1489956"/>
            <a:ext cx="0" cy="243940"/>
          </a:xfrm>
          <a:prstGeom prst="line">
            <a:avLst/>
          </a:prstGeom>
          <a:ln w="19050"/>
        </p:spPr>
        <p:style>
          <a:lnRef idx="1">
            <a:schemeClr val="dk1"/>
          </a:lnRef>
          <a:fillRef idx="0">
            <a:schemeClr val="dk1"/>
          </a:fillRef>
          <a:effectRef idx="0">
            <a:schemeClr val="dk1"/>
          </a:effectRef>
          <a:fontRef idx="minor">
            <a:schemeClr val="tx1"/>
          </a:fontRef>
        </p:style>
      </p:cxnSp>
      <p:cxnSp>
        <p:nvCxnSpPr>
          <p:cNvPr id="38" name="Straight Connector 37"/>
          <p:cNvCxnSpPr/>
          <p:nvPr/>
        </p:nvCxnSpPr>
        <p:spPr>
          <a:xfrm>
            <a:off x="2799841" y="1505296"/>
            <a:ext cx="0" cy="243940"/>
          </a:xfrm>
          <a:prstGeom prst="line">
            <a:avLst/>
          </a:prstGeom>
          <a:ln w="19050"/>
        </p:spPr>
        <p:style>
          <a:lnRef idx="1">
            <a:schemeClr val="dk1"/>
          </a:lnRef>
          <a:fillRef idx="0">
            <a:schemeClr val="dk1"/>
          </a:fillRef>
          <a:effectRef idx="0">
            <a:schemeClr val="dk1"/>
          </a:effectRef>
          <a:fontRef idx="minor">
            <a:schemeClr val="tx1"/>
          </a:fontRef>
        </p:style>
      </p:cxnSp>
      <p:cxnSp>
        <p:nvCxnSpPr>
          <p:cNvPr id="39" name="Straight Connector 38"/>
          <p:cNvCxnSpPr/>
          <p:nvPr/>
        </p:nvCxnSpPr>
        <p:spPr>
          <a:xfrm>
            <a:off x="3790441" y="1505296"/>
            <a:ext cx="0" cy="243940"/>
          </a:xfrm>
          <a:prstGeom prst="line">
            <a:avLst/>
          </a:prstGeom>
          <a:ln w="19050"/>
        </p:spPr>
        <p:style>
          <a:lnRef idx="1">
            <a:schemeClr val="dk1"/>
          </a:lnRef>
          <a:fillRef idx="0">
            <a:schemeClr val="dk1"/>
          </a:fillRef>
          <a:effectRef idx="0">
            <a:schemeClr val="dk1"/>
          </a:effectRef>
          <a:fontRef idx="minor">
            <a:schemeClr val="tx1"/>
          </a:fontRef>
        </p:style>
      </p:cxnSp>
      <p:cxnSp>
        <p:nvCxnSpPr>
          <p:cNvPr id="40" name="Straight Connector 39"/>
          <p:cNvCxnSpPr/>
          <p:nvPr/>
        </p:nvCxnSpPr>
        <p:spPr>
          <a:xfrm>
            <a:off x="4781041" y="1505296"/>
            <a:ext cx="0" cy="243940"/>
          </a:xfrm>
          <a:prstGeom prst="line">
            <a:avLst/>
          </a:prstGeom>
          <a:ln w="19050"/>
        </p:spPr>
        <p:style>
          <a:lnRef idx="1">
            <a:schemeClr val="dk1"/>
          </a:lnRef>
          <a:fillRef idx="0">
            <a:schemeClr val="dk1"/>
          </a:fillRef>
          <a:effectRef idx="0">
            <a:schemeClr val="dk1"/>
          </a:effectRef>
          <a:fontRef idx="minor">
            <a:schemeClr val="tx1"/>
          </a:fontRef>
        </p:style>
      </p:cxnSp>
      <p:cxnSp>
        <p:nvCxnSpPr>
          <p:cNvPr id="41" name="Straight Connector 40"/>
          <p:cNvCxnSpPr/>
          <p:nvPr/>
        </p:nvCxnSpPr>
        <p:spPr>
          <a:xfrm>
            <a:off x="5771641" y="1505296"/>
            <a:ext cx="0" cy="243940"/>
          </a:xfrm>
          <a:prstGeom prst="line">
            <a:avLst/>
          </a:prstGeom>
          <a:ln w="19050"/>
        </p:spPr>
        <p:style>
          <a:lnRef idx="1">
            <a:schemeClr val="dk1"/>
          </a:lnRef>
          <a:fillRef idx="0">
            <a:schemeClr val="dk1"/>
          </a:fillRef>
          <a:effectRef idx="0">
            <a:schemeClr val="dk1"/>
          </a:effectRef>
          <a:fontRef idx="minor">
            <a:schemeClr val="tx1"/>
          </a:fontRef>
        </p:style>
      </p:cxnSp>
      <p:sp>
        <p:nvSpPr>
          <p:cNvPr id="43" name="TextBox 42"/>
          <p:cNvSpPr txBox="1"/>
          <p:nvPr/>
        </p:nvSpPr>
        <p:spPr>
          <a:xfrm>
            <a:off x="2041616" y="1688802"/>
            <a:ext cx="554704" cy="307777"/>
          </a:xfrm>
          <a:prstGeom prst="rect">
            <a:avLst/>
          </a:prstGeom>
          <a:noFill/>
        </p:spPr>
        <p:txBody>
          <a:bodyPr wrap="none" rtlCol="0">
            <a:spAutoFit/>
          </a:bodyPr>
          <a:lstStyle/>
          <a:p>
            <a:r>
              <a:rPr lang="en-MY" sz="1400" b="1" dirty="0" smtClean="0">
                <a:solidFill>
                  <a:srgbClr val="6DB33F"/>
                </a:solidFill>
              </a:rPr>
              <a:t>Valid</a:t>
            </a:r>
            <a:endParaRPr lang="en-MY" sz="1400" b="1" dirty="0">
              <a:solidFill>
                <a:srgbClr val="6DB33F"/>
              </a:solidFill>
            </a:endParaRPr>
          </a:p>
        </p:txBody>
      </p:sp>
      <p:sp>
        <p:nvSpPr>
          <p:cNvPr id="44" name="TextBox 43"/>
          <p:cNvSpPr txBox="1"/>
          <p:nvPr/>
        </p:nvSpPr>
        <p:spPr>
          <a:xfrm>
            <a:off x="3055240" y="1688802"/>
            <a:ext cx="554704" cy="307777"/>
          </a:xfrm>
          <a:prstGeom prst="rect">
            <a:avLst/>
          </a:prstGeom>
          <a:noFill/>
        </p:spPr>
        <p:txBody>
          <a:bodyPr wrap="none" rtlCol="0">
            <a:spAutoFit/>
          </a:bodyPr>
          <a:lstStyle/>
          <a:p>
            <a:r>
              <a:rPr lang="en-MY" sz="1400" b="1" dirty="0" smtClean="0">
                <a:solidFill>
                  <a:srgbClr val="6DB33F"/>
                </a:solidFill>
              </a:rPr>
              <a:t>Valid</a:t>
            </a:r>
            <a:endParaRPr lang="en-MY" sz="1400" b="1" dirty="0">
              <a:solidFill>
                <a:srgbClr val="6DB33F"/>
              </a:solidFill>
            </a:endParaRPr>
          </a:p>
        </p:txBody>
      </p:sp>
      <p:sp>
        <p:nvSpPr>
          <p:cNvPr id="45" name="TextBox 44"/>
          <p:cNvSpPr txBox="1"/>
          <p:nvPr/>
        </p:nvSpPr>
        <p:spPr>
          <a:xfrm>
            <a:off x="4044038" y="1682813"/>
            <a:ext cx="554704" cy="307777"/>
          </a:xfrm>
          <a:prstGeom prst="rect">
            <a:avLst/>
          </a:prstGeom>
          <a:noFill/>
        </p:spPr>
        <p:txBody>
          <a:bodyPr wrap="none" rtlCol="0">
            <a:spAutoFit/>
          </a:bodyPr>
          <a:lstStyle/>
          <a:p>
            <a:r>
              <a:rPr lang="en-MY" sz="1400" b="1" dirty="0" smtClean="0">
                <a:solidFill>
                  <a:srgbClr val="6DB33F"/>
                </a:solidFill>
              </a:rPr>
              <a:t>Valid</a:t>
            </a:r>
            <a:endParaRPr lang="en-MY" sz="1400" b="1" dirty="0">
              <a:solidFill>
                <a:srgbClr val="6DB33F"/>
              </a:solidFill>
            </a:endParaRPr>
          </a:p>
        </p:txBody>
      </p:sp>
      <p:sp>
        <p:nvSpPr>
          <p:cNvPr id="46" name="TextBox 45"/>
          <p:cNvSpPr txBox="1"/>
          <p:nvPr/>
        </p:nvSpPr>
        <p:spPr>
          <a:xfrm>
            <a:off x="4998989" y="1667657"/>
            <a:ext cx="554704" cy="307777"/>
          </a:xfrm>
          <a:prstGeom prst="rect">
            <a:avLst/>
          </a:prstGeom>
          <a:noFill/>
        </p:spPr>
        <p:txBody>
          <a:bodyPr wrap="none" rtlCol="0">
            <a:spAutoFit/>
          </a:bodyPr>
          <a:lstStyle/>
          <a:p>
            <a:r>
              <a:rPr lang="en-MY" sz="1400" b="1" dirty="0" smtClean="0">
                <a:solidFill>
                  <a:srgbClr val="6DB33F"/>
                </a:solidFill>
              </a:rPr>
              <a:t>Valid</a:t>
            </a:r>
            <a:endParaRPr lang="en-MY" sz="1400" b="1" dirty="0">
              <a:solidFill>
                <a:srgbClr val="6DB33F"/>
              </a:solidFill>
            </a:endParaRPr>
          </a:p>
        </p:txBody>
      </p:sp>
      <p:sp>
        <p:nvSpPr>
          <p:cNvPr id="47" name="TextBox 46"/>
          <p:cNvSpPr txBox="1"/>
          <p:nvPr/>
        </p:nvSpPr>
        <p:spPr>
          <a:xfrm>
            <a:off x="1036589" y="1682813"/>
            <a:ext cx="682816" cy="307777"/>
          </a:xfrm>
          <a:prstGeom prst="rect">
            <a:avLst/>
          </a:prstGeom>
          <a:noFill/>
        </p:spPr>
        <p:txBody>
          <a:bodyPr wrap="none" rtlCol="0">
            <a:spAutoFit/>
          </a:bodyPr>
          <a:lstStyle/>
          <a:p>
            <a:r>
              <a:rPr lang="en-MY" sz="1400" b="1" dirty="0" smtClean="0">
                <a:solidFill>
                  <a:srgbClr val="FF0000"/>
                </a:solidFill>
              </a:rPr>
              <a:t>Invalid</a:t>
            </a:r>
            <a:endParaRPr lang="en-MY" sz="1400" b="1" dirty="0">
              <a:solidFill>
                <a:srgbClr val="FF0000"/>
              </a:solidFill>
            </a:endParaRPr>
          </a:p>
        </p:txBody>
      </p:sp>
      <p:sp>
        <p:nvSpPr>
          <p:cNvPr id="49" name="Rectangle 48"/>
          <p:cNvSpPr/>
          <p:nvPr/>
        </p:nvSpPr>
        <p:spPr>
          <a:xfrm>
            <a:off x="5959640" y="1676639"/>
            <a:ext cx="682816" cy="307777"/>
          </a:xfrm>
          <a:prstGeom prst="rect">
            <a:avLst/>
          </a:prstGeom>
        </p:spPr>
        <p:txBody>
          <a:bodyPr wrap="none">
            <a:spAutoFit/>
          </a:bodyPr>
          <a:lstStyle/>
          <a:p>
            <a:r>
              <a:rPr lang="en-MY" sz="1400" b="1" dirty="0">
                <a:solidFill>
                  <a:srgbClr val="FF0000"/>
                </a:solidFill>
              </a:rPr>
              <a:t>Invalid</a:t>
            </a:r>
            <a:endParaRPr lang="en-MY" sz="1400" dirty="0"/>
          </a:p>
        </p:txBody>
      </p:sp>
      <p:graphicFrame>
        <p:nvGraphicFramePr>
          <p:cNvPr id="52" name="Table 51"/>
          <p:cNvGraphicFramePr>
            <a:graphicFrameLocks noGrp="1"/>
          </p:cNvGraphicFramePr>
          <p:nvPr>
            <p:extLst>
              <p:ext uri="{D42A27DB-BD31-4B8C-83A1-F6EECF244321}">
                <p14:modId xmlns:p14="http://schemas.microsoft.com/office/powerpoint/2010/main" val="3696514998"/>
              </p:ext>
            </p:extLst>
          </p:nvPr>
        </p:nvGraphicFramePr>
        <p:xfrm>
          <a:off x="168413" y="2219960"/>
          <a:ext cx="11642588" cy="4328160"/>
        </p:xfrm>
        <a:graphic>
          <a:graphicData uri="http://schemas.openxmlformats.org/drawingml/2006/table">
            <a:tbl>
              <a:tblPr firstRow="1" bandRow="1">
                <a:tableStyleId>{5940675A-B579-460E-94D1-54222C63F5DA}</a:tableStyleId>
              </a:tblPr>
              <a:tblGrid>
                <a:gridCol w="1238847">
                  <a:extLst>
                    <a:ext uri="{9D8B030D-6E8A-4147-A177-3AD203B41FA5}">
                      <a16:colId xmlns:a16="http://schemas.microsoft.com/office/drawing/2014/main" val="4288253621"/>
                    </a:ext>
                  </a:extLst>
                </a:gridCol>
                <a:gridCol w="1793140">
                  <a:extLst>
                    <a:ext uri="{9D8B030D-6E8A-4147-A177-3AD203B41FA5}">
                      <a16:colId xmlns:a16="http://schemas.microsoft.com/office/drawing/2014/main" val="753858160"/>
                    </a:ext>
                  </a:extLst>
                </a:gridCol>
                <a:gridCol w="1676400">
                  <a:extLst>
                    <a:ext uri="{9D8B030D-6E8A-4147-A177-3AD203B41FA5}">
                      <a16:colId xmlns:a16="http://schemas.microsoft.com/office/drawing/2014/main" val="354625670"/>
                    </a:ext>
                  </a:extLst>
                </a:gridCol>
                <a:gridCol w="1676400">
                  <a:extLst>
                    <a:ext uri="{9D8B030D-6E8A-4147-A177-3AD203B41FA5}">
                      <a16:colId xmlns:a16="http://schemas.microsoft.com/office/drawing/2014/main" val="3800429280"/>
                    </a:ext>
                  </a:extLst>
                </a:gridCol>
                <a:gridCol w="2061411">
                  <a:extLst>
                    <a:ext uri="{9D8B030D-6E8A-4147-A177-3AD203B41FA5}">
                      <a16:colId xmlns:a16="http://schemas.microsoft.com/office/drawing/2014/main" val="908120115"/>
                    </a:ext>
                  </a:extLst>
                </a:gridCol>
                <a:gridCol w="1636294">
                  <a:extLst>
                    <a:ext uri="{9D8B030D-6E8A-4147-A177-3AD203B41FA5}">
                      <a16:colId xmlns:a16="http://schemas.microsoft.com/office/drawing/2014/main" val="3211366641"/>
                    </a:ext>
                  </a:extLst>
                </a:gridCol>
                <a:gridCol w="1560096">
                  <a:extLst>
                    <a:ext uri="{9D8B030D-6E8A-4147-A177-3AD203B41FA5}">
                      <a16:colId xmlns:a16="http://schemas.microsoft.com/office/drawing/2014/main" val="3707982599"/>
                    </a:ext>
                  </a:extLst>
                </a:gridCol>
              </a:tblGrid>
              <a:tr h="370840">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MY" sz="1400" b="1" dirty="0" smtClean="0"/>
                        <a:t>EQUIVALENCE PARTITION</a:t>
                      </a: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MY" sz="1400" dirty="0" smtClean="0"/>
                        <a:t>0≤marks≤29</a:t>
                      </a: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MY" sz="1400" dirty="0" smtClean="0"/>
                        <a:t>30≤marks≤49</a:t>
                      </a: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400" u="none" strike="noStrike" kern="0" cap="none" spc="0" normalizeH="0" baseline="0" noProof="0" dirty="0" smtClean="0">
                          <a:ln>
                            <a:noFill/>
                          </a:ln>
                          <a:effectLst/>
                          <a:uLnTx/>
                          <a:uFillTx/>
                        </a:rPr>
                        <a:t>50≤marks≤69</a:t>
                      </a:r>
                      <a:endParaRPr kumimoji="0" lang="en-MY" sz="1400" b="1" i="0" u="none" strike="noStrike" kern="0" cap="none" spc="0" normalizeH="0" baseline="0" noProof="0" dirty="0" smtClean="0">
                        <a:ln>
                          <a:noFill/>
                        </a:ln>
                        <a:solidFill>
                          <a:prstClr val="black"/>
                        </a:solidFill>
                        <a:effectLst/>
                        <a:uLnTx/>
                        <a:uFillTx/>
                        <a:latin typeface="Century Gothic" panose="020B0502020202020204" pitchFamily="34" charset="0"/>
                        <a:ea typeface="+mn-ea"/>
                        <a:cs typeface="+mn-cs"/>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400" u="none" strike="noStrike" kern="0" cap="none" spc="0" normalizeH="0" baseline="0" noProof="0" dirty="0" smtClean="0">
                          <a:ln>
                            <a:noFill/>
                          </a:ln>
                          <a:effectLst/>
                          <a:uLnTx/>
                          <a:uFillTx/>
                        </a:rPr>
                        <a:t>70≤marks≤100</a:t>
                      </a:r>
                      <a:endParaRPr kumimoji="0" lang="en-MY" sz="1400" b="1" i="0" u="none" strike="noStrike" kern="0" cap="none" spc="0" normalizeH="0" baseline="0" noProof="0" dirty="0" smtClean="0">
                        <a:ln>
                          <a:noFill/>
                        </a:ln>
                        <a:solidFill>
                          <a:prstClr val="black"/>
                        </a:solidFill>
                        <a:effectLst/>
                        <a:uLnTx/>
                        <a:uFillTx/>
                        <a:latin typeface="Century Gothic" panose="020B0502020202020204" pitchFamily="34" charset="0"/>
                        <a:ea typeface="+mn-ea"/>
                        <a:cs typeface="+mn-cs"/>
                      </a:endParaRPr>
                    </a:p>
                  </a:txBody>
                  <a:tcPr/>
                </a:tc>
                <a:tc>
                  <a:txBody>
                    <a:bodyPr/>
                    <a:lstStyle/>
                    <a:p>
                      <a:pPr algn="ctr"/>
                      <a:r>
                        <a:rPr lang="en-MY" sz="1400" dirty="0" smtClean="0"/>
                        <a:t>marks&lt;0</a:t>
                      </a:r>
                      <a:endParaRPr lang="en-MY" sz="1400" b="1" dirty="0">
                        <a:latin typeface="Century Gothic" panose="020B0502020202020204" pitchFamily="34" charset="0"/>
                      </a:endParaRPr>
                    </a:p>
                  </a:txBody>
                  <a:tcPr/>
                </a:tc>
                <a:tc>
                  <a:txBody>
                    <a:bodyPr/>
                    <a:lstStyle/>
                    <a:p>
                      <a:pPr algn="ctr"/>
                      <a:r>
                        <a:rPr lang="en-MY" sz="1400" dirty="0" smtClean="0"/>
                        <a:t>marks&gt;100</a:t>
                      </a:r>
                      <a:endParaRPr lang="en-MY" sz="1400" b="1" dirty="0">
                        <a:latin typeface="Century Gothic" panose="020B0502020202020204" pitchFamily="34" charset="0"/>
                      </a:endParaRPr>
                    </a:p>
                  </a:txBody>
                  <a:tcPr/>
                </a:tc>
                <a:extLst>
                  <a:ext uri="{0D108BD9-81ED-4DB2-BD59-A6C34878D82A}">
                    <a16:rowId xmlns:a16="http://schemas.microsoft.com/office/drawing/2014/main" val="3088413809"/>
                  </a:ext>
                </a:extLst>
              </a:tr>
              <a:tr h="548640">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MY" sz="1400" b="1" dirty="0" smtClean="0"/>
                        <a:t>TEST CONDITION</a:t>
                      </a:r>
                    </a:p>
                  </a:txBody>
                  <a:tcPr/>
                </a:tc>
                <a:tc>
                  <a:txBody>
                    <a:bodyPr/>
                    <a:lstStyle/>
                    <a:p>
                      <a:r>
                        <a:rPr lang="en-MY" sz="1400" dirty="0" smtClean="0"/>
                        <a:t>TCN1 mark</a:t>
                      </a:r>
                      <a:r>
                        <a:rPr lang="en-MY" sz="1400" baseline="0" dirty="0" smtClean="0"/>
                        <a:t> = 0</a:t>
                      </a:r>
                    </a:p>
                    <a:p>
                      <a:pPr marL="0" marR="0" lvl="0" indent="0" defTabSz="914400" eaLnBrk="1" fontAlgn="auto" latinLnBrk="0" hangingPunct="1">
                        <a:lnSpc>
                          <a:spcPct val="100000"/>
                        </a:lnSpc>
                        <a:spcBef>
                          <a:spcPts val="0"/>
                        </a:spcBef>
                        <a:spcAft>
                          <a:spcPts val="0"/>
                        </a:spcAft>
                        <a:buClrTx/>
                        <a:buSzTx/>
                        <a:buFontTx/>
                        <a:buNone/>
                        <a:tabLst/>
                        <a:defRPr/>
                      </a:pPr>
                      <a:r>
                        <a:rPr lang="en-MY" sz="1400" dirty="0" smtClean="0"/>
                        <a:t>TCN2 mark</a:t>
                      </a:r>
                      <a:r>
                        <a:rPr lang="en-MY" sz="1400" baseline="0" dirty="0" smtClean="0"/>
                        <a:t> = 29</a:t>
                      </a:r>
                      <a:endParaRPr lang="en-MY" sz="1400" dirty="0" smtClean="0"/>
                    </a:p>
                  </a:txBody>
                  <a:tcPr/>
                </a:tc>
                <a:tc>
                  <a:txBody>
                    <a:bodyPr/>
                    <a:lstStyle/>
                    <a:p>
                      <a:r>
                        <a:rPr lang="en-MY" sz="1400" dirty="0" smtClean="0"/>
                        <a:t>TCN3 mark</a:t>
                      </a:r>
                      <a:r>
                        <a:rPr lang="en-MY" sz="1400" baseline="0" dirty="0" smtClean="0"/>
                        <a:t> = 30</a:t>
                      </a:r>
                    </a:p>
                    <a:p>
                      <a:pPr marL="0" marR="0" lvl="0" indent="0" defTabSz="914400" eaLnBrk="1" fontAlgn="auto" latinLnBrk="0" hangingPunct="1">
                        <a:lnSpc>
                          <a:spcPct val="100000"/>
                        </a:lnSpc>
                        <a:spcBef>
                          <a:spcPts val="0"/>
                        </a:spcBef>
                        <a:spcAft>
                          <a:spcPts val="0"/>
                        </a:spcAft>
                        <a:buClrTx/>
                        <a:buSzTx/>
                        <a:buFontTx/>
                        <a:buNone/>
                        <a:tabLst/>
                        <a:defRPr/>
                      </a:pPr>
                      <a:r>
                        <a:rPr lang="en-MY" sz="1400" dirty="0" smtClean="0"/>
                        <a:t>TCN4 mark</a:t>
                      </a:r>
                      <a:r>
                        <a:rPr lang="en-MY" sz="1400" baseline="0" dirty="0" smtClean="0"/>
                        <a:t> = 49</a:t>
                      </a:r>
                      <a:endParaRPr lang="en-MY" sz="1400" dirty="0" smtClean="0"/>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dirty="0" smtClean="0">
                          <a:ln>
                            <a:noFill/>
                          </a:ln>
                          <a:solidFill>
                            <a:prstClr val="black"/>
                          </a:solidFill>
                          <a:effectLst/>
                          <a:uLnTx/>
                          <a:uFillTx/>
                          <a:latin typeface="Calibri"/>
                          <a:ea typeface="+mn-ea"/>
                          <a:cs typeface="+mn-cs"/>
                        </a:rPr>
                        <a:t>TCN5 mark = 50</a:t>
                      </a:r>
                    </a:p>
                    <a:p>
                      <a:pPr marL="0" marR="0" lvl="0" indent="0"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dirty="0" smtClean="0">
                          <a:ln>
                            <a:noFill/>
                          </a:ln>
                          <a:solidFill>
                            <a:prstClr val="black"/>
                          </a:solidFill>
                          <a:effectLst/>
                          <a:uLnTx/>
                          <a:uFillTx/>
                          <a:latin typeface="Calibri"/>
                          <a:ea typeface="+mn-ea"/>
                          <a:cs typeface="+mn-cs"/>
                        </a:rPr>
                        <a:t>TCN6 mark = 69</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dirty="0" smtClean="0">
                          <a:ln>
                            <a:noFill/>
                          </a:ln>
                          <a:solidFill>
                            <a:prstClr val="black"/>
                          </a:solidFill>
                          <a:effectLst/>
                          <a:uLnTx/>
                          <a:uFillTx/>
                          <a:latin typeface="Calibri"/>
                          <a:ea typeface="+mn-ea"/>
                          <a:cs typeface="+mn-cs"/>
                        </a:rPr>
                        <a:t>TCN7 mark = 70</a:t>
                      </a:r>
                    </a:p>
                    <a:p>
                      <a:pPr marL="0" marR="0" lvl="0" indent="0"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dirty="0" smtClean="0">
                          <a:ln>
                            <a:noFill/>
                          </a:ln>
                          <a:solidFill>
                            <a:prstClr val="black"/>
                          </a:solidFill>
                          <a:effectLst/>
                          <a:uLnTx/>
                          <a:uFillTx/>
                          <a:latin typeface="Calibri"/>
                          <a:ea typeface="+mn-ea"/>
                          <a:cs typeface="+mn-cs"/>
                        </a:rPr>
                        <a:t>TCN8 mark = 100</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dirty="0" smtClean="0">
                          <a:ln>
                            <a:noFill/>
                          </a:ln>
                          <a:solidFill>
                            <a:prstClr val="black"/>
                          </a:solidFill>
                          <a:effectLst/>
                          <a:uLnTx/>
                          <a:uFillTx/>
                          <a:latin typeface="Calibri"/>
                          <a:ea typeface="+mn-ea"/>
                          <a:cs typeface="+mn-cs"/>
                        </a:rPr>
                        <a:t>TCN9 mark = -0.5</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dirty="0" smtClean="0">
                          <a:ln>
                            <a:noFill/>
                          </a:ln>
                          <a:solidFill>
                            <a:prstClr val="black"/>
                          </a:solidFill>
                          <a:effectLst/>
                          <a:uLnTx/>
                          <a:uFillTx/>
                          <a:latin typeface="Calibri"/>
                          <a:ea typeface="+mn-ea"/>
                          <a:cs typeface="+mn-cs"/>
                        </a:rPr>
                        <a:t>TCN10 mark = 100.5</a:t>
                      </a:r>
                    </a:p>
                  </a:txBody>
                  <a:tcPr/>
                </a:tc>
                <a:extLst>
                  <a:ext uri="{0D108BD9-81ED-4DB2-BD59-A6C34878D82A}">
                    <a16:rowId xmlns:a16="http://schemas.microsoft.com/office/drawing/2014/main" val="3326139691"/>
                  </a:ext>
                </a:extLst>
              </a:tr>
              <a:tr h="370840">
                <a:tc>
                  <a:txBody>
                    <a:bodyPr/>
                    <a:lstStyle/>
                    <a:p>
                      <a:r>
                        <a:rPr lang="en-MY" sz="1400" b="1" dirty="0" smtClean="0">
                          <a:latin typeface="Century Gothic" panose="020B0502020202020204" pitchFamily="34" charset="0"/>
                        </a:rPr>
                        <a:t>TEST COVERAGE</a:t>
                      </a:r>
                      <a:endParaRPr lang="en-MY" sz="1400" b="1" dirty="0">
                        <a:latin typeface="Century Gothic" panose="020B0502020202020204" pitchFamily="34" charset="0"/>
                      </a:endParaRPr>
                    </a:p>
                  </a:txBody>
                  <a:tcPr/>
                </a:tc>
                <a:tc>
                  <a:txBody>
                    <a:bodyPr/>
                    <a:lstStyle/>
                    <a:p>
                      <a:pPr algn="l"/>
                      <a:r>
                        <a:rPr lang="en-MY" sz="1400" dirty="0" smtClean="0">
                          <a:latin typeface="Calibri" panose="020F0502020204030204" pitchFamily="34" charset="0"/>
                          <a:cs typeface="Calibri" panose="020F0502020204030204" pitchFamily="34" charset="0"/>
                        </a:rPr>
                        <a:t>TCV1 mark = - 0.5</a:t>
                      </a:r>
                    </a:p>
                    <a:p>
                      <a:pPr algn="l"/>
                      <a:r>
                        <a:rPr lang="en-MY" sz="1400" dirty="0" smtClean="0">
                          <a:latin typeface="Calibri" panose="020F0502020204030204" pitchFamily="34" charset="0"/>
                          <a:cs typeface="Calibri" panose="020F0502020204030204" pitchFamily="34" charset="0"/>
                        </a:rPr>
                        <a:t>TCV2 mark =  0</a:t>
                      </a:r>
                    </a:p>
                    <a:p>
                      <a:pPr algn="l"/>
                      <a:r>
                        <a:rPr lang="en-MY" sz="1400" dirty="0" smtClean="0">
                          <a:latin typeface="Calibri" panose="020F0502020204030204" pitchFamily="34" charset="0"/>
                          <a:cs typeface="Calibri" panose="020F0502020204030204" pitchFamily="34" charset="0"/>
                        </a:rPr>
                        <a:t>TCV3 mark =  0.5</a:t>
                      </a:r>
                    </a:p>
                    <a:p>
                      <a:pPr algn="l"/>
                      <a:r>
                        <a:rPr lang="en-MY" sz="1400" dirty="0" smtClean="0">
                          <a:latin typeface="Calibri" panose="020F0502020204030204" pitchFamily="34" charset="0"/>
                          <a:cs typeface="Calibri" panose="020F0502020204030204" pitchFamily="34" charset="0"/>
                        </a:rPr>
                        <a:t>TCV4 mark = 28.5</a:t>
                      </a:r>
                    </a:p>
                    <a:p>
                      <a:pPr algn="l"/>
                      <a:r>
                        <a:rPr lang="en-MY" sz="1400" dirty="0" smtClean="0">
                          <a:latin typeface="Calibri" panose="020F0502020204030204" pitchFamily="34" charset="0"/>
                          <a:cs typeface="Calibri" panose="020F0502020204030204" pitchFamily="34" charset="0"/>
                        </a:rPr>
                        <a:t>TCV5 mark =  29</a:t>
                      </a:r>
                    </a:p>
                    <a:p>
                      <a:pPr algn="l"/>
                      <a:r>
                        <a:rPr lang="en-MY" sz="1400" dirty="0" smtClean="0">
                          <a:latin typeface="Calibri" panose="020F0502020204030204" pitchFamily="34" charset="0"/>
                          <a:cs typeface="Calibri" panose="020F0502020204030204" pitchFamily="34" charset="0"/>
                        </a:rPr>
                        <a:t>TCV6 mark =  29.5</a:t>
                      </a:r>
                    </a:p>
                  </a:txBody>
                  <a:tcPr/>
                </a:tc>
                <a:tc>
                  <a:txBody>
                    <a:bodyPr/>
                    <a:lstStyle/>
                    <a:p>
                      <a:pPr algn="l"/>
                      <a:r>
                        <a:rPr lang="en-MY" sz="1400" b="1" dirty="0" smtClean="0">
                          <a:solidFill>
                            <a:srgbClr val="FF0000"/>
                          </a:solidFill>
                          <a:latin typeface="Calibri" panose="020F0502020204030204" pitchFamily="34" charset="0"/>
                          <a:cs typeface="Calibri" panose="020F0502020204030204" pitchFamily="34" charset="0"/>
                        </a:rPr>
                        <a:t>TCV7 mark = 29.5</a:t>
                      </a:r>
                    </a:p>
                    <a:p>
                      <a:pPr algn="l"/>
                      <a:r>
                        <a:rPr lang="en-MY" sz="1400" dirty="0" smtClean="0">
                          <a:latin typeface="Calibri" panose="020F0502020204030204" pitchFamily="34" charset="0"/>
                          <a:cs typeface="Calibri" panose="020F0502020204030204" pitchFamily="34" charset="0"/>
                        </a:rPr>
                        <a:t>TCV8 mark =  30</a:t>
                      </a:r>
                    </a:p>
                    <a:p>
                      <a:pPr algn="l"/>
                      <a:r>
                        <a:rPr lang="en-MY" sz="1400" dirty="0" smtClean="0">
                          <a:latin typeface="Calibri" panose="020F0502020204030204" pitchFamily="34" charset="0"/>
                          <a:cs typeface="Calibri" panose="020F0502020204030204" pitchFamily="34" charset="0"/>
                        </a:rPr>
                        <a:t>TCV9 mark =  30.5</a:t>
                      </a:r>
                    </a:p>
                    <a:p>
                      <a:pPr algn="l"/>
                      <a:r>
                        <a:rPr lang="en-MY" sz="1400" dirty="0" smtClean="0">
                          <a:latin typeface="Calibri" panose="020F0502020204030204" pitchFamily="34" charset="0"/>
                          <a:cs typeface="Calibri" panose="020F0502020204030204" pitchFamily="34" charset="0"/>
                        </a:rPr>
                        <a:t>TCV19 mark = 48.5</a:t>
                      </a:r>
                    </a:p>
                    <a:p>
                      <a:pPr algn="l"/>
                      <a:r>
                        <a:rPr lang="en-MY" sz="1400" dirty="0" smtClean="0">
                          <a:latin typeface="Calibri" panose="020F0502020204030204" pitchFamily="34" charset="0"/>
                          <a:cs typeface="Calibri" panose="020F0502020204030204" pitchFamily="34" charset="0"/>
                        </a:rPr>
                        <a:t>TCV11 mark =  49</a:t>
                      </a:r>
                    </a:p>
                    <a:p>
                      <a:pPr algn="l"/>
                      <a:r>
                        <a:rPr lang="en-MY" sz="1400" dirty="0" smtClean="0">
                          <a:latin typeface="Calibri" panose="020F0502020204030204" pitchFamily="34" charset="0"/>
                          <a:cs typeface="Calibri" panose="020F0502020204030204" pitchFamily="34" charset="0"/>
                        </a:rPr>
                        <a:t>TCV12 mark =  49.5</a:t>
                      </a:r>
                    </a:p>
                  </a:txBody>
                  <a:tcPr/>
                </a:tc>
                <a:tc>
                  <a:txBody>
                    <a:bodyPr/>
                    <a:lstStyle/>
                    <a:p>
                      <a:pPr algn="l"/>
                      <a:r>
                        <a:rPr lang="en-MY" sz="1400" b="1" dirty="0" smtClean="0">
                          <a:solidFill>
                            <a:srgbClr val="FF0000"/>
                          </a:solidFill>
                          <a:latin typeface="Calibri" panose="020F0502020204030204" pitchFamily="34" charset="0"/>
                          <a:cs typeface="Calibri" panose="020F0502020204030204" pitchFamily="34" charset="0"/>
                        </a:rPr>
                        <a:t>TCV13 mark = 49.5</a:t>
                      </a:r>
                    </a:p>
                    <a:p>
                      <a:pPr algn="l"/>
                      <a:r>
                        <a:rPr lang="en-MY" sz="1400" dirty="0" smtClean="0">
                          <a:latin typeface="Calibri" panose="020F0502020204030204" pitchFamily="34" charset="0"/>
                          <a:cs typeface="Calibri" panose="020F0502020204030204" pitchFamily="34" charset="0"/>
                        </a:rPr>
                        <a:t>TCV14 mark =  50</a:t>
                      </a:r>
                    </a:p>
                    <a:p>
                      <a:pPr algn="l"/>
                      <a:r>
                        <a:rPr lang="en-MY" sz="1400" dirty="0" smtClean="0">
                          <a:latin typeface="Calibri" panose="020F0502020204030204" pitchFamily="34" charset="0"/>
                          <a:cs typeface="Calibri" panose="020F0502020204030204" pitchFamily="34" charset="0"/>
                        </a:rPr>
                        <a:t>TCV15 mark =  50.5</a:t>
                      </a:r>
                    </a:p>
                    <a:p>
                      <a:pPr algn="l"/>
                      <a:r>
                        <a:rPr lang="en-MY" sz="1400" dirty="0" smtClean="0">
                          <a:latin typeface="Calibri" panose="020F0502020204030204" pitchFamily="34" charset="0"/>
                          <a:cs typeface="Calibri" panose="020F0502020204030204" pitchFamily="34" charset="0"/>
                        </a:rPr>
                        <a:t>TCV16 mark = 68.5</a:t>
                      </a:r>
                    </a:p>
                    <a:p>
                      <a:pPr algn="l"/>
                      <a:r>
                        <a:rPr lang="en-MY" sz="1400" dirty="0" smtClean="0">
                          <a:latin typeface="Calibri" panose="020F0502020204030204" pitchFamily="34" charset="0"/>
                          <a:cs typeface="Calibri" panose="020F0502020204030204" pitchFamily="34" charset="0"/>
                        </a:rPr>
                        <a:t>TCV17 mark =  69</a:t>
                      </a:r>
                    </a:p>
                    <a:p>
                      <a:pPr algn="l"/>
                      <a:r>
                        <a:rPr lang="en-MY" sz="1400" dirty="0" smtClean="0">
                          <a:latin typeface="Calibri" panose="020F0502020204030204" pitchFamily="34" charset="0"/>
                          <a:cs typeface="Calibri" panose="020F0502020204030204" pitchFamily="34" charset="0"/>
                        </a:rPr>
                        <a:t>TCV18 mark =  69.5</a:t>
                      </a:r>
                    </a:p>
                  </a:txBody>
                  <a:tcPr/>
                </a:tc>
                <a:tc>
                  <a:txBody>
                    <a:bodyPr/>
                    <a:lstStyle/>
                    <a:p>
                      <a:pPr algn="l"/>
                      <a:r>
                        <a:rPr lang="en-MY" sz="1400" b="1" dirty="0" smtClean="0">
                          <a:solidFill>
                            <a:srgbClr val="FF0000"/>
                          </a:solidFill>
                          <a:latin typeface="Calibri" panose="020F0502020204030204" pitchFamily="34" charset="0"/>
                          <a:cs typeface="Calibri" panose="020F0502020204030204" pitchFamily="34" charset="0"/>
                        </a:rPr>
                        <a:t>TCV19 mark = 69.5</a:t>
                      </a:r>
                    </a:p>
                    <a:p>
                      <a:pPr algn="l"/>
                      <a:r>
                        <a:rPr lang="en-MY" sz="1400" dirty="0" smtClean="0">
                          <a:latin typeface="Calibri" panose="020F0502020204030204" pitchFamily="34" charset="0"/>
                          <a:cs typeface="Calibri" panose="020F0502020204030204" pitchFamily="34" charset="0"/>
                        </a:rPr>
                        <a:t>TCV20 mark = 70</a:t>
                      </a:r>
                    </a:p>
                    <a:p>
                      <a:pPr algn="l"/>
                      <a:r>
                        <a:rPr lang="en-MY" sz="1400" dirty="0" smtClean="0">
                          <a:latin typeface="Calibri" panose="020F0502020204030204" pitchFamily="34" charset="0"/>
                          <a:cs typeface="Calibri" panose="020F0502020204030204" pitchFamily="34" charset="0"/>
                        </a:rPr>
                        <a:t>TCV21 mark = 70.5</a:t>
                      </a:r>
                    </a:p>
                    <a:p>
                      <a:pPr algn="l"/>
                      <a:r>
                        <a:rPr lang="en-MY" sz="1400" dirty="0" smtClean="0">
                          <a:latin typeface="Calibri" panose="020F0502020204030204" pitchFamily="34" charset="0"/>
                          <a:cs typeface="Calibri" panose="020F0502020204030204" pitchFamily="34" charset="0"/>
                        </a:rPr>
                        <a:t>TCV22 mark = 99.5</a:t>
                      </a:r>
                    </a:p>
                    <a:p>
                      <a:pPr algn="l"/>
                      <a:r>
                        <a:rPr lang="en-MY" sz="1400" dirty="0" smtClean="0">
                          <a:latin typeface="Calibri" panose="020F0502020204030204" pitchFamily="34" charset="0"/>
                          <a:cs typeface="Calibri" panose="020F0502020204030204" pitchFamily="34" charset="0"/>
                        </a:rPr>
                        <a:t>TCV23 mark =  100</a:t>
                      </a:r>
                    </a:p>
                    <a:p>
                      <a:pPr algn="l"/>
                      <a:r>
                        <a:rPr lang="en-MY" sz="1400" dirty="0" smtClean="0">
                          <a:latin typeface="Calibri" panose="020F0502020204030204" pitchFamily="34" charset="0"/>
                          <a:cs typeface="Calibri" panose="020F0502020204030204" pitchFamily="34" charset="0"/>
                        </a:rPr>
                        <a:t>TCV24 mark =  100.5</a:t>
                      </a:r>
                    </a:p>
                  </a:txBody>
                  <a:tcPr/>
                </a:tc>
                <a:tc>
                  <a:txBody>
                    <a:bodyPr/>
                    <a:lstStyle/>
                    <a:p>
                      <a:pPr algn="l"/>
                      <a:r>
                        <a:rPr lang="en-MY" sz="1400" b="1" dirty="0" smtClean="0">
                          <a:solidFill>
                            <a:srgbClr val="FF0000"/>
                          </a:solidFill>
                          <a:latin typeface="Calibri" panose="020F0502020204030204" pitchFamily="34" charset="0"/>
                          <a:cs typeface="Calibri" panose="020F0502020204030204" pitchFamily="34" charset="0"/>
                        </a:rPr>
                        <a:t>TCV25 mark = - 0.5</a:t>
                      </a:r>
                    </a:p>
                    <a:p>
                      <a:pPr algn="l"/>
                      <a:r>
                        <a:rPr lang="en-MY" sz="1400" b="1" dirty="0" smtClean="0">
                          <a:solidFill>
                            <a:srgbClr val="FF0000"/>
                          </a:solidFill>
                          <a:latin typeface="Calibri" panose="020F0502020204030204" pitchFamily="34" charset="0"/>
                          <a:cs typeface="Calibri" panose="020F0502020204030204" pitchFamily="34" charset="0"/>
                        </a:rPr>
                        <a:t>TCV26 mark =  0</a:t>
                      </a:r>
                    </a:p>
                    <a:p>
                      <a:pPr algn="l"/>
                      <a:r>
                        <a:rPr lang="en-MY" sz="1400" b="1" dirty="0" smtClean="0">
                          <a:solidFill>
                            <a:srgbClr val="FF0000"/>
                          </a:solidFill>
                          <a:latin typeface="Calibri" panose="020F0502020204030204" pitchFamily="34" charset="0"/>
                          <a:cs typeface="Calibri" panose="020F0502020204030204" pitchFamily="34" charset="0"/>
                        </a:rPr>
                        <a:t>TCV27 mark =  0.5</a:t>
                      </a:r>
                    </a:p>
                    <a:p>
                      <a:endParaRPr lang="en-MY" sz="1400" b="1" dirty="0">
                        <a:solidFill>
                          <a:srgbClr val="FF0000"/>
                        </a:solidFill>
                        <a:latin typeface="Century Gothic" panose="020B0502020202020204" pitchFamily="34" charset="0"/>
                      </a:endParaRPr>
                    </a:p>
                  </a:txBody>
                  <a:tcPr/>
                </a:tc>
                <a:tc>
                  <a:txBody>
                    <a:bodyPr/>
                    <a:lstStyle/>
                    <a:p>
                      <a:pPr algn="l"/>
                      <a:r>
                        <a:rPr lang="en-MY" sz="1400" b="1" dirty="0" smtClean="0">
                          <a:solidFill>
                            <a:srgbClr val="FF0000"/>
                          </a:solidFill>
                          <a:latin typeface="Calibri" panose="020F0502020204030204" pitchFamily="34" charset="0"/>
                          <a:cs typeface="Calibri" panose="020F0502020204030204" pitchFamily="34" charset="0"/>
                        </a:rPr>
                        <a:t>TCV28 mark = 99.5</a:t>
                      </a:r>
                    </a:p>
                    <a:p>
                      <a:pPr algn="l"/>
                      <a:r>
                        <a:rPr lang="en-MY" sz="1400" b="1" dirty="0" smtClean="0">
                          <a:solidFill>
                            <a:srgbClr val="FF0000"/>
                          </a:solidFill>
                          <a:latin typeface="Calibri" panose="020F0502020204030204" pitchFamily="34" charset="0"/>
                          <a:cs typeface="Calibri" panose="020F0502020204030204" pitchFamily="34" charset="0"/>
                        </a:rPr>
                        <a:t>TCV29 mark =  100</a:t>
                      </a:r>
                    </a:p>
                    <a:p>
                      <a:pPr algn="l"/>
                      <a:r>
                        <a:rPr lang="en-MY" sz="1400" b="1" dirty="0" smtClean="0">
                          <a:solidFill>
                            <a:srgbClr val="FF0000"/>
                          </a:solidFill>
                          <a:latin typeface="Calibri" panose="020F0502020204030204" pitchFamily="34" charset="0"/>
                          <a:cs typeface="Calibri" panose="020F0502020204030204" pitchFamily="34" charset="0"/>
                        </a:rPr>
                        <a:t>TCV30 mark =  100.5</a:t>
                      </a:r>
                    </a:p>
                  </a:txBody>
                  <a:tcPr/>
                </a:tc>
                <a:extLst>
                  <a:ext uri="{0D108BD9-81ED-4DB2-BD59-A6C34878D82A}">
                    <a16:rowId xmlns:a16="http://schemas.microsoft.com/office/drawing/2014/main" val="1937931965"/>
                  </a:ext>
                </a:extLst>
              </a:tr>
              <a:tr h="370840">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MY" sz="1400" b="1" dirty="0" smtClean="0">
                          <a:latin typeface="Century Gothic" panose="020B0502020202020204" pitchFamily="34" charset="0"/>
                        </a:rPr>
                        <a:t>TEST CASE</a:t>
                      </a:r>
                    </a:p>
                    <a:p>
                      <a:endParaRPr lang="en-MY" sz="1400" b="1" dirty="0">
                        <a:latin typeface="Century Gothic" panose="020B0502020202020204" pitchFamily="34" charset="0"/>
                      </a:endParaRPr>
                    </a:p>
                  </a:txBody>
                  <a:tcPr/>
                </a:tc>
                <a:tc>
                  <a:txBody>
                    <a:bodyPr/>
                    <a:lstStyle/>
                    <a:p>
                      <a:pPr algn="l"/>
                      <a:r>
                        <a:rPr lang="en-MY" sz="1400" dirty="0" smtClean="0">
                          <a:latin typeface="Calibri" panose="020F0502020204030204" pitchFamily="34" charset="0"/>
                          <a:cs typeface="Calibri" panose="020F0502020204030204" pitchFamily="34" charset="0"/>
                        </a:rPr>
                        <a:t>TC2 </a:t>
                      </a:r>
                      <a:r>
                        <a:rPr lang="en-MY" sz="1400" dirty="0" smtClean="0">
                          <a:latin typeface="Calibri" panose="020F0502020204030204" pitchFamily="34" charset="0"/>
                          <a:cs typeface="Calibri" panose="020F0502020204030204" pitchFamily="34" charset="0"/>
                          <a:sym typeface="Wingdings" panose="05000000000000000000" pitchFamily="2" charset="2"/>
                        </a:rPr>
                        <a:t>for </a:t>
                      </a:r>
                      <a:r>
                        <a:rPr lang="en-MY" sz="1400" dirty="0" smtClean="0">
                          <a:latin typeface="Calibri" panose="020F0502020204030204" pitchFamily="34" charset="0"/>
                          <a:cs typeface="Calibri" panose="020F0502020204030204" pitchFamily="34" charset="0"/>
                        </a:rPr>
                        <a:t>TCV2 &amp; TCV26</a:t>
                      </a:r>
                    </a:p>
                    <a:p>
                      <a:pPr algn="l"/>
                      <a:r>
                        <a:rPr lang="en-MY" sz="1400" dirty="0" smtClean="0">
                          <a:latin typeface="Calibri" panose="020F0502020204030204" pitchFamily="34" charset="0"/>
                          <a:cs typeface="Calibri" panose="020F0502020204030204" pitchFamily="34" charset="0"/>
                        </a:rPr>
                        <a:t>TC3 </a:t>
                      </a:r>
                      <a:r>
                        <a:rPr lang="en-MY" sz="1400" dirty="0" smtClean="0">
                          <a:latin typeface="Calibri" panose="020F0502020204030204" pitchFamily="34" charset="0"/>
                          <a:cs typeface="Calibri" panose="020F0502020204030204" pitchFamily="34" charset="0"/>
                          <a:sym typeface="Wingdings" panose="05000000000000000000" pitchFamily="2" charset="2"/>
                        </a:rPr>
                        <a:t>for </a:t>
                      </a:r>
                      <a:r>
                        <a:rPr lang="en-MY" sz="1400" dirty="0" smtClean="0">
                          <a:latin typeface="Calibri" panose="020F0502020204030204" pitchFamily="34" charset="0"/>
                          <a:cs typeface="Calibri" panose="020F0502020204030204" pitchFamily="34" charset="0"/>
                        </a:rPr>
                        <a:t>TCV3 &amp; TCV27</a:t>
                      </a:r>
                    </a:p>
                    <a:p>
                      <a:pPr algn="l"/>
                      <a:r>
                        <a:rPr lang="en-MY" sz="1400" dirty="0" smtClean="0">
                          <a:latin typeface="Calibri" panose="020F0502020204030204" pitchFamily="34" charset="0"/>
                          <a:cs typeface="Calibri" panose="020F0502020204030204" pitchFamily="34" charset="0"/>
                        </a:rPr>
                        <a:t>TC4 </a:t>
                      </a:r>
                      <a:r>
                        <a:rPr lang="en-MY" sz="1400" dirty="0" smtClean="0">
                          <a:latin typeface="Calibri" panose="020F0502020204030204" pitchFamily="34" charset="0"/>
                          <a:cs typeface="Calibri" panose="020F0502020204030204" pitchFamily="34" charset="0"/>
                          <a:sym typeface="Wingdings" panose="05000000000000000000" pitchFamily="2" charset="2"/>
                        </a:rPr>
                        <a:t>for </a:t>
                      </a:r>
                      <a:r>
                        <a:rPr lang="en-MY" sz="1400" dirty="0" smtClean="0">
                          <a:latin typeface="Calibri" panose="020F0502020204030204" pitchFamily="34" charset="0"/>
                          <a:cs typeface="Calibri" panose="020F0502020204030204" pitchFamily="34" charset="0"/>
                        </a:rPr>
                        <a:t>TCV4</a:t>
                      </a:r>
                    </a:p>
                    <a:p>
                      <a:pPr algn="l"/>
                      <a:r>
                        <a:rPr lang="en-MY" sz="1400" dirty="0" smtClean="0">
                          <a:latin typeface="Calibri" panose="020F0502020204030204" pitchFamily="34" charset="0"/>
                          <a:cs typeface="Calibri" panose="020F0502020204030204" pitchFamily="34" charset="0"/>
                        </a:rPr>
                        <a:t>TC5 </a:t>
                      </a:r>
                      <a:r>
                        <a:rPr lang="en-MY" sz="1400" dirty="0" smtClean="0">
                          <a:latin typeface="Calibri" panose="020F0502020204030204" pitchFamily="34" charset="0"/>
                          <a:cs typeface="Calibri" panose="020F0502020204030204" pitchFamily="34" charset="0"/>
                          <a:sym typeface="Wingdings" panose="05000000000000000000" pitchFamily="2" charset="2"/>
                        </a:rPr>
                        <a:t>for TCV5</a:t>
                      </a:r>
                    </a:p>
                    <a:p>
                      <a:pPr algn="l"/>
                      <a:r>
                        <a:rPr lang="en-MY" sz="1400" dirty="0" smtClean="0">
                          <a:latin typeface="Calibri" panose="020F0502020204030204" pitchFamily="34" charset="0"/>
                          <a:cs typeface="Calibri" panose="020F0502020204030204" pitchFamily="34" charset="0"/>
                        </a:rPr>
                        <a:t>TC6 </a:t>
                      </a:r>
                      <a:r>
                        <a:rPr lang="en-MY" sz="1400" dirty="0" smtClean="0">
                          <a:latin typeface="Calibri" panose="020F0502020204030204" pitchFamily="34" charset="0"/>
                          <a:cs typeface="Calibri" panose="020F0502020204030204" pitchFamily="34" charset="0"/>
                          <a:sym typeface="Wingdings" panose="05000000000000000000" pitchFamily="2" charset="2"/>
                        </a:rPr>
                        <a:t>for </a:t>
                      </a:r>
                      <a:r>
                        <a:rPr lang="en-MY" sz="1400" dirty="0" smtClean="0">
                          <a:latin typeface="Calibri" panose="020F0502020204030204" pitchFamily="34" charset="0"/>
                          <a:cs typeface="Calibri" panose="020F0502020204030204" pitchFamily="34" charset="0"/>
                        </a:rPr>
                        <a:t>TCV6 &amp; TCV7</a:t>
                      </a:r>
                    </a:p>
                  </a:txBody>
                  <a:tcPr/>
                </a:tc>
                <a:tc>
                  <a:txBody>
                    <a:bodyPr/>
                    <a:lstStyle/>
                    <a:p>
                      <a:pPr algn="l"/>
                      <a:r>
                        <a:rPr lang="en-MY" sz="1400" dirty="0" smtClean="0">
                          <a:latin typeface="Calibri" panose="020F0502020204030204" pitchFamily="34" charset="0"/>
                          <a:cs typeface="Calibri" panose="020F0502020204030204" pitchFamily="34" charset="0"/>
                        </a:rPr>
                        <a:t>TC7 </a:t>
                      </a:r>
                      <a:r>
                        <a:rPr lang="en-MY" sz="1400" dirty="0" smtClean="0">
                          <a:latin typeface="Calibri" panose="020F0502020204030204" pitchFamily="34" charset="0"/>
                          <a:cs typeface="Calibri" panose="020F0502020204030204" pitchFamily="34" charset="0"/>
                          <a:sym typeface="Wingdings" panose="05000000000000000000" pitchFamily="2" charset="2"/>
                        </a:rPr>
                        <a:t>for </a:t>
                      </a:r>
                      <a:r>
                        <a:rPr lang="en-MY" sz="1400" dirty="0" smtClean="0">
                          <a:latin typeface="Calibri" panose="020F0502020204030204" pitchFamily="34" charset="0"/>
                          <a:cs typeface="Calibri" panose="020F0502020204030204" pitchFamily="34" charset="0"/>
                        </a:rPr>
                        <a:t>TCV8</a:t>
                      </a:r>
                    </a:p>
                    <a:p>
                      <a:pPr algn="l"/>
                      <a:r>
                        <a:rPr lang="en-MY" sz="1400" dirty="0" smtClean="0">
                          <a:latin typeface="Calibri" panose="020F0502020204030204" pitchFamily="34" charset="0"/>
                          <a:cs typeface="Calibri" panose="020F0502020204030204" pitchFamily="34" charset="0"/>
                        </a:rPr>
                        <a:t>TC8 </a:t>
                      </a:r>
                      <a:r>
                        <a:rPr lang="en-MY" sz="1400" dirty="0" smtClean="0">
                          <a:latin typeface="Calibri" panose="020F0502020204030204" pitchFamily="34" charset="0"/>
                          <a:cs typeface="Calibri" panose="020F0502020204030204" pitchFamily="34" charset="0"/>
                          <a:sym typeface="Wingdings" panose="05000000000000000000" pitchFamily="2" charset="2"/>
                        </a:rPr>
                        <a:t>for </a:t>
                      </a:r>
                      <a:r>
                        <a:rPr lang="en-MY" sz="1400" dirty="0" smtClean="0">
                          <a:latin typeface="Calibri" panose="020F0502020204030204" pitchFamily="34" charset="0"/>
                          <a:cs typeface="Calibri" panose="020F0502020204030204" pitchFamily="34" charset="0"/>
                        </a:rPr>
                        <a:t>TCV9</a:t>
                      </a:r>
                    </a:p>
                    <a:p>
                      <a:pPr algn="l"/>
                      <a:r>
                        <a:rPr lang="en-MY" sz="1400" dirty="0" smtClean="0">
                          <a:latin typeface="Calibri" panose="020F0502020204030204" pitchFamily="34" charset="0"/>
                          <a:cs typeface="Calibri" panose="020F0502020204030204" pitchFamily="34" charset="0"/>
                        </a:rPr>
                        <a:t>TC9 </a:t>
                      </a:r>
                      <a:r>
                        <a:rPr lang="en-MY" sz="1400" dirty="0" smtClean="0">
                          <a:latin typeface="Calibri" panose="020F0502020204030204" pitchFamily="34" charset="0"/>
                          <a:cs typeface="Calibri" panose="020F0502020204030204" pitchFamily="34" charset="0"/>
                          <a:sym typeface="Wingdings" panose="05000000000000000000" pitchFamily="2" charset="2"/>
                        </a:rPr>
                        <a:t>for </a:t>
                      </a:r>
                      <a:r>
                        <a:rPr lang="en-MY" sz="1400" dirty="0" smtClean="0">
                          <a:latin typeface="Calibri" panose="020F0502020204030204" pitchFamily="34" charset="0"/>
                          <a:cs typeface="Calibri" panose="020F0502020204030204" pitchFamily="34" charset="0"/>
                        </a:rPr>
                        <a:t>TCV10</a:t>
                      </a:r>
                    </a:p>
                    <a:p>
                      <a:pPr algn="l"/>
                      <a:r>
                        <a:rPr lang="en-MY" sz="1400" dirty="0" smtClean="0">
                          <a:latin typeface="Calibri" panose="020F0502020204030204" pitchFamily="34" charset="0"/>
                          <a:cs typeface="Calibri" panose="020F0502020204030204" pitchFamily="34" charset="0"/>
                        </a:rPr>
                        <a:t>TC10 </a:t>
                      </a:r>
                      <a:r>
                        <a:rPr lang="en-MY" sz="1400" dirty="0" smtClean="0">
                          <a:latin typeface="Calibri" panose="020F0502020204030204" pitchFamily="34" charset="0"/>
                          <a:cs typeface="Calibri" panose="020F0502020204030204" pitchFamily="34" charset="0"/>
                          <a:sym typeface="Wingdings" panose="05000000000000000000" pitchFamily="2" charset="2"/>
                        </a:rPr>
                        <a:t>for </a:t>
                      </a:r>
                      <a:r>
                        <a:rPr lang="en-MY" sz="1400" dirty="0" smtClean="0">
                          <a:latin typeface="Calibri" panose="020F0502020204030204" pitchFamily="34" charset="0"/>
                          <a:cs typeface="Calibri" panose="020F0502020204030204" pitchFamily="34" charset="0"/>
                        </a:rPr>
                        <a:t>TCV11</a:t>
                      </a:r>
                    </a:p>
                    <a:p>
                      <a:pPr algn="l"/>
                      <a:r>
                        <a:rPr lang="en-MY" sz="1400" dirty="0" smtClean="0">
                          <a:latin typeface="Calibri" panose="020F0502020204030204" pitchFamily="34" charset="0"/>
                          <a:cs typeface="Calibri" panose="020F0502020204030204" pitchFamily="34" charset="0"/>
                        </a:rPr>
                        <a:t>TC11 </a:t>
                      </a:r>
                      <a:r>
                        <a:rPr lang="en-MY" sz="1400" dirty="0" smtClean="0">
                          <a:latin typeface="Calibri" panose="020F0502020204030204" pitchFamily="34" charset="0"/>
                          <a:cs typeface="Calibri" panose="020F0502020204030204" pitchFamily="34" charset="0"/>
                          <a:sym typeface="Wingdings" panose="05000000000000000000" pitchFamily="2" charset="2"/>
                        </a:rPr>
                        <a:t>for TCV12 &amp; TCV13</a:t>
                      </a:r>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MY" sz="1400" dirty="0" smtClean="0">
                          <a:latin typeface="Calibri" panose="020F0502020204030204" pitchFamily="34" charset="0"/>
                          <a:cs typeface="Calibri" panose="020F0502020204030204" pitchFamily="34" charset="0"/>
                        </a:rPr>
                        <a:t>TC12 </a:t>
                      </a:r>
                      <a:r>
                        <a:rPr lang="en-MY" sz="1400" dirty="0" smtClean="0">
                          <a:latin typeface="Calibri" panose="020F0502020204030204" pitchFamily="34" charset="0"/>
                          <a:cs typeface="Calibri" panose="020F0502020204030204" pitchFamily="34" charset="0"/>
                          <a:sym typeface="Wingdings" panose="05000000000000000000" pitchFamily="2" charset="2"/>
                        </a:rPr>
                        <a:t>for </a:t>
                      </a:r>
                      <a:r>
                        <a:rPr lang="en-MY" sz="1400" dirty="0" smtClean="0">
                          <a:latin typeface="Calibri" panose="020F0502020204030204" pitchFamily="34" charset="0"/>
                          <a:cs typeface="Calibri" panose="020F0502020204030204" pitchFamily="34" charset="0"/>
                        </a:rPr>
                        <a:t>TCV14</a:t>
                      </a:r>
                    </a:p>
                    <a:p>
                      <a:pPr algn="l"/>
                      <a:r>
                        <a:rPr lang="en-MY" sz="1400" dirty="0" smtClean="0">
                          <a:latin typeface="Calibri" panose="020F0502020204030204" pitchFamily="34" charset="0"/>
                          <a:cs typeface="Calibri" panose="020F0502020204030204" pitchFamily="34" charset="0"/>
                        </a:rPr>
                        <a:t>TC13 </a:t>
                      </a:r>
                      <a:r>
                        <a:rPr lang="en-MY" sz="1400" dirty="0" smtClean="0">
                          <a:latin typeface="Calibri" panose="020F0502020204030204" pitchFamily="34" charset="0"/>
                          <a:cs typeface="Calibri" panose="020F0502020204030204" pitchFamily="34" charset="0"/>
                          <a:sym typeface="Wingdings" panose="05000000000000000000" pitchFamily="2" charset="2"/>
                        </a:rPr>
                        <a:t>for </a:t>
                      </a:r>
                      <a:r>
                        <a:rPr lang="en-MY" sz="1400" dirty="0" smtClean="0">
                          <a:latin typeface="Calibri" panose="020F0502020204030204" pitchFamily="34" charset="0"/>
                          <a:cs typeface="Calibri" panose="020F0502020204030204" pitchFamily="34" charset="0"/>
                        </a:rPr>
                        <a:t>TCV15</a:t>
                      </a:r>
                    </a:p>
                    <a:p>
                      <a:pPr algn="l"/>
                      <a:r>
                        <a:rPr lang="en-MY" sz="1400" dirty="0" smtClean="0">
                          <a:latin typeface="Calibri" panose="020F0502020204030204" pitchFamily="34" charset="0"/>
                          <a:cs typeface="Calibri" panose="020F0502020204030204" pitchFamily="34" charset="0"/>
                        </a:rPr>
                        <a:t>TC14 </a:t>
                      </a:r>
                      <a:r>
                        <a:rPr lang="en-MY" sz="1400" dirty="0" smtClean="0">
                          <a:latin typeface="Calibri" panose="020F0502020204030204" pitchFamily="34" charset="0"/>
                          <a:cs typeface="Calibri" panose="020F0502020204030204" pitchFamily="34" charset="0"/>
                          <a:sym typeface="Wingdings" panose="05000000000000000000" pitchFamily="2" charset="2"/>
                        </a:rPr>
                        <a:t>for </a:t>
                      </a:r>
                      <a:r>
                        <a:rPr lang="en-MY" sz="1400" dirty="0" smtClean="0">
                          <a:latin typeface="Calibri" panose="020F0502020204030204" pitchFamily="34" charset="0"/>
                          <a:cs typeface="Calibri" panose="020F0502020204030204" pitchFamily="34" charset="0"/>
                        </a:rPr>
                        <a:t>TCV16</a:t>
                      </a:r>
                    </a:p>
                    <a:p>
                      <a:pPr algn="l"/>
                      <a:r>
                        <a:rPr lang="en-MY" sz="1400" dirty="0" smtClean="0">
                          <a:latin typeface="Calibri" panose="020F0502020204030204" pitchFamily="34" charset="0"/>
                          <a:cs typeface="Calibri" panose="020F0502020204030204" pitchFamily="34" charset="0"/>
                        </a:rPr>
                        <a:t>TC15 </a:t>
                      </a:r>
                      <a:r>
                        <a:rPr lang="en-MY" sz="1400" dirty="0" smtClean="0">
                          <a:latin typeface="Calibri" panose="020F0502020204030204" pitchFamily="34" charset="0"/>
                          <a:cs typeface="Calibri" panose="020F0502020204030204" pitchFamily="34" charset="0"/>
                          <a:sym typeface="Wingdings" panose="05000000000000000000" pitchFamily="2" charset="2"/>
                        </a:rPr>
                        <a:t>for </a:t>
                      </a:r>
                      <a:r>
                        <a:rPr lang="en-MY" sz="1400" dirty="0" smtClean="0">
                          <a:latin typeface="Calibri" panose="020F0502020204030204" pitchFamily="34" charset="0"/>
                          <a:cs typeface="Calibri" panose="020F0502020204030204" pitchFamily="34" charset="0"/>
                        </a:rPr>
                        <a:t>TCV17</a:t>
                      </a:r>
                    </a:p>
                    <a:p>
                      <a:pPr algn="l"/>
                      <a:r>
                        <a:rPr lang="en-MY" sz="1400" dirty="0" smtClean="0">
                          <a:latin typeface="Calibri" panose="020F0502020204030204" pitchFamily="34" charset="0"/>
                          <a:cs typeface="Calibri" panose="020F0502020204030204" pitchFamily="34" charset="0"/>
                        </a:rPr>
                        <a:t>TC16 </a:t>
                      </a:r>
                      <a:r>
                        <a:rPr lang="en-MY" sz="1400" dirty="0" smtClean="0">
                          <a:latin typeface="Calibri" panose="020F0502020204030204" pitchFamily="34" charset="0"/>
                          <a:cs typeface="Calibri" panose="020F0502020204030204" pitchFamily="34" charset="0"/>
                          <a:sym typeface="Wingdings" panose="05000000000000000000" pitchFamily="2" charset="2"/>
                        </a:rPr>
                        <a:t>for </a:t>
                      </a:r>
                      <a:r>
                        <a:rPr lang="en-MY" sz="1400" dirty="0" smtClean="0">
                          <a:latin typeface="Calibri" panose="020F0502020204030204" pitchFamily="34" charset="0"/>
                          <a:cs typeface="Calibri" panose="020F0502020204030204" pitchFamily="34" charset="0"/>
                        </a:rPr>
                        <a:t>TCV18 &amp; TCV19</a:t>
                      </a:r>
                    </a:p>
                  </a:txBody>
                  <a:tcPr/>
                </a:tc>
                <a:tc>
                  <a:txBody>
                    <a:bodyPr/>
                    <a:lstStyle/>
                    <a:p>
                      <a:pPr algn="l"/>
                      <a:r>
                        <a:rPr lang="en-MY" sz="1400" dirty="0" smtClean="0">
                          <a:latin typeface="Calibri" panose="020F0502020204030204" pitchFamily="34" charset="0"/>
                          <a:cs typeface="Calibri" panose="020F0502020204030204" pitchFamily="34" charset="0"/>
                        </a:rPr>
                        <a:t>TC17 </a:t>
                      </a:r>
                      <a:r>
                        <a:rPr lang="en-MY" sz="1400" dirty="0" smtClean="0">
                          <a:latin typeface="Calibri" panose="020F0502020204030204" pitchFamily="34" charset="0"/>
                          <a:cs typeface="Calibri" panose="020F0502020204030204" pitchFamily="34" charset="0"/>
                          <a:sym typeface="Wingdings" panose="05000000000000000000" pitchFamily="2" charset="2"/>
                        </a:rPr>
                        <a:t>for </a:t>
                      </a:r>
                      <a:r>
                        <a:rPr lang="en-MY" sz="1400" dirty="0" smtClean="0">
                          <a:latin typeface="Calibri" panose="020F0502020204030204" pitchFamily="34" charset="0"/>
                          <a:cs typeface="Calibri" panose="020F0502020204030204" pitchFamily="34" charset="0"/>
                        </a:rPr>
                        <a:t>TCV20</a:t>
                      </a:r>
                    </a:p>
                    <a:p>
                      <a:pPr algn="l"/>
                      <a:r>
                        <a:rPr lang="en-MY" sz="1400" dirty="0" smtClean="0">
                          <a:latin typeface="Calibri" panose="020F0502020204030204" pitchFamily="34" charset="0"/>
                          <a:cs typeface="Calibri" panose="020F0502020204030204" pitchFamily="34" charset="0"/>
                        </a:rPr>
                        <a:t>TC18 </a:t>
                      </a:r>
                      <a:r>
                        <a:rPr lang="en-MY" sz="1400" dirty="0" smtClean="0">
                          <a:latin typeface="Calibri" panose="020F0502020204030204" pitchFamily="34" charset="0"/>
                          <a:cs typeface="Calibri" panose="020F0502020204030204" pitchFamily="34" charset="0"/>
                          <a:sym typeface="Wingdings" panose="05000000000000000000" pitchFamily="2" charset="2"/>
                        </a:rPr>
                        <a:t>for </a:t>
                      </a:r>
                      <a:r>
                        <a:rPr lang="en-MY" sz="1400" dirty="0" smtClean="0">
                          <a:latin typeface="Calibri" panose="020F0502020204030204" pitchFamily="34" charset="0"/>
                          <a:cs typeface="Calibri" panose="020F0502020204030204" pitchFamily="34" charset="0"/>
                        </a:rPr>
                        <a:t>TCV21</a:t>
                      </a:r>
                    </a:p>
                    <a:p>
                      <a:pPr algn="l"/>
                      <a:r>
                        <a:rPr lang="en-MY" sz="1400" dirty="0" smtClean="0">
                          <a:latin typeface="Calibri" panose="020F0502020204030204" pitchFamily="34" charset="0"/>
                          <a:cs typeface="Calibri" panose="020F0502020204030204" pitchFamily="34" charset="0"/>
                        </a:rPr>
                        <a:t>TC19 </a:t>
                      </a:r>
                      <a:r>
                        <a:rPr lang="en-MY" sz="1400" dirty="0" smtClean="0">
                          <a:latin typeface="Calibri" panose="020F0502020204030204" pitchFamily="34" charset="0"/>
                          <a:cs typeface="Calibri" panose="020F0502020204030204" pitchFamily="34" charset="0"/>
                          <a:sym typeface="Wingdings" panose="05000000000000000000" pitchFamily="2" charset="2"/>
                        </a:rPr>
                        <a:t>for </a:t>
                      </a:r>
                      <a:r>
                        <a:rPr lang="en-MY" sz="1400" dirty="0" smtClean="0">
                          <a:latin typeface="Calibri" panose="020F0502020204030204" pitchFamily="34" charset="0"/>
                          <a:cs typeface="Calibri" panose="020F0502020204030204" pitchFamily="34" charset="0"/>
                        </a:rPr>
                        <a:t>TCV22 &amp; TCV28</a:t>
                      </a:r>
                    </a:p>
                    <a:p>
                      <a:pPr algn="l"/>
                      <a:r>
                        <a:rPr lang="en-MY" sz="1400" dirty="0" smtClean="0">
                          <a:latin typeface="Calibri" panose="020F0502020204030204" pitchFamily="34" charset="0"/>
                          <a:cs typeface="Calibri" panose="020F0502020204030204" pitchFamily="34" charset="0"/>
                        </a:rPr>
                        <a:t>TC20 </a:t>
                      </a:r>
                      <a:r>
                        <a:rPr lang="en-MY" sz="1400" dirty="0" smtClean="0">
                          <a:latin typeface="Calibri" panose="020F0502020204030204" pitchFamily="34" charset="0"/>
                          <a:cs typeface="Calibri" panose="020F0502020204030204" pitchFamily="34" charset="0"/>
                          <a:sym typeface="Wingdings" panose="05000000000000000000" pitchFamily="2" charset="2"/>
                        </a:rPr>
                        <a:t>for </a:t>
                      </a:r>
                      <a:r>
                        <a:rPr lang="en-MY" sz="1400" dirty="0" smtClean="0">
                          <a:latin typeface="Calibri" panose="020F0502020204030204" pitchFamily="34" charset="0"/>
                          <a:cs typeface="Calibri" panose="020F0502020204030204" pitchFamily="34" charset="0"/>
                        </a:rPr>
                        <a:t>TCV23 &amp; TCV29</a:t>
                      </a:r>
                    </a:p>
                    <a:p>
                      <a:pPr algn="l"/>
                      <a:endParaRPr lang="en-MY" sz="1400" dirty="0">
                        <a:latin typeface="Century Gothic" panose="020B0502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MY" sz="1400" dirty="0" smtClean="0">
                          <a:latin typeface="Calibri" panose="020F0502020204030204" pitchFamily="34" charset="0"/>
                          <a:cs typeface="Calibri" panose="020F0502020204030204" pitchFamily="34" charset="0"/>
                        </a:rPr>
                        <a:t>TC1 </a:t>
                      </a:r>
                      <a:r>
                        <a:rPr lang="en-MY" sz="1400" dirty="0" smtClean="0">
                          <a:latin typeface="Calibri" panose="020F0502020204030204" pitchFamily="34" charset="0"/>
                          <a:cs typeface="Calibri" panose="020F0502020204030204" pitchFamily="34" charset="0"/>
                          <a:sym typeface="Wingdings" panose="05000000000000000000" pitchFamily="2" charset="2"/>
                        </a:rPr>
                        <a:t>for </a:t>
                      </a:r>
                      <a:r>
                        <a:rPr lang="en-MY" sz="1400" dirty="0" smtClean="0">
                          <a:latin typeface="Calibri" panose="020F0502020204030204" pitchFamily="34" charset="0"/>
                          <a:cs typeface="Calibri" panose="020F0502020204030204" pitchFamily="34" charset="0"/>
                        </a:rPr>
                        <a:t>TCV1 &amp; TCV25</a:t>
                      </a:r>
                    </a:p>
                  </a:txBody>
                  <a:tcPr/>
                </a:tc>
                <a:tc>
                  <a:txBody>
                    <a:bodyPr/>
                    <a:lstStyle/>
                    <a:p>
                      <a:r>
                        <a:rPr lang="en-MY" sz="1400" dirty="0" smtClean="0">
                          <a:latin typeface="Calibri" panose="020F0502020204030204" pitchFamily="34" charset="0"/>
                          <a:cs typeface="Calibri" panose="020F0502020204030204" pitchFamily="34" charset="0"/>
                        </a:rPr>
                        <a:t>TC21 </a:t>
                      </a:r>
                      <a:r>
                        <a:rPr lang="en-MY" sz="1400" dirty="0" smtClean="0">
                          <a:latin typeface="Calibri" panose="020F0502020204030204" pitchFamily="34" charset="0"/>
                          <a:cs typeface="Calibri" panose="020F0502020204030204" pitchFamily="34" charset="0"/>
                          <a:sym typeface="Wingdings" panose="05000000000000000000" pitchFamily="2" charset="2"/>
                        </a:rPr>
                        <a:t>for </a:t>
                      </a:r>
                      <a:r>
                        <a:rPr lang="en-MY" sz="1400" dirty="0" smtClean="0">
                          <a:latin typeface="Calibri" panose="020F0502020204030204" pitchFamily="34" charset="0"/>
                          <a:cs typeface="Calibri" panose="020F0502020204030204" pitchFamily="34" charset="0"/>
                        </a:rPr>
                        <a:t>TCV24 &amp; TCV30</a:t>
                      </a:r>
                      <a:endParaRPr lang="en-MY" sz="1400" b="0" dirty="0">
                        <a:latin typeface="Century Gothic" panose="020B0502020202020204" pitchFamily="34" charset="0"/>
                      </a:endParaRPr>
                    </a:p>
                  </a:txBody>
                  <a:tcPr/>
                </a:tc>
                <a:extLst>
                  <a:ext uri="{0D108BD9-81ED-4DB2-BD59-A6C34878D82A}">
                    <a16:rowId xmlns:a16="http://schemas.microsoft.com/office/drawing/2014/main" val="1646055117"/>
                  </a:ext>
                </a:extLst>
              </a:tr>
              <a:tr h="370840">
                <a:tc>
                  <a:txBody>
                    <a:bodyPr/>
                    <a:lstStyle/>
                    <a:p>
                      <a:r>
                        <a:rPr lang="en-MY" sz="1400" b="1" dirty="0" smtClean="0"/>
                        <a:t>OUTPUT</a:t>
                      </a:r>
                      <a:endParaRPr lang="en-MY" sz="1400" b="1" dirty="0">
                        <a:latin typeface="Century Gothic" panose="020B0502020202020204" pitchFamily="34" charset="0"/>
                      </a:endParaRPr>
                    </a:p>
                  </a:txBody>
                  <a:tcPr/>
                </a:tc>
                <a:tc>
                  <a:txBody>
                    <a:bodyPr/>
                    <a:lstStyle/>
                    <a:p>
                      <a:pPr algn="ctr"/>
                      <a:r>
                        <a:rPr lang="en-MY" sz="1400" dirty="0" smtClean="0"/>
                        <a:t>D</a:t>
                      </a:r>
                      <a:endParaRPr lang="en-MY" sz="1400" dirty="0">
                        <a:latin typeface="Century Gothic" panose="020B0502020202020204" pitchFamily="34" charset="0"/>
                      </a:endParaRPr>
                    </a:p>
                  </a:txBody>
                  <a:tcPr/>
                </a:tc>
                <a:tc>
                  <a:txBody>
                    <a:bodyPr/>
                    <a:lstStyle/>
                    <a:p>
                      <a:pPr algn="ctr"/>
                      <a:r>
                        <a:rPr lang="en-MY" sz="1400" dirty="0" smtClean="0"/>
                        <a:t>C</a:t>
                      </a:r>
                      <a:endParaRPr lang="en-MY" sz="1400" dirty="0">
                        <a:latin typeface="Century Gothic" panose="020B0502020202020204" pitchFamily="34" charset="0"/>
                      </a:endParaRPr>
                    </a:p>
                  </a:txBody>
                  <a:tcPr/>
                </a:tc>
                <a:tc>
                  <a:txBody>
                    <a:bodyPr/>
                    <a:lstStyle/>
                    <a:p>
                      <a:pPr algn="ctr"/>
                      <a:r>
                        <a:rPr lang="en-MY" sz="1400" dirty="0" smtClean="0"/>
                        <a:t>B</a:t>
                      </a:r>
                      <a:endParaRPr lang="en-MY" sz="1400" dirty="0">
                        <a:latin typeface="Century Gothic" panose="020B0502020202020204" pitchFamily="34" charset="0"/>
                      </a:endParaRPr>
                    </a:p>
                  </a:txBody>
                  <a:tcPr/>
                </a:tc>
                <a:tc>
                  <a:txBody>
                    <a:bodyPr/>
                    <a:lstStyle/>
                    <a:p>
                      <a:pPr algn="ctr"/>
                      <a:r>
                        <a:rPr lang="en-MY" sz="1400" dirty="0" smtClean="0"/>
                        <a:t>A</a:t>
                      </a:r>
                      <a:endParaRPr lang="en-MY" sz="1400" dirty="0">
                        <a:latin typeface="Century Gothic" panose="020B0502020202020204" pitchFamily="34" charset="0"/>
                      </a:endParaRPr>
                    </a:p>
                  </a:txBody>
                  <a:tcPr/>
                </a:tc>
                <a:tc>
                  <a:txBody>
                    <a:bodyPr/>
                    <a:lstStyle/>
                    <a:p>
                      <a:r>
                        <a:rPr kumimoji="0" lang="en-MY" sz="1400" u="none" strike="noStrike" kern="1200" cap="none" spc="0" normalizeH="0" baseline="0" noProof="0" dirty="0" err="1" smtClean="0">
                          <a:ln>
                            <a:noFill/>
                          </a:ln>
                          <a:effectLst/>
                          <a:uLnTx/>
                          <a:uFillTx/>
                        </a:rPr>
                        <a:t>Ralat</a:t>
                      </a:r>
                      <a:r>
                        <a:rPr kumimoji="0" lang="en-MY" sz="1400" u="none" strike="noStrike" kern="1200" cap="none" spc="0" normalizeH="0" baseline="0" noProof="0" dirty="0" smtClean="0">
                          <a:ln>
                            <a:noFill/>
                          </a:ln>
                          <a:effectLst/>
                          <a:uLnTx/>
                          <a:uFillTx/>
                        </a:rPr>
                        <a:t>, input </a:t>
                      </a:r>
                      <a:r>
                        <a:rPr kumimoji="0" lang="en-MY" sz="1400" u="none" strike="noStrike" kern="1200" cap="none" spc="0" normalizeH="0" baseline="0" noProof="0" dirty="0" err="1" smtClean="0">
                          <a:ln>
                            <a:noFill/>
                          </a:ln>
                          <a:effectLst/>
                          <a:uLnTx/>
                          <a:uFillTx/>
                        </a:rPr>
                        <a:t>tidak</a:t>
                      </a:r>
                      <a:r>
                        <a:rPr kumimoji="0" lang="en-MY" sz="1400" u="none" strike="noStrike" kern="1200" cap="none" spc="0" normalizeH="0" baseline="0" noProof="0" dirty="0" smtClean="0">
                          <a:ln>
                            <a:noFill/>
                          </a:ln>
                          <a:effectLst/>
                          <a:uLnTx/>
                          <a:uFillTx/>
                        </a:rPr>
                        <a:t> </a:t>
                      </a:r>
                      <a:r>
                        <a:rPr kumimoji="0" lang="en-MY" sz="1400" u="none" strike="noStrike" kern="1200" cap="none" spc="0" normalizeH="0" baseline="0" noProof="0" dirty="0" err="1" smtClean="0">
                          <a:ln>
                            <a:noFill/>
                          </a:ln>
                          <a:effectLst/>
                          <a:uLnTx/>
                          <a:uFillTx/>
                        </a:rPr>
                        <a:t>sah</a:t>
                      </a:r>
                      <a:endParaRPr lang="en-MY" sz="1400" b="0" dirty="0">
                        <a:latin typeface="Century Gothic" panose="020B0502020202020204" pitchFamily="34" charset="0"/>
                      </a:endParaRPr>
                    </a:p>
                  </a:txBody>
                  <a:tcPr/>
                </a:tc>
                <a:tc>
                  <a:txBody>
                    <a:bodyPr/>
                    <a:lstStyle/>
                    <a:p>
                      <a:r>
                        <a:rPr kumimoji="0" lang="en-MY" sz="1400" u="none" strike="noStrike" kern="1200" cap="none" spc="0" normalizeH="0" baseline="0" noProof="0" dirty="0" err="1" smtClean="0">
                          <a:ln>
                            <a:noFill/>
                          </a:ln>
                          <a:effectLst/>
                          <a:uLnTx/>
                          <a:uFillTx/>
                        </a:rPr>
                        <a:t>Ralat</a:t>
                      </a:r>
                      <a:r>
                        <a:rPr kumimoji="0" lang="en-MY" sz="1400" u="none" strike="noStrike" kern="1200" cap="none" spc="0" normalizeH="0" baseline="0" noProof="0" dirty="0" smtClean="0">
                          <a:ln>
                            <a:noFill/>
                          </a:ln>
                          <a:effectLst/>
                          <a:uLnTx/>
                          <a:uFillTx/>
                        </a:rPr>
                        <a:t>, input </a:t>
                      </a:r>
                      <a:r>
                        <a:rPr kumimoji="0" lang="en-MY" sz="1400" u="none" strike="noStrike" kern="1200" cap="none" spc="0" normalizeH="0" baseline="0" noProof="0" dirty="0" err="1" smtClean="0">
                          <a:ln>
                            <a:noFill/>
                          </a:ln>
                          <a:effectLst/>
                          <a:uLnTx/>
                          <a:uFillTx/>
                        </a:rPr>
                        <a:t>tidak</a:t>
                      </a:r>
                      <a:r>
                        <a:rPr kumimoji="0" lang="en-MY" sz="1400" u="none" strike="noStrike" kern="1200" cap="none" spc="0" normalizeH="0" baseline="0" noProof="0" dirty="0" smtClean="0">
                          <a:ln>
                            <a:noFill/>
                          </a:ln>
                          <a:effectLst/>
                          <a:uLnTx/>
                          <a:uFillTx/>
                        </a:rPr>
                        <a:t> </a:t>
                      </a:r>
                      <a:r>
                        <a:rPr kumimoji="0" lang="en-MY" sz="1400" u="none" strike="noStrike" kern="1200" cap="none" spc="0" normalizeH="0" baseline="0" noProof="0" dirty="0" err="1" smtClean="0">
                          <a:ln>
                            <a:noFill/>
                          </a:ln>
                          <a:effectLst/>
                          <a:uLnTx/>
                          <a:uFillTx/>
                        </a:rPr>
                        <a:t>sah</a:t>
                      </a:r>
                      <a:endParaRPr lang="en-MY" sz="1400" b="0" dirty="0">
                        <a:latin typeface="Century Gothic" panose="020B0502020202020204" pitchFamily="34" charset="0"/>
                      </a:endParaRPr>
                    </a:p>
                  </a:txBody>
                  <a:tcPr/>
                </a:tc>
                <a:extLst>
                  <a:ext uri="{0D108BD9-81ED-4DB2-BD59-A6C34878D82A}">
                    <a16:rowId xmlns:a16="http://schemas.microsoft.com/office/drawing/2014/main" val="1132844571"/>
                  </a:ext>
                </a:extLst>
              </a:tr>
            </a:tbl>
          </a:graphicData>
        </a:graphic>
      </p:graphicFrame>
      <p:sp>
        <p:nvSpPr>
          <p:cNvPr id="42" name="Rectangle 41">
            <a:extLst>
              <a:ext uri="{FF2B5EF4-FFF2-40B4-BE49-F238E27FC236}">
                <a16:creationId xmlns:a16="http://schemas.microsoft.com/office/drawing/2014/main" id="{43F59613-54D9-4715-AD64-3686FB002C83}"/>
              </a:ext>
            </a:extLst>
          </p:cNvPr>
          <p:cNvSpPr/>
          <p:nvPr/>
        </p:nvSpPr>
        <p:spPr>
          <a:xfrm>
            <a:off x="431128" y="685800"/>
            <a:ext cx="8672567" cy="461665"/>
          </a:xfrm>
          <a:prstGeom prst="rect">
            <a:avLst/>
          </a:prstGeom>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1200"/>
              </a:spcBef>
              <a:defRPr/>
            </a:pPr>
            <a:r>
              <a:rPr lang="en-US" sz="2400" b="1" dirty="0" smtClean="0">
                <a:solidFill>
                  <a:srgbClr val="30786E"/>
                </a:solidFill>
                <a:latin typeface="Century Gothic" panose="020B0502020202020204" pitchFamily="34" charset="0"/>
              </a:rPr>
              <a:t>JAWAPAN </a:t>
            </a:r>
            <a:r>
              <a:rPr lang="en-US" sz="2400" b="1" i="1" dirty="0" smtClean="0">
                <a:solidFill>
                  <a:srgbClr val="30786E"/>
                </a:solidFill>
                <a:latin typeface="Century Gothic" panose="020B0502020202020204" pitchFamily="34" charset="0"/>
              </a:rPr>
              <a:t>BOUNDARY VALUE ANALYSIS (BVA) TECHNIQUE</a:t>
            </a:r>
            <a:endParaRPr lang="en-US" sz="2400" b="1" i="1" dirty="0">
              <a:solidFill>
                <a:srgbClr val="30786E"/>
              </a:solidFill>
              <a:latin typeface="Century Gothic" panose="020B0502020202020204" pitchFamily="34" charset="0"/>
            </a:endParaRPr>
          </a:p>
        </p:txBody>
      </p:sp>
      <p:sp>
        <p:nvSpPr>
          <p:cNvPr id="36" name="Rectangle 35"/>
          <p:cNvSpPr/>
          <p:nvPr/>
        </p:nvSpPr>
        <p:spPr>
          <a:xfrm>
            <a:off x="8197126" y="1802436"/>
            <a:ext cx="3511169" cy="307777"/>
          </a:xfrm>
          <a:prstGeom prst="rect">
            <a:avLst/>
          </a:prstGeom>
          <a:solidFill>
            <a:srgbClr val="FFFFC5"/>
          </a:solidFill>
          <a:effectLst>
            <a:outerShdw blurRad="50800" dist="38100" dir="2700000" algn="tl" rotWithShape="0">
              <a:prstClr val="black">
                <a:alpha val="40000"/>
              </a:prstClr>
            </a:outerShdw>
          </a:effectLst>
        </p:spPr>
        <p:txBody>
          <a:bodyPr wrap="square">
            <a:spAutoFit/>
          </a:bodyPr>
          <a:lstStyle/>
          <a:p>
            <a:pPr marL="84138" algn="ctr" fontAlgn="t"/>
            <a:r>
              <a:rPr lang="en-MY" sz="1400" dirty="0">
                <a:latin typeface="Calibri" panose="020F0502020204030204" pitchFamily="34" charset="0"/>
                <a:cs typeface="Calibri" panose="020F0502020204030204" pitchFamily="34" charset="0"/>
              </a:rPr>
              <a:t>Each </a:t>
            </a:r>
            <a:r>
              <a:rPr lang="en-MY" sz="1400" dirty="0" smtClean="0">
                <a:latin typeface="Calibri" panose="020F0502020204030204" pitchFamily="34" charset="0"/>
                <a:cs typeface="Calibri" panose="020F0502020204030204" pitchFamily="34" charset="0"/>
              </a:rPr>
              <a:t>boundary is a test condition</a:t>
            </a:r>
            <a:endParaRPr lang="en-MY" sz="1400" dirty="0">
              <a:solidFill>
                <a:srgbClr val="000000"/>
              </a:solidFill>
              <a:latin typeface="Calibri" panose="020F0502020204030204" pitchFamily="34" charset="0"/>
              <a:cs typeface="Calibri" panose="020F0502020204030204" pitchFamily="34" charset="0"/>
            </a:endParaRPr>
          </a:p>
        </p:txBody>
      </p:sp>
      <p:sp>
        <p:nvSpPr>
          <p:cNvPr id="48" name="Rectangle 47"/>
          <p:cNvSpPr/>
          <p:nvPr/>
        </p:nvSpPr>
        <p:spPr>
          <a:xfrm>
            <a:off x="8512708" y="4183887"/>
            <a:ext cx="3195587" cy="307777"/>
          </a:xfrm>
          <a:prstGeom prst="rect">
            <a:avLst/>
          </a:prstGeom>
          <a:solidFill>
            <a:srgbClr val="FFFFC5"/>
          </a:solidFill>
          <a:effectLst>
            <a:outerShdw blurRad="50800" dist="38100" dir="2700000" algn="tl" rotWithShape="0">
              <a:prstClr val="black">
                <a:alpha val="40000"/>
              </a:prstClr>
            </a:outerShdw>
          </a:effectLst>
        </p:spPr>
        <p:txBody>
          <a:bodyPr wrap="square">
            <a:spAutoFit/>
          </a:bodyPr>
          <a:lstStyle/>
          <a:p>
            <a:pPr marL="84138" algn="ctr" fontAlgn="t"/>
            <a:r>
              <a:rPr lang="en-MY" sz="1400" dirty="0">
                <a:latin typeface="Calibri" panose="020F0502020204030204" pitchFamily="34" charset="0"/>
                <a:cs typeface="Calibri" panose="020F0502020204030204" pitchFamily="34" charset="0"/>
              </a:rPr>
              <a:t>T</a:t>
            </a:r>
            <a:r>
              <a:rPr lang="en-MY" sz="1400" dirty="0" smtClean="0">
                <a:latin typeface="Calibri" panose="020F0502020204030204" pitchFamily="34" charset="0"/>
                <a:cs typeface="Calibri" panose="020F0502020204030204" pitchFamily="34" charset="0"/>
              </a:rPr>
              <a:t>hree </a:t>
            </a:r>
            <a:r>
              <a:rPr lang="en-MY" sz="1400" dirty="0">
                <a:latin typeface="Calibri" panose="020F0502020204030204" pitchFamily="34" charset="0"/>
                <a:cs typeface="Calibri" panose="020F0502020204030204" pitchFamily="34" charset="0"/>
              </a:rPr>
              <a:t>value </a:t>
            </a:r>
            <a:r>
              <a:rPr lang="en-MY" sz="1400" dirty="0" smtClean="0">
                <a:latin typeface="Calibri" panose="020F0502020204030204" pitchFamily="34" charset="0"/>
                <a:cs typeface="Calibri" panose="020F0502020204030204" pitchFamily="34" charset="0"/>
              </a:rPr>
              <a:t>for each boundary </a:t>
            </a:r>
            <a:endParaRPr lang="en-MY" sz="1400" dirty="0">
              <a:latin typeface="Calibri" panose="020F0502020204030204" pitchFamily="34" charset="0"/>
              <a:cs typeface="Calibri" panose="020F0502020204030204" pitchFamily="34" charset="0"/>
            </a:endParaRPr>
          </a:p>
        </p:txBody>
      </p:sp>
      <p:sp>
        <p:nvSpPr>
          <p:cNvPr id="50" name="Rectangle 49"/>
          <p:cNvSpPr/>
          <p:nvPr/>
        </p:nvSpPr>
        <p:spPr>
          <a:xfrm>
            <a:off x="9023113" y="5211631"/>
            <a:ext cx="2349228" cy="523220"/>
          </a:xfrm>
          <a:prstGeom prst="rect">
            <a:avLst/>
          </a:prstGeom>
          <a:solidFill>
            <a:srgbClr val="FFFFC5"/>
          </a:solidFill>
          <a:effectLst>
            <a:outerShdw blurRad="50800" dist="38100" dir="2700000" algn="tl" rotWithShape="0">
              <a:prstClr val="black">
                <a:alpha val="40000"/>
              </a:prstClr>
            </a:outerShdw>
          </a:effectLst>
        </p:spPr>
        <p:txBody>
          <a:bodyPr wrap="square">
            <a:spAutoFit/>
          </a:bodyPr>
          <a:lstStyle/>
          <a:p>
            <a:pPr marL="84138" algn="ctr" fontAlgn="t"/>
            <a:r>
              <a:rPr lang="en-MY" sz="1400" dirty="0" smtClean="0">
                <a:latin typeface="Calibri" panose="020F0502020204030204" pitchFamily="34" charset="0"/>
                <a:cs typeface="Calibri" panose="020F0502020204030204" pitchFamily="34" charset="0"/>
              </a:rPr>
              <a:t>One TC can fulfil more than one TCV which is similar</a:t>
            </a:r>
            <a:endParaRPr lang="en-MY"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71576486"/>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04800" y="1676400"/>
            <a:ext cx="8153400" cy="3733800"/>
          </a:xfrm>
          <a:prstGeom prst="round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MY" dirty="0"/>
          </a:p>
        </p:txBody>
      </p:sp>
      <p:sp>
        <p:nvSpPr>
          <p:cNvPr id="10" name="Rectangle 9">
            <a:extLst>
              <a:ext uri="{FF2B5EF4-FFF2-40B4-BE49-F238E27FC236}">
                <a16:creationId xmlns:a16="http://schemas.microsoft.com/office/drawing/2014/main" id="{43F59613-54D9-4715-AD64-3686FB002C83}"/>
              </a:ext>
            </a:extLst>
          </p:cNvPr>
          <p:cNvSpPr/>
          <p:nvPr/>
        </p:nvSpPr>
        <p:spPr>
          <a:xfrm>
            <a:off x="381000" y="665763"/>
            <a:ext cx="8149988" cy="461665"/>
          </a:xfrm>
          <a:prstGeom prst="rect">
            <a:avLst/>
          </a:prstGeom>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1200"/>
              </a:spcBef>
              <a:defRPr/>
            </a:pPr>
            <a:r>
              <a:rPr lang="en-US" sz="2400" b="1" dirty="0" smtClean="0">
                <a:solidFill>
                  <a:srgbClr val="30786E"/>
                </a:solidFill>
                <a:latin typeface="Century Gothic" panose="020B0502020202020204" pitchFamily="34" charset="0"/>
              </a:rPr>
              <a:t>2. LATIHAN </a:t>
            </a:r>
            <a:r>
              <a:rPr lang="en-MY" sz="2400" b="1" i="1" dirty="0" smtClean="0">
                <a:solidFill>
                  <a:srgbClr val="30786E"/>
                </a:solidFill>
                <a:latin typeface="Century Gothic" panose="020B0502020202020204" pitchFamily="34" charset="0"/>
              </a:rPr>
              <a:t>COMBINATORIAL TEST DESIGN TECHNIQUES</a:t>
            </a:r>
            <a:endParaRPr lang="en-US" sz="2400" b="1" i="1" dirty="0">
              <a:solidFill>
                <a:srgbClr val="30786E"/>
              </a:solidFill>
              <a:latin typeface="Century Gothic" panose="020B0502020202020204" pitchFamily="34" charset="0"/>
            </a:endParaRPr>
          </a:p>
        </p:txBody>
      </p:sp>
      <p:grpSp>
        <p:nvGrpSpPr>
          <p:cNvPr id="11" name="Group 10">
            <a:extLst>
              <a:ext uri="{FF2B5EF4-FFF2-40B4-BE49-F238E27FC236}">
                <a16:creationId xmlns:a16="http://schemas.microsoft.com/office/drawing/2014/main" id="{BA2A53E5-BEFF-4B08-BF4D-D887C51C0FA3}"/>
              </a:ext>
            </a:extLst>
          </p:cNvPr>
          <p:cNvGrpSpPr/>
          <p:nvPr/>
        </p:nvGrpSpPr>
        <p:grpSpPr>
          <a:xfrm>
            <a:off x="555843" y="1173308"/>
            <a:ext cx="10359807" cy="369742"/>
            <a:chOff x="9527108" y="4082625"/>
            <a:chExt cx="2447049" cy="0"/>
          </a:xfrm>
        </p:grpSpPr>
        <p:cxnSp>
          <p:nvCxnSpPr>
            <p:cNvPr id="12" name="Straight Connector 11">
              <a:extLst>
                <a:ext uri="{FF2B5EF4-FFF2-40B4-BE49-F238E27FC236}">
                  <a16:creationId xmlns:a16="http://schemas.microsoft.com/office/drawing/2014/main" id="{80E83227-3E17-4F36-A718-5778B4E10778}"/>
                </a:ext>
              </a:extLst>
            </p:cNvPr>
            <p:cNvCxnSpPr>
              <a:cxnSpLocks/>
            </p:cNvCxnSpPr>
            <p:nvPr/>
          </p:nvCxnSpPr>
          <p:spPr>
            <a:xfrm>
              <a:off x="9527108" y="4082625"/>
              <a:ext cx="244704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FD70834-1E08-45B1-A750-32359E5EAAB8}"/>
                </a:ext>
              </a:extLst>
            </p:cNvPr>
            <p:cNvCxnSpPr>
              <a:cxnSpLocks/>
            </p:cNvCxnSpPr>
            <p:nvPr/>
          </p:nvCxnSpPr>
          <p:spPr>
            <a:xfrm>
              <a:off x="9527108" y="4082625"/>
              <a:ext cx="552013" cy="0"/>
            </a:xfrm>
            <a:prstGeom prst="line">
              <a:avLst/>
            </a:prstGeom>
            <a:ln w="28575">
              <a:solidFill>
                <a:srgbClr val="74D2C0"/>
              </a:solidFill>
            </a:ln>
          </p:spPr>
          <p:style>
            <a:lnRef idx="1">
              <a:schemeClr val="accent1"/>
            </a:lnRef>
            <a:fillRef idx="0">
              <a:schemeClr val="accent1"/>
            </a:fillRef>
            <a:effectRef idx="0">
              <a:schemeClr val="accent1"/>
            </a:effectRef>
            <a:fontRef idx="minor">
              <a:schemeClr val="tx1"/>
            </a:fontRef>
          </p:style>
        </p:cxnSp>
      </p:grpSp>
      <p:sp>
        <p:nvSpPr>
          <p:cNvPr id="2" name="Rectangle 1"/>
          <p:cNvSpPr/>
          <p:nvPr/>
        </p:nvSpPr>
        <p:spPr>
          <a:xfrm>
            <a:off x="609600" y="2057400"/>
            <a:ext cx="2590800" cy="381000"/>
          </a:xfrm>
          <a:prstGeom prst="rect">
            <a:avLst/>
          </a:prstGeom>
        </p:spPr>
        <p:txBody>
          <a:bodyPr wrap="square">
            <a:spAutoFit/>
          </a:bodyPr>
          <a:lstStyle/>
          <a:p>
            <a:r>
              <a:rPr lang="en-MY" b="1" u="sng" dirty="0" smtClean="0">
                <a:latin typeface="Century Gothic" panose="020B0502020202020204" pitchFamily="34" charset="0"/>
              </a:rPr>
              <a:t>Travel preference</a:t>
            </a:r>
          </a:p>
        </p:txBody>
      </p:sp>
      <p:sp>
        <p:nvSpPr>
          <p:cNvPr id="42" name="Rectangle 41"/>
          <p:cNvSpPr/>
          <p:nvPr/>
        </p:nvSpPr>
        <p:spPr>
          <a:xfrm>
            <a:off x="609601" y="2621056"/>
            <a:ext cx="1600200" cy="369332"/>
          </a:xfrm>
          <a:prstGeom prst="rect">
            <a:avLst/>
          </a:prstGeom>
        </p:spPr>
        <p:txBody>
          <a:bodyPr wrap="square">
            <a:spAutoFit/>
          </a:bodyPr>
          <a:lstStyle/>
          <a:p>
            <a:r>
              <a:rPr lang="en-MY" b="1" dirty="0" smtClean="0">
                <a:latin typeface="Century Gothic" panose="020B0502020202020204" pitchFamily="34" charset="0"/>
              </a:rPr>
              <a:t>Destination</a:t>
            </a:r>
          </a:p>
        </p:txBody>
      </p:sp>
      <p:sp>
        <p:nvSpPr>
          <p:cNvPr id="48" name="Rectangle 47"/>
          <p:cNvSpPr/>
          <p:nvPr/>
        </p:nvSpPr>
        <p:spPr>
          <a:xfrm>
            <a:off x="609601" y="3044836"/>
            <a:ext cx="1600200" cy="369332"/>
          </a:xfrm>
          <a:prstGeom prst="rect">
            <a:avLst/>
          </a:prstGeom>
        </p:spPr>
        <p:txBody>
          <a:bodyPr wrap="square">
            <a:spAutoFit/>
          </a:bodyPr>
          <a:lstStyle/>
          <a:p>
            <a:r>
              <a:rPr lang="en-MY" b="1" dirty="0" smtClean="0">
                <a:latin typeface="Century Gothic" panose="020B0502020202020204" pitchFamily="34" charset="0"/>
              </a:rPr>
              <a:t>Class</a:t>
            </a:r>
          </a:p>
        </p:txBody>
      </p:sp>
      <p:sp>
        <p:nvSpPr>
          <p:cNvPr id="50" name="Rectangle 49"/>
          <p:cNvSpPr/>
          <p:nvPr/>
        </p:nvSpPr>
        <p:spPr>
          <a:xfrm>
            <a:off x="609601" y="3468616"/>
            <a:ext cx="1600200" cy="369332"/>
          </a:xfrm>
          <a:prstGeom prst="rect">
            <a:avLst/>
          </a:prstGeom>
        </p:spPr>
        <p:txBody>
          <a:bodyPr wrap="square">
            <a:spAutoFit/>
          </a:bodyPr>
          <a:lstStyle/>
          <a:p>
            <a:r>
              <a:rPr lang="en-MY" b="1" dirty="0" smtClean="0">
                <a:latin typeface="Century Gothic" panose="020B0502020202020204" pitchFamily="34" charset="0"/>
              </a:rPr>
              <a:t>Seat</a:t>
            </a:r>
          </a:p>
        </p:txBody>
      </p:sp>
      <p:sp>
        <p:nvSpPr>
          <p:cNvPr id="53" name="Rectangle 52"/>
          <p:cNvSpPr/>
          <p:nvPr/>
        </p:nvSpPr>
        <p:spPr>
          <a:xfrm>
            <a:off x="2057400" y="2590800"/>
            <a:ext cx="4343399" cy="369332"/>
          </a:xfrm>
          <a:prstGeom prst="rect">
            <a:avLst/>
          </a:prstGeom>
        </p:spPr>
        <p:txBody>
          <a:bodyPr wrap="square">
            <a:spAutoFit/>
          </a:bodyPr>
          <a:lstStyle/>
          <a:p>
            <a:r>
              <a:rPr lang="en-MY" dirty="0" smtClean="0">
                <a:latin typeface="Century Gothic" panose="020B0502020202020204" pitchFamily="34" charset="0"/>
              </a:rPr>
              <a:t>       Domestic              International </a:t>
            </a:r>
          </a:p>
        </p:txBody>
      </p:sp>
      <p:sp>
        <p:nvSpPr>
          <p:cNvPr id="54" name="Rectangle 53"/>
          <p:cNvSpPr/>
          <p:nvPr/>
        </p:nvSpPr>
        <p:spPr>
          <a:xfrm>
            <a:off x="2096539" y="3051892"/>
            <a:ext cx="5904461" cy="369332"/>
          </a:xfrm>
          <a:prstGeom prst="rect">
            <a:avLst/>
          </a:prstGeom>
        </p:spPr>
        <p:txBody>
          <a:bodyPr wrap="square">
            <a:spAutoFit/>
          </a:bodyPr>
          <a:lstStyle/>
          <a:p>
            <a:r>
              <a:rPr lang="en-MY" dirty="0" smtClean="0">
                <a:latin typeface="Century Gothic" panose="020B0502020202020204" pitchFamily="34" charset="0"/>
              </a:rPr>
              <a:t>       First Class              Business                     Economy</a:t>
            </a:r>
          </a:p>
        </p:txBody>
      </p:sp>
      <p:sp>
        <p:nvSpPr>
          <p:cNvPr id="55" name="Rectangle 54"/>
          <p:cNvSpPr/>
          <p:nvPr/>
        </p:nvSpPr>
        <p:spPr>
          <a:xfrm>
            <a:off x="2078147" y="3492808"/>
            <a:ext cx="3886200" cy="369332"/>
          </a:xfrm>
          <a:prstGeom prst="rect">
            <a:avLst/>
          </a:prstGeom>
        </p:spPr>
        <p:txBody>
          <a:bodyPr wrap="square">
            <a:spAutoFit/>
          </a:bodyPr>
          <a:lstStyle/>
          <a:p>
            <a:r>
              <a:rPr lang="en-MY" dirty="0" smtClean="0">
                <a:latin typeface="Century Gothic" panose="020B0502020202020204" pitchFamily="34" charset="0"/>
              </a:rPr>
              <a:t>       Aisle                      Window</a:t>
            </a:r>
          </a:p>
        </p:txBody>
      </p:sp>
      <p:sp>
        <p:nvSpPr>
          <p:cNvPr id="3" name="Oval 2"/>
          <p:cNvSpPr/>
          <p:nvPr/>
        </p:nvSpPr>
        <p:spPr>
          <a:xfrm>
            <a:off x="2209801" y="2626164"/>
            <a:ext cx="304800" cy="29860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MY"/>
          </a:p>
        </p:txBody>
      </p:sp>
      <p:sp>
        <p:nvSpPr>
          <p:cNvPr id="57" name="Oval 56"/>
          <p:cNvSpPr/>
          <p:nvPr/>
        </p:nvSpPr>
        <p:spPr>
          <a:xfrm>
            <a:off x="4094054" y="3096989"/>
            <a:ext cx="304800" cy="29860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MY"/>
          </a:p>
        </p:txBody>
      </p:sp>
      <p:sp>
        <p:nvSpPr>
          <p:cNvPr id="58" name="Oval 57"/>
          <p:cNvSpPr/>
          <p:nvPr/>
        </p:nvSpPr>
        <p:spPr>
          <a:xfrm>
            <a:off x="2215056" y="3525083"/>
            <a:ext cx="304800" cy="29860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MY"/>
          </a:p>
        </p:txBody>
      </p:sp>
      <p:sp>
        <p:nvSpPr>
          <p:cNvPr id="60" name="Oval 59"/>
          <p:cNvSpPr/>
          <p:nvPr/>
        </p:nvSpPr>
        <p:spPr>
          <a:xfrm>
            <a:off x="4109546" y="2609492"/>
            <a:ext cx="304800" cy="29860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MY"/>
          </a:p>
        </p:txBody>
      </p:sp>
      <p:sp>
        <p:nvSpPr>
          <p:cNvPr id="62" name="Oval 61"/>
          <p:cNvSpPr/>
          <p:nvPr/>
        </p:nvSpPr>
        <p:spPr>
          <a:xfrm>
            <a:off x="4114801" y="3508411"/>
            <a:ext cx="304800" cy="29860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MY"/>
          </a:p>
        </p:txBody>
      </p:sp>
      <p:sp>
        <p:nvSpPr>
          <p:cNvPr id="68" name="Oval 67"/>
          <p:cNvSpPr/>
          <p:nvPr/>
        </p:nvSpPr>
        <p:spPr>
          <a:xfrm>
            <a:off x="2255784" y="2658368"/>
            <a:ext cx="220717" cy="237232"/>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MY"/>
          </a:p>
        </p:txBody>
      </p:sp>
      <p:sp>
        <p:nvSpPr>
          <p:cNvPr id="69" name="Oval 68"/>
          <p:cNvSpPr/>
          <p:nvPr/>
        </p:nvSpPr>
        <p:spPr>
          <a:xfrm>
            <a:off x="4162099" y="3537607"/>
            <a:ext cx="220717" cy="237232"/>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MY"/>
          </a:p>
        </p:txBody>
      </p:sp>
      <p:sp>
        <p:nvSpPr>
          <p:cNvPr id="72" name="Oval 71"/>
          <p:cNvSpPr/>
          <p:nvPr/>
        </p:nvSpPr>
        <p:spPr>
          <a:xfrm>
            <a:off x="6331720" y="3107694"/>
            <a:ext cx="304800" cy="29860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MY"/>
          </a:p>
        </p:txBody>
      </p:sp>
      <p:sp>
        <p:nvSpPr>
          <p:cNvPr id="73" name="Oval 72"/>
          <p:cNvSpPr/>
          <p:nvPr/>
        </p:nvSpPr>
        <p:spPr>
          <a:xfrm>
            <a:off x="2209801" y="3087256"/>
            <a:ext cx="304800" cy="29860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MY"/>
          </a:p>
        </p:txBody>
      </p:sp>
      <p:sp>
        <p:nvSpPr>
          <p:cNvPr id="74" name="Oval 73"/>
          <p:cNvSpPr/>
          <p:nvPr/>
        </p:nvSpPr>
        <p:spPr>
          <a:xfrm>
            <a:off x="2251843" y="3113690"/>
            <a:ext cx="220717" cy="237232"/>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MY"/>
          </a:p>
        </p:txBody>
      </p:sp>
      <p:sp>
        <p:nvSpPr>
          <p:cNvPr id="6" name="Rounded Rectangle 5"/>
          <p:cNvSpPr/>
          <p:nvPr/>
        </p:nvSpPr>
        <p:spPr>
          <a:xfrm>
            <a:off x="5508872" y="4114800"/>
            <a:ext cx="1219200" cy="38100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MY" dirty="0" smtClean="0"/>
              <a:t>SUBMIT</a:t>
            </a:r>
            <a:endParaRPr lang="en-MY" dirty="0"/>
          </a:p>
        </p:txBody>
      </p:sp>
      <p:sp>
        <p:nvSpPr>
          <p:cNvPr id="7" name="Rectangle 6"/>
          <p:cNvSpPr/>
          <p:nvPr/>
        </p:nvSpPr>
        <p:spPr>
          <a:xfrm>
            <a:off x="3030313" y="4734580"/>
            <a:ext cx="2768065" cy="523220"/>
          </a:xfrm>
          <a:prstGeom prst="rect">
            <a:avLst/>
          </a:prstGeom>
          <a:noFill/>
        </p:spPr>
        <p:txBody>
          <a:bodyPr wrap="none" lIns="91440" tIns="45720" rIns="91440" bIns="45720">
            <a:spAutoFit/>
          </a:bodyPr>
          <a:lstStyle/>
          <a:p>
            <a:pPr algn="ctr"/>
            <a:r>
              <a:rPr lang="en-US" sz="2800" b="0" cap="none" spc="0" dirty="0" smtClean="0">
                <a:ln w="0"/>
                <a:solidFill>
                  <a:srgbClr val="FF0000"/>
                </a:solidFill>
                <a:effectLst>
                  <a:outerShdw blurRad="38100" dist="19050" dir="2700000" algn="tl" rotWithShape="0">
                    <a:schemeClr val="dk1">
                      <a:alpha val="40000"/>
                    </a:schemeClr>
                  </a:outerShdw>
                </a:effectLst>
              </a:rPr>
              <a:t>Booking accepted</a:t>
            </a:r>
            <a:endParaRPr lang="en-US" sz="2800" b="0" cap="none" spc="0" dirty="0">
              <a:ln w="0"/>
              <a:solidFill>
                <a:srgbClr val="FF0000"/>
              </a:solidFill>
              <a:effectLst>
                <a:outerShdw blurRad="38100" dist="19050" dir="2700000" algn="tl" rotWithShape="0">
                  <a:schemeClr val="dk1">
                    <a:alpha val="40000"/>
                  </a:schemeClr>
                </a:outerShdw>
              </a:effectLst>
            </a:endParaRPr>
          </a:p>
        </p:txBody>
      </p:sp>
      <p:sp>
        <p:nvSpPr>
          <p:cNvPr id="75" name="Rounded Rectangle 74"/>
          <p:cNvSpPr/>
          <p:nvPr/>
        </p:nvSpPr>
        <p:spPr>
          <a:xfrm>
            <a:off x="6781800" y="4114800"/>
            <a:ext cx="1219200" cy="38100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MY" dirty="0" smtClean="0"/>
              <a:t>CANCEL</a:t>
            </a:r>
            <a:endParaRPr lang="en-MY" dirty="0"/>
          </a:p>
        </p:txBody>
      </p:sp>
      <p:sp>
        <p:nvSpPr>
          <p:cNvPr id="32" name="TextBox 31"/>
          <p:cNvSpPr txBox="1"/>
          <p:nvPr/>
        </p:nvSpPr>
        <p:spPr>
          <a:xfrm>
            <a:off x="1753245" y="5943600"/>
            <a:ext cx="5507421" cy="369332"/>
          </a:xfrm>
          <a:prstGeom prst="rect">
            <a:avLst/>
          </a:prstGeom>
          <a:noFill/>
        </p:spPr>
        <p:txBody>
          <a:bodyPr wrap="square" rtlCol="0">
            <a:spAutoFit/>
          </a:bodyPr>
          <a:lstStyle/>
          <a:p>
            <a:r>
              <a:rPr lang="en-MY" b="1" dirty="0" smtClean="0">
                <a:latin typeface="Century Gothic" panose="020B0502020202020204" pitchFamily="34" charset="0"/>
              </a:rPr>
              <a:t>Feature Set (FS)1 </a:t>
            </a:r>
            <a:r>
              <a:rPr lang="en-MY" dirty="0" smtClean="0">
                <a:latin typeface="Century Gothic" panose="020B0502020202020204" pitchFamily="34" charset="0"/>
              </a:rPr>
              <a:t>– </a:t>
            </a:r>
            <a:r>
              <a:rPr lang="en-MY" dirty="0" err="1" smtClean="0">
                <a:latin typeface="Century Gothic" panose="020B0502020202020204" pitchFamily="34" charset="0"/>
              </a:rPr>
              <a:t>travel_preference</a:t>
            </a:r>
            <a:r>
              <a:rPr lang="en-MY" dirty="0" smtClean="0">
                <a:latin typeface="Century Gothic" panose="020B0502020202020204" pitchFamily="34" charset="0"/>
              </a:rPr>
              <a:t> function</a:t>
            </a:r>
            <a:endParaRPr lang="en-MY" dirty="0">
              <a:latin typeface="Century Gothic" panose="020B0502020202020204" pitchFamily="34" charset="0"/>
            </a:endParaRPr>
          </a:p>
        </p:txBody>
      </p:sp>
      <p:sp>
        <p:nvSpPr>
          <p:cNvPr id="33" name="Rectangle 32"/>
          <p:cNvSpPr/>
          <p:nvPr/>
        </p:nvSpPr>
        <p:spPr>
          <a:xfrm>
            <a:off x="8747235" y="2835816"/>
            <a:ext cx="2897287" cy="1477328"/>
          </a:xfrm>
          <a:prstGeom prst="rect">
            <a:avLst/>
          </a:prstGeom>
        </p:spPr>
        <p:txBody>
          <a:bodyPr wrap="square">
            <a:spAutoFit/>
          </a:bodyPr>
          <a:lstStyle/>
          <a:p>
            <a:pPr algn="ctr"/>
            <a:r>
              <a:rPr lang="en-MY" b="1" dirty="0" err="1" smtClean="0">
                <a:solidFill>
                  <a:srgbClr val="0070C0"/>
                </a:solidFill>
                <a:latin typeface="Century Gothic" panose="020B0502020202020204" pitchFamily="34" charset="0"/>
              </a:rPr>
              <a:t>Apakah</a:t>
            </a:r>
            <a:r>
              <a:rPr lang="en-MY" b="1" dirty="0" smtClean="0">
                <a:solidFill>
                  <a:srgbClr val="0070C0"/>
                </a:solidFill>
                <a:latin typeface="Century Gothic" panose="020B0502020202020204" pitchFamily="34" charset="0"/>
              </a:rPr>
              <a:t> </a:t>
            </a:r>
            <a:r>
              <a:rPr lang="en-MY" b="1" i="1" dirty="0" smtClean="0">
                <a:solidFill>
                  <a:srgbClr val="0070C0"/>
                </a:solidFill>
                <a:latin typeface="Century Gothic" panose="020B0502020202020204" pitchFamily="34" charset="0"/>
              </a:rPr>
              <a:t>test condition, test coverage </a:t>
            </a:r>
            <a:r>
              <a:rPr lang="en-MY" b="1" dirty="0" err="1" smtClean="0">
                <a:solidFill>
                  <a:srgbClr val="0070C0"/>
                </a:solidFill>
                <a:latin typeface="Century Gothic" panose="020B0502020202020204" pitchFamily="34" charset="0"/>
              </a:rPr>
              <a:t>dan</a:t>
            </a:r>
            <a:r>
              <a:rPr lang="en-MY" b="1" i="1" dirty="0" smtClean="0">
                <a:solidFill>
                  <a:srgbClr val="0070C0"/>
                </a:solidFill>
                <a:latin typeface="Century Gothic" panose="020B0502020202020204" pitchFamily="34" charset="0"/>
              </a:rPr>
              <a:t> test case </a:t>
            </a:r>
            <a:r>
              <a:rPr lang="en-MY" b="1" dirty="0" err="1" smtClean="0">
                <a:solidFill>
                  <a:srgbClr val="0070C0"/>
                </a:solidFill>
                <a:latin typeface="Century Gothic" panose="020B0502020202020204" pitchFamily="34" charset="0"/>
              </a:rPr>
              <a:t>bagi</a:t>
            </a:r>
            <a:r>
              <a:rPr lang="en-MY" b="1" dirty="0" smtClean="0">
                <a:solidFill>
                  <a:srgbClr val="0070C0"/>
                </a:solidFill>
                <a:latin typeface="Century Gothic" panose="020B0502020202020204" pitchFamily="34" charset="0"/>
              </a:rPr>
              <a:t>  </a:t>
            </a:r>
            <a:r>
              <a:rPr lang="en-MY" b="1" dirty="0" err="1" smtClean="0">
                <a:solidFill>
                  <a:srgbClr val="0070C0"/>
                </a:solidFill>
                <a:latin typeface="Century Gothic" panose="020B0502020202020204" pitchFamily="34" charset="0"/>
              </a:rPr>
              <a:t>spesifikasi</a:t>
            </a:r>
            <a:r>
              <a:rPr lang="en-MY" b="1" dirty="0" smtClean="0">
                <a:solidFill>
                  <a:srgbClr val="0070C0"/>
                </a:solidFill>
                <a:latin typeface="Century Gothic" panose="020B0502020202020204" pitchFamily="34" charset="0"/>
              </a:rPr>
              <a:t> </a:t>
            </a:r>
            <a:r>
              <a:rPr lang="en-MY" b="1" dirty="0" err="1" smtClean="0">
                <a:solidFill>
                  <a:srgbClr val="0070C0"/>
                </a:solidFill>
                <a:latin typeface="Century Gothic" panose="020B0502020202020204" pitchFamily="34" charset="0"/>
              </a:rPr>
              <a:t>berikut</a:t>
            </a:r>
            <a:r>
              <a:rPr lang="en-MY" b="1" dirty="0" smtClean="0">
                <a:solidFill>
                  <a:srgbClr val="0070C0"/>
                </a:solidFill>
                <a:latin typeface="Century Gothic" panose="020B0502020202020204" pitchFamily="34" charset="0"/>
              </a:rPr>
              <a:t> </a:t>
            </a:r>
            <a:r>
              <a:rPr lang="en-MY" b="1" dirty="0" err="1" smtClean="0">
                <a:solidFill>
                  <a:srgbClr val="0070C0"/>
                </a:solidFill>
                <a:latin typeface="Century Gothic" panose="020B0502020202020204" pitchFamily="34" charset="0"/>
              </a:rPr>
              <a:t>menggunakan</a:t>
            </a:r>
            <a:r>
              <a:rPr lang="en-MY" b="1" dirty="0" smtClean="0">
                <a:solidFill>
                  <a:srgbClr val="0070C0"/>
                </a:solidFill>
                <a:latin typeface="Century Gothic" panose="020B0502020202020204" pitchFamily="34" charset="0"/>
              </a:rPr>
              <a:t> </a:t>
            </a:r>
            <a:r>
              <a:rPr lang="en-MY" b="1" i="1" dirty="0" smtClean="0">
                <a:solidFill>
                  <a:srgbClr val="0070C0"/>
                </a:solidFill>
                <a:latin typeface="Century Gothic" panose="020B0502020202020204" pitchFamily="34" charset="0"/>
              </a:rPr>
              <a:t>all combination testing</a:t>
            </a:r>
            <a:r>
              <a:rPr lang="en-MY" b="1" dirty="0" smtClean="0">
                <a:solidFill>
                  <a:srgbClr val="0070C0"/>
                </a:solidFill>
                <a:latin typeface="Century Gothic" panose="020B0502020202020204" pitchFamily="34" charset="0"/>
              </a:rPr>
              <a:t>?</a:t>
            </a:r>
          </a:p>
        </p:txBody>
      </p:sp>
    </p:spTree>
    <p:extLst>
      <p:ext uri="{BB962C8B-B14F-4D97-AF65-F5344CB8AC3E}">
        <p14:creationId xmlns:p14="http://schemas.microsoft.com/office/powerpoint/2010/main" val="112884259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BA2A53E5-BEFF-4B08-BF4D-D887C51C0FA3}"/>
              </a:ext>
            </a:extLst>
          </p:cNvPr>
          <p:cNvGrpSpPr/>
          <p:nvPr/>
        </p:nvGrpSpPr>
        <p:grpSpPr>
          <a:xfrm>
            <a:off x="555843" y="1173308"/>
            <a:ext cx="10359807" cy="369742"/>
            <a:chOff x="9527108" y="4082625"/>
            <a:chExt cx="2447049" cy="0"/>
          </a:xfrm>
        </p:grpSpPr>
        <p:cxnSp>
          <p:nvCxnSpPr>
            <p:cNvPr id="12" name="Straight Connector 11">
              <a:extLst>
                <a:ext uri="{FF2B5EF4-FFF2-40B4-BE49-F238E27FC236}">
                  <a16:creationId xmlns:a16="http://schemas.microsoft.com/office/drawing/2014/main" id="{80E83227-3E17-4F36-A718-5778B4E10778}"/>
                </a:ext>
              </a:extLst>
            </p:cNvPr>
            <p:cNvCxnSpPr>
              <a:cxnSpLocks/>
            </p:cNvCxnSpPr>
            <p:nvPr/>
          </p:nvCxnSpPr>
          <p:spPr>
            <a:xfrm>
              <a:off x="9527108" y="4082625"/>
              <a:ext cx="244704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FD70834-1E08-45B1-A750-32359E5EAAB8}"/>
                </a:ext>
              </a:extLst>
            </p:cNvPr>
            <p:cNvCxnSpPr>
              <a:cxnSpLocks/>
            </p:cNvCxnSpPr>
            <p:nvPr/>
          </p:nvCxnSpPr>
          <p:spPr>
            <a:xfrm>
              <a:off x="9527108" y="4082625"/>
              <a:ext cx="552013" cy="0"/>
            </a:xfrm>
            <a:prstGeom prst="line">
              <a:avLst/>
            </a:prstGeom>
            <a:ln w="28575">
              <a:solidFill>
                <a:srgbClr val="74D2C0"/>
              </a:solidFill>
            </a:ln>
          </p:spPr>
          <p:style>
            <a:lnRef idx="1">
              <a:schemeClr val="accent1"/>
            </a:lnRef>
            <a:fillRef idx="0">
              <a:schemeClr val="accent1"/>
            </a:fillRef>
            <a:effectRef idx="0">
              <a:schemeClr val="accent1"/>
            </a:effectRef>
            <a:fontRef idx="minor">
              <a:schemeClr val="tx1"/>
            </a:fontRef>
          </p:style>
        </p:cxnSp>
      </p:grpSp>
      <p:graphicFrame>
        <p:nvGraphicFramePr>
          <p:cNvPr id="4" name="Table 3"/>
          <p:cNvGraphicFramePr>
            <a:graphicFrameLocks noGrp="1"/>
          </p:cNvGraphicFramePr>
          <p:nvPr/>
        </p:nvGraphicFramePr>
        <p:xfrm>
          <a:off x="762000" y="1881352"/>
          <a:ext cx="3083696" cy="2595880"/>
        </p:xfrm>
        <a:graphic>
          <a:graphicData uri="http://schemas.openxmlformats.org/drawingml/2006/table">
            <a:tbl>
              <a:tblPr firstRow="1" bandRow="1">
                <a:tableStyleId>{5940675A-B579-460E-94D1-54222C63F5DA}</a:tableStyleId>
              </a:tblPr>
              <a:tblGrid>
                <a:gridCol w="669787">
                  <a:extLst>
                    <a:ext uri="{9D8B030D-6E8A-4147-A177-3AD203B41FA5}">
                      <a16:colId xmlns:a16="http://schemas.microsoft.com/office/drawing/2014/main" val="2477479666"/>
                    </a:ext>
                  </a:extLst>
                </a:gridCol>
                <a:gridCol w="2413909">
                  <a:extLst>
                    <a:ext uri="{9D8B030D-6E8A-4147-A177-3AD203B41FA5}">
                      <a16:colId xmlns:a16="http://schemas.microsoft.com/office/drawing/2014/main" val="1268513797"/>
                    </a:ext>
                  </a:extLst>
                </a:gridCol>
              </a:tblGrid>
              <a:tr h="370840">
                <a:tc>
                  <a:txBody>
                    <a:bodyPr/>
                    <a:lstStyle/>
                    <a:p>
                      <a:r>
                        <a:rPr lang="en-MY" sz="1400" dirty="0" smtClean="0">
                          <a:latin typeface="+mn-lt"/>
                        </a:rPr>
                        <a:t>TCN1</a:t>
                      </a:r>
                      <a:endParaRPr lang="en-MY" sz="1400" dirty="0">
                        <a:latin typeface="+mn-lt"/>
                      </a:endParaRPr>
                    </a:p>
                  </a:txBody>
                  <a:tcPr/>
                </a:tc>
                <a:tc>
                  <a:txBody>
                    <a:bodyPr/>
                    <a:lstStyle/>
                    <a:p>
                      <a:r>
                        <a:rPr lang="en-MY" sz="1400" dirty="0" smtClean="0">
                          <a:latin typeface="+mn-lt"/>
                        </a:rPr>
                        <a:t>Destination – Domestic </a:t>
                      </a:r>
                      <a:endParaRPr lang="en-MY" sz="1400" dirty="0">
                        <a:latin typeface="+mn-lt"/>
                      </a:endParaRPr>
                    </a:p>
                  </a:txBody>
                  <a:tcPr/>
                </a:tc>
                <a:extLst>
                  <a:ext uri="{0D108BD9-81ED-4DB2-BD59-A6C34878D82A}">
                    <a16:rowId xmlns:a16="http://schemas.microsoft.com/office/drawing/2014/main" val="1443678149"/>
                  </a:ext>
                </a:extLst>
              </a:tr>
              <a:tr h="370840">
                <a:tc>
                  <a:txBody>
                    <a:bodyPr/>
                    <a:lstStyle/>
                    <a:p>
                      <a:r>
                        <a:rPr kumimoji="0" lang="en-MY" sz="1400" b="0" i="0" u="none" strike="noStrike" kern="0" cap="none" spc="0" normalizeH="0" baseline="0" noProof="0" dirty="0" smtClean="0">
                          <a:ln>
                            <a:noFill/>
                          </a:ln>
                          <a:solidFill>
                            <a:prstClr val="black"/>
                          </a:solidFill>
                          <a:effectLst/>
                          <a:uLnTx/>
                          <a:uFillTx/>
                          <a:latin typeface="+mn-lt"/>
                          <a:ea typeface="+mn-ea"/>
                          <a:cs typeface="+mn-cs"/>
                        </a:rPr>
                        <a:t>TCN2</a:t>
                      </a:r>
                      <a:endParaRPr lang="en-MY" sz="1400" dirty="0">
                        <a:latin typeface="+mn-lt"/>
                      </a:endParaRP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MY" sz="1400" dirty="0" smtClean="0">
                          <a:latin typeface="+mn-lt"/>
                        </a:rPr>
                        <a:t>Destination – International</a:t>
                      </a:r>
                    </a:p>
                  </a:txBody>
                  <a:tcPr/>
                </a:tc>
                <a:extLst>
                  <a:ext uri="{0D108BD9-81ED-4DB2-BD59-A6C34878D82A}">
                    <a16:rowId xmlns:a16="http://schemas.microsoft.com/office/drawing/2014/main" val="1280418999"/>
                  </a:ext>
                </a:extLst>
              </a:tr>
              <a:tr h="370840">
                <a:tc>
                  <a:txBody>
                    <a:bodyPr/>
                    <a:lstStyle/>
                    <a:p>
                      <a:r>
                        <a:rPr kumimoji="0" lang="en-MY" sz="1400" b="0" i="0" u="none" strike="noStrike" kern="0" cap="none" spc="0" normalizeH="0" baseline="0" noProof="0" dirty="0" smtClean="0">
                          <a:ln>
                            <a:noFill/>
                          </a:ln>
                          <a:solidFill>
                            <a:prstClr val="black"/>
                          </a:solidFill>
                          <a:effectLst/>
                          <a:uLnTx/>
                          <a:uFillTx/>
                          <a:latin typeface="+mn-lt"/>
                          <a:ea typeface="+mn-ea"/>
                          <a:cs typeface="+mn-cs"/>
                        </a:rPr>
                        <a:t>TCN3</a:t>
                      </a:r>
                      <a:endParaRPr lang="en-MY" sz="1400" dirty="0">
                        <a:latin typeface="+mn-lt"/>
                      </a:endParaRPr>
                    </a:p>
                  </a:txBody>
                  <a:tcPr/>
                </a:tc>
                <a:tc>
                  <a:txBody>
                    <a:bodyPr/>
                    <a:lstStyle/>
                    <a:p>
                      <a:r>
                        <a:rPr lang="en-MY" sz="1400" dirty="0" smtClean="0">
                          <a:latin typeface="+mn-lt"/>
                        </a:rPr>
                        <a:t>Class – First Class</a:t>
                      </a:r>
                      <a:endParaRPr lang="en-MY" sz="1400" dirty="0">
                        <a:latin typeface="+mn-lt"/>
                      </a:endParaRPr>
                    </a:p>
                  </a:txBody>
                  <a:tcPr/>
                </a:tc>
                <a:extLst>
                  <a:ext uri="{0D108BD9-81ED-4DB2-BD59-A6C34878D82A}">
                    <a16:rowId xmlns:a16="http://schemas.microsoft.com/office/drawing/2014/main" val="2311299588"/>
                  </a:ext>
                </a:extLst>
              </a:tr>
              <a:tr h="370840">
                <a:tc>
                  <a:txBody>
                    <a:bodyPr/>
                    <a:lstStyle/>
                    <a:p>
                      <a:r>
                        <a:rPr kumimoji="0" lang="en-MY" sz="1400" b="0" i="0" u="none" strike="noStrike" kern="0" cap="none" spc="0" normalizeH="0" baseline="0" noProof="0" dirty="0" smtClean="0">
                          <a:ln>
                            <a:noFill/>
                          </a:ln>
                          <a:solidFill>
                            <a:prstClr val="black"/>
                          </a:solidFill>
                          <a:effectLst/>
                          <a:uLnTx/>
                          <a:uFillTx/>
                          <a:latin typeface="+mn-lt"/>
                          <a:ea typeface="+mn-ea"/>
                          <a:cs typeface="+mn-cs"/>
                        </a:rPr>
                        <a:t>TCN4</a:t>
                      </a:r>
                      <a:endParaRPr lang="en-MY" sz="1400" dirty="0">
                        <a:latin typeface="+mn-lt"/>
                      </a:endParaRPr>
                    </a:p>
                  </a:txBody>
                  <a:tcPr/>
                </a:tc>
                <a:tc>
                  <a:txBody>
                    <a:bodyPr/>
                    <a:lstStyle/>
                    <a:p>
                      <a:r>
                        <a:rPr kumimoji="0" lang="en-MY" sz="1400" b="0" i="0" u="none" strike="noStrike" kern="0" cap="none" spc="0" normalizeH="0" baseline="0" noProof="0" dirty="0" smtClean="0">
                          <a:ln>
                            <a:noFill/>
                          </a:ln>
                          <a:solidFill>
                            <a:prstClr val="black"/>
                          </a:solidFill>
                          <a:effectLst/>
                          <a:uLnTx/>
                          <a:uFillTx/>
                          <a:latin typeface="+mn-lt"/>
                          <a:ea typeface="+mn-ea"/>
                          <a:cs typeface="+mn-cs"/>
                        </a:rPr>
                        <a:t>Class – Business</a:t>
                      </a:r>
                      <a:endParaRPr lang="en-MY" sz="1400" dirty="0">
                        <a:latin typeface="+mn-lt"/>
                      </a:endParaRPr>
                    </a:p>
                  </a:txBody>
                  <a:tcPr/>
                </a:tc>
                <a:extLst>
                  <a:ext uri="{0D108BD9-81ED-4DB2-BD59-A6C34878D82A}">
                    <a16:rowId xmlns:a16="http://schemas.microsoft.com/office/drawing/2014/main" val="846531548"/>
                  </a:ext>
                </a:extLst>
              </a:tr>
              <a:tr h="370840">
                <a:tc>
                  <a:txBody>
                    <a:bodyPr/>
                    <a:lstStyle/>
                    <a:p>
                      <a:r>
                        <a:rPr kumimoji="0" lang="en-MY" sz="1400" b="0" i="0" u="none" strike="noStrike" kern="0" cap="none" spc="0" normalizeH="0" baseline="0" noProof="0" dirty="0" smtClean="0">
                          <a:ln>
                            <a:noFill/>
                          </a:ln>
                          <a:solidFill>
                            <a:prstClr val="black"/>
                          </a:solidFill>
                          <a:effectLst/>
                          <a:uLnTx/>
                          <a:uFillTx/>
                          <a:latin typeface="+mn-lt"/>
                          <a:ea typeface="+mn-ea"/>
                          <a:cs typeface="+mn-cs"/>
                        </a:rPr>
                        <a:t>TCN5</a:t>
                      </a:r>
                      <a:endParaRPr lang="en-MY" sz="1400" dirty="0">
                        <a:latin typeface="+mn-lt"/>
                      </a:endParaRPr>
                    </a:p>
                  </a:txBody>
                  <a:tcPr/>
                </a:tc>
                <a:tc>
                  <a:txBody>
                    <a:bodyPr/>
                    <a:lstStyle/>
                    <a:p>
                      <a:r>
                        <a:rPr kumimoji="0" lang="en-MY" sz="1400" b="0" i="0" u="none" strike="noStrike" kern="0" cap="none" spc="0" normalizeH="0" baseline="0" noProof="0" dirty="0" smtClean="0">
                          <a:ln>
                            <a:noFill/>
                          </a:ln>
                          <a:solidFill>
                            <a:prstClr val="black"/>
                          </a:solidFill>
                          <a:effectLst/>
                          <a:uLnTx/>
                          <a:uFillTx/>
                          <a:latin typeface="+mn-lt"/>
                          <a:ea typeface="+mn-ea"/>
                          <a:cs typeface="+mn-cs"/>
                        </a:rPr>
                        <a:t>Class – Economy</a:t>
                      </a:r>
                      <a:endParaRPr lang="en-MY" sz="1400" dirty="0">
                        <a:latin typeface="+mn-lt"/>
                      </a:endParaRPr>
                    </a:p>
                  </a:txBody>
                  <a:tcPr/>
                </a:tc>
                <a:extLst>
                  <a:ext uri="{0D108BD9-81ED-4DB2-BD59-A6C34878D82A}">
                    <a16:rowId xmlns:a16="http://schemas.microsoft.com/office/drawing/2014/main" val="4221732017"/>
                  </a:ext>
                </a:extLst>
              </a:tr>
              <a:tr h="370840">
                <a:tc>
                  <a:txBody>
                    <a:bodyPr/>
                    <a:lstStyle/>
                    <a:p>
                      <a:r>
                        <a:rPr kumimoji="0" lang="en-MY" sz="1400" b="0" i="0" u="none" strike="noStrike" kern="0" cap="none" spc="0" normalizeH="0" baseline="0" noProof="0" dirty="0" smtClean="0">
                          <a:ln>
                            <a:noFill/>
                          </a:ln>
                          <a:solidFill>
                            <a:prstClr val="black"/>
                          </a:solidFill>
                          <a:effectLst/>
                          <a:uLnTx/>
                          <a:uFillTx/>
                          <a:latin typeface="+mn-lt"/>
                          <a:ea typeface="+mn-ea"/>
                          <a:cs typeface="+mn-cs"/>
                        </a:rPr>
                        <a:t>TCN6</a:t>
                      </a:r>
                      <a:endParaRPr lang="en-MY" sz="1400" dirty="0">
                        <a:latin typeface="+mn-lt"/>
                      </a:endParaRPr>
                    </a:p>
                  </a:txBody>
                  <a:tcPr/>
                </a:tc>
                <a:tc>
                  <a:txBody>
                    <a:bodyPr/>
                    <a:lstStyle/>
                    <a:p>
                      <a:r>
                        <a:rPr lang="en-MY" sz="1400" dirty="0" smtClean="0">
                          <a:latin typeface="+mn-lt"/>
                        </a:rPr>
                        <a:t>Seat - Aisle</a:t>
                      </a:r>
                      <a:endParaRPr lang="en-MY" sz="1400" dirty="0">
                        <a:latin typeface="+mn-lt"/>
                      </a:endParaRPr>
                    </a:p>
                  </a:txBody>
                  <a:tcPr/>
                </a:tc>
                <a:extLst>
                  <a:ext uri="{0D108BD9-81ED-4DB2-BD59-A6C34878D82A}">
                    <a16:rowId xmlns:a16="http://schemas.microsoft.com/office/drawing/2014/main" val="1393305623"/>
                  </a:ext>
                </a:extLst>
              </a:tr>
              <a:tr h="370840">
                <a:tc>
                  <a:txBody>
                    <a:bodyPr/>
                    <a:lstStyle/>
                    <a:p>
                      <a:r>
                        <a:rPr kumimoji="0" lang="en-MY" sz="1400" b="0" i="0" u="none" strike="noStrike" kern="0" cap="none" spc="0" normalizeH="0" baseline="0" noProof="0" dirty="0" smtClean="0">
                          <a:ln>
                            <a:noFill/>
                          </a:ln>
                          <a:solidFill>
                            <a:prstClr val="black"/>
                          </a:solidFill>
                          <a:effectLst/>
                          <a:uLnTx/>
                          <a:uFillTx/>
                          <a:latin typeface="+mn-lt"/>
                          <a:ea typeface="+mn-ea"/>
                          <a:cs typeface="+mn-cs"/>
                        </a:rPr>
                        <a:t>TCN7</a:t>
                      </a:r>
                      <a:endParaRPr lang="en-MY" sz="1400" dirty="0">
                        <a:latin typeface="+mn-lt"/>
                      </a:endParaRP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MY" sz="1400" dirty="0" smtClean="0">
                          <a:latin typeface="+mn-lt"/>
                        </a:rPr>
                        <a:t>Seat - Window</a:t>
                      </a:r>
                    </a:p>
                  </a:txBody>
                  <a:tcPr/>
                </a:tc>
                <a:extLst>
                  <a:ext uri="{0D108BD9-81ED-4DB2-BD59-A6C34878D82A}">
                    <a16:rowId xmlns:a16="http://schemas.microsoft.com/office/drawing/2014/main" val="3576828154"/>
                  </a:ext>
                </a:extLst>
              </a:tr>
            </a:tbl>
          </a:graphicData>
        </a:graphic>
      </p:graphicFrame>
      <p:sp>
        <p:nvSpPr>
          <p:cNvPr id="29" name="Rectangle 28"/>
          <p:cNvSpPr/>
          <p:nvPr/>
        </p:nvSpPr>
        <p:spPr>
          <a:xfrm>
            <a:off x="439395" y="1332154"/>
            <a:ext cx="3675405" cy="369332"/>
          </a:xfrm>
          <a:prstGeom prst="rect">
            <a:avLst/>
          </a:prstGeom>
          <a:solidFill>
            <a:srgbClr val="FFFFC5"/>
          </a:solidFill>
          <a:effectLst>
            <a:outerShdw blurRad="50800" dist="38100" dir="2700000" algn="tl" rotWithShape="0">
              <a:prstClr val="black">
                <a:alpha val="40000"/>
              </a:prstClr>
            </a:outerShdw>
          </a:effectLst>
        </p:spPr>
        <p:txBody>
          <a:bodyPr wrap="square">
            <a:spAutoFit/>
          </a:bodyPr>
          <a:lstStyle/>
          <a:p>
            <a:pPr marL="84138" algn="ctr" fontAlgn="t"/>
            <a:r>
              <a:rPr lang="en-MY" dirty="0" smtClean="0">
                <a:latin typeface="Calibri" panose="020F0502020204030204" pitchFamily="34" charset="0"/>
                <a:cs typeface="Calibri" panose="020F0502020204030204" pitchFamily="34" charset="0"/>
              </a:rPr>
              <a:t>Each P-V is a test condition</a:t>
            </a:r>
            <a:endParaRPr lang="en-MY" dirty="0">
              <a:solidFill>
                <a:srgbClr val="000000"/>
              </a:solidFill>
              <a:latin typeface="Calibri" panose="020F0502020204030204" pitchFamily="34" charset="0"/>
              <a:cs typeface="Calibri" panose="020F0502020204030204" pitchFamily="34" charset="0"/>
            </a:endParaRPr>
          </a:p>
        </p:txBody>
      </p:sp>
      <p:sp>
        <p:nvSpPr>
          <p:cNvPr id="5" name="Rectangle 4"/>
          <p:cNvSpPr/>
          <p:nvPr/>
        </p:nvSpPr>
        <p:spPr>
          <a:xfrm>
            <a:off x="4670672" y="1332154"/>
            <a:ext cx="6858000" cy="646331"/>
          </a:xfrm>
          <a:prstGeom prst="rect">
            <a:avLst/>
          </a:prstGeom>
          <a:solidFill>
            <a:srgbClr val="FFFFC5"/>
          </a:solidFill>
          <a:effectLst>
            <a:outerShdw blurRad="50800" dist="38100" dir="2700000" algn="tl" rotWithShape="0">
              <a:prstClr val="black">
                <a:alpha val="40000"/>
              </a:prstClr>
            </a:outerShdw>
          </a:effectLst>
        </p:spPr>
        <p:txBody>
          <a:bodyPr wrap="square">
            <a:spAutoFit/>
          </a:bodyPr>
          <a:lstStyle/>
          <a:p>
            <a:pPr marL="84138" algn="ctr" fontAlgn="t"/>
            <a:r>
              <a:rPr lang="en-MY" dirty="0">
                <a:latin typeface="Calibri" panose="020F0502020204030204" pitchFamily="34" charset="0"/>
                <a:cs typeface="Calibri" panose="020F0502020204030204" pitchFamily="34" charset="0"/>
              </a:rPr>
              <a:t>Identify test coverage  using unique combinations of P-V pairs, made up of one P-V pair for each test item parameter</a:t>
            </a:r>
          </a:p>
        </p:txBody>
      </p:sp>
      <p:graphicFrame>
        <p:nvGraphicFramePr>
          <p:cNvPr id="34" name="Table 33"/>
          <p:cNvGraphicFramePr>
            <a:graphicFrameLocks noGrp="1"/>
          </p:cNvGraphicFramePr>
          <p:nvPr/>
        </p:nvGraphicFramePr>
        <p:xfrm>
          <a:off x="4702203" y="2145213"/>
          <a:ext cx="2917798" cy="4389120"/>
        </p:xfrm>
        <a:graphic>
          <a:graphicData uri="http://schemas.openxmlformats.org/drawingml/2006/table">
            <a:tbl>
              <a:tblPr firstRow="1" bandRow="1">
                <a:tableStyleId>{5940675A-B579-460E-94D1-54222C63F5DA}</a:tableStyleId>
              </a:tblPr>
              <a:tblGrid>
                <a:gridCol w="633753">
                  <a:extLst>
                    <a:ext uri="{9D8B030D-6E8A-4147-A177-3AD203B41FA5}">
                      <a16:colId xmlns:a16="http://schemas.microsoft.com/office/drawing/2014/main" val="2477479666"/>
                    </a:ext>
                  </a:extLst>
                </a:gridCol>
                <a:gridCol w="2284045">
                  <a:extLst>
                    <a:ext uri="{9D8B030D-6E8A-4147-A177-3AD203B41FA5}">
                      <a16:colId xmlns:a16="http://schemas.microsoft.com/office/drawing/2014/main" val="1268513797"/>
                    </a:ext>
                  </a:extLst>
                </a:gridCol>
              </a:tblGrid>
              <a:tr h="370840">
                <a:tc>
                  <a:txBody>
                    <a:bodyPr/>
                    <a:lstStyle/>
                    <a:p>
                      <a:r>
                        <a:rPr lang="en-MY" sz="1400" dirty="0" smtClean="0">
                          <a:latin typeface="+mn-lt"/>
                        </a:rPr>
                        <a:t>TCV1</a:t>
                      </a:r>
                      <a:endParaRPr lang="en-MY" sz="1400" dirty="0">
                        <a:latin typeface="+mn-lt"/>
                      </a:endParaRPr>
                    </a:p>
                  </a:txBody>
                  <a:tcPr/>
                </a:tc>
                <a:tc>
                  <a:txBody>
                    <a:bodyPr/>
                    <a:lstStyle/>
                    <a:p>
                      <a:r>
                        <a:rPr lang="en-MY" sz="1400" dirty="0" smtClean="0">
                          <a:latin typeface="+mn-lt"/>
                        </a:rPr>
                        <a:t>Destination – Domestic </a:t>
                      </a:r>
                    </a:p>
                    <a:p>
                      <a:pPr marL="0" marR="0" lvl="0" indent="0" defTabSz="914400" eaLnBrk="1" fontAlgn="auto" latinLnBrk="0" hangingPunct="1">
                        <a:lnSpc>
                          <a:spcPct val="100000"/>
                        </a:lnSpc>
                        <a:spcBef>
                          <a:spcPts val="0"/>
                        </a:spcBef>
                        <a:spcAft>
                          <a:spcPts val="0"/>
                        </a:spcAft>
                        <a:buClrTx/>
                        <a:buSzTx/>
                        <a:buFontTx/>
                        <a:buNone/>
                        <a:tabLst/>
                        <a:defRPr/>
                      </a:pPr>
                      <a:r>
                        <a:rPr lang="en-MY" sz="1400" dirty="0" smtClean="0">
                          <a:latin typeface="+mn-lt"/>
                        </a:rPr>
                        <a:t>Class – First Class</a:t>
                      </a:r>
                    </a:p>
                    <a:p>
                      <a:r>
                        <a:rPr lang="en-MY" sz="1400" dirty="0" smtClean="0">
                          <a:latin typeface="+mn-lt"/>
                        </a:rPr>
                        <a:t>Seat - Aisle</a:t>
                      </a:r>
                    </a:p>
                  </a:txBody>
                  <a:tcPr/>
                </a:tc>
                <a:extLst>
                  <a:ext uri="{0D108BD9-81ED-4DB2-BD59-A6C34878D82A}">
                    <a16:rowId xmlns:a16="http://schemas.microsoft.com/office/drawing/2014/main" val="1443678149"/>
                  </a:ext>
                </a:extLst>
              </a:tr>
              <a:tr h="370840">
                <a:tc>
                  <a:txBody>
                    <a:bodyPr/>
                    <a:lstStyle/>
                    <a:p>
                      <a:r>
                        <a:rPr kumimoji="0" lang="en-MY" sz="1400" b="0" i="0" u="none" strike="noStrike" kern="0" cap="none" spc="0" normalizeH="0" baseline="0" noProof="0" dirty="0" smtClean="0">
                          <a:ln>
                            <a:noFill/>
                          </a:ln>
                          <a:solidFill>
                            <a:prstClr val="black"/>
                          </a:solidFill>
                          <a:effectLst/>
                          <a:uLnTx/>
                          <a:uFillTx/>
                          <a:latin typeface="Calibri"/>
                          <a:ea typeface="+mn-ea"/>
                          <a:cs typeface="+mn-cs"/>
                        </a:rPr>
                        <a:t>TCV2</a:t>
                      </a:r>
                      <a:endParaRPr lang="en-MY" sz="1400" dirty="0">
                        <a:latin typeface="+mn-lt"/>
                      </a:endParaRPr>
                    </a:p>
                  </a:txBody>
                  <a:tcPr/>
                </a:tc>
                <a:tc>
                  <a:txBody>
                    <a:bodyPr/>
                    <a:lstStyle/>
                    <a:p>
                      <a:r>
                        <a:rPr lang="en-MY" sz="1400" dirty="0" smtClean="0">
                          <a:latin typeface="+mn-lt"/>
                        </a:rPr>
                        <a:t>Destination – Domestic </a:t>
                      </a:r>
                    </a:p>
                    <a:p>
                      <a:pPr marL="0" marR="0" lvl="0" indent="0" defTabSz="914400" eaLnBrk="1" fontAlgn="auto" latinLnBrk="0" hangingPunct="1">
                        <a:lnSpc>
                          <a:spcPct val="100000"/>
                        </a:lnSpc>
                        <a:spcBef>
                          <a:spcPts val="0"/>
                        </a:spcBef>
                        <a:spcAft>
                          <a:spcPts val="0"/>
                        </a:spcAft>
                        <a:buClrTx/>
                        <a:buSzTx/>
                        <a:buFontTx/>
                        <a:buNone/>
                        <a:tabLst/>
                        <a:defRPr/>
                      </a:pPr>
                      <a:r>
                        <a:rPr lang="en-MY" sz="1400" dirty="0" smtClean="0">
                          <a:latin typeface="+mn-lt"/>
                        </a:rPr>
                        <a:t>Class – </a:t>
                      </a:r>
                      <a:r>
                        <a:rPr kumimoji="0" lang="en-MY" sz="1400" b="0" i="0" u="none" strike="noStrike" kern="0" cap="none" spc="0" normalizeH="0" baseline="0" noProof="0" dirty="0" smtClean="0">
                          <a:ln>
                            <a:noFill/>
                          </a:ln>
                          <a:solidFill>
                            <a:prstClr val="black"/>
                          </a:solidFill>
                          <a:effectLst/>
                          <a:uLnTx/>
                          <a:uFillTx/>
                          <a:latin typeface="+mn-lt"/>
                          <a:ea typeface="+mn-ea"/>
                          <a:cs typeface="+mn-cs"/>
                        </a:rPr>
                        <a:t>Business</a:t>
                      </a:r>
                      <a:endParaRPr lang="en-MY" sz="1400" dirty="0" smtClean="0">
                        <a:latin typeface="+mn-lt"/>
                      </a:endParaRPr>
                    </a:p>
                    <a:p>
                      <a:r>
                        <a:rPr lang="en-MY" sz="1400" dirty="0" smtClean="0">
                          <a:latin typeface="+mn-lt"/>
                        </a:rPr>
                        <a:t>Seat - Aisle</a:t>
                      </a:r>
                    </a:p>
                  </a:txBody>
                  <a:tcPr/>
                </a:tc>
                <a:extLst>
                  <a:ext uri="{0D108BD9-81ED-4DB2-BD59-A6C34878D82A}">
                    <a16:rowId xmlns:a16="http://schemas.microsoft.com/office/drawing/2014/main" val="816968534"/>
                  </a:ext>
                </a:extLst>
              </a:tr>
              <a:tr h="370840">
                <a:tc>
                  <a:txBody>
                    <a:bodyPr/>
                    <a:lstStyle/>
                    <a:p>
                      <a:r>
                        <a:rPr kumimoji="0" lang="en-MY" sz="1400" b="0" i="0" u="none" strike="noStrike" kern="0" cap="none" spc="0" normalizeH="0" baseline="0" noProof="0" dirty="0" smtClean="0">
                          <a:ln>
                            <a:noFill/>
                          </a:ln>
                          <a:solidFill>
                            <a:prstClr val="black"/>
                          </a:solidFill>
                          <a:effectLst/>
                          <a:uLnTx/>
                          <a:uFillTx/>
                          <a:latin typeface="Calibri"/>
                          <a:ea typeface="+mn-ea"/>
                          <a:cs typeface="+mn-cs"/>
                        </a:rPr>
                        <a:t>TCV3</a:t>
                      </a:r>
                      <a:endParaRPr lang="en-MY" sz="1400" dirty="0">
                        <a:latin typeface="+mn-lt"/>
                      </a:endParaRPr>
                    </a:p>
                  </a:txBody>
                  <a:tcPr/>
                </a:tc>
                <a:tc>
                  <a:txBody>
                    <a:bodyPr/>
                    <a:lstStyle/>
                    <a:p>
                      <a:r>
                        <a:rPr lang="en-MY" sz="1400" dirty="0" smtClean="0">
                          <a:latin typeface="+mn-lt"/>
                        </a:rPr>
                        <a:t>Destination – Domestic </a:t>
                      </a:r>
                    </a:p>
                    <a:p>
                      <a:pPr marL="0" marR="0" lvl="0" indent="0" defTabSz="914400" eaLnBrk="1" fontAlgn="auto" latinLnBrk="0" hangingPunct="1">
                        <a:lnSpc>
                          <a:spcPct val="100000"/>
                        </a:lnSpc>
                        <a:spcBef>
                          <a:spcPts val="0"/>
                        </a:spcBef>
                        <a:spcAft>
                          <a:spcPts val="0"/>
                        </a:spcAft>
                        <a:buClrTx/>
                        <a:buSzTx/>
                        <a:buFontTx/>
                        <a:buNone/>
                        <a:tabLst/>
                        <a:defRPr/>
                      </a:pPr>
                      <a:r>
                        <a:rPr lang="en-MY" sz="1400" dirty="0" smtClean="0">
                          <a:latin typeface="+mn-lt"/>
                        </a:rPr>
                        <a:t>Class – </a:t>
                      </a:r>
                      <a:r>
                        <a:rPr kumimoji="0" lang="en-MY" sz="1400" b="0" i="0" u="none" strike="noStrike" kern="0" cap="none" spc="0" normalizeH="0" baseline="0" noProof="0" dirty="0" smtClean="0">
                          <a:ln>
                            <a:noFill/>
                          </a:ln>
                          <a:solidFill>
                            <a:prstClr val="black"/>
                          </a:solidFill>
                          <a:effectLst/>
                          <a:uLnTx/>
                          <a:uFillTx/>
                          <a:latin typeface="+mn-lt"/>
                          <a:ea typeface="+mn-ea"/>
                          <a:cs typeface="+mn-cs"/>
                        </a:rPr>
                        <a:t>Economy</a:t>
                      </a:r>
                      <a:endParaRPr lang="en-MY" sz="1400" dirty="0" smtClean="0">
                        <a:latin typeface="+mn-lt"/>
                      </a:endParaRPr>
                    </a:p>
                    <a:p>
                      <a:r>
                        <a:rPr lang="en-MY" sz="1400" dirty="0" smtClean="0">
                          <a:latin typeface="+mn-lt"/>
                        </a:rPr>
                        <a:t>Seat - Aisle</a:t>
                      </a:r>
                    </a:p>
                  </a:txBody>
                  <a:tcPr/>
                </a:tc>
                <a:extLst>
                  <a:ext uri="{0D108BD9-81ED-4DB2-BD59-A6C34878D82A}">
                    <a16:rowId xmlns:a16="http://schemas.microsoft.com/office/drawing/2014/main" val="875116422"/>
                  </a:ext>
                </a:extLst>
              </a:tr>
              <a:tr h="370840">
                <a:tc>
                  <a:txBody>
                    <a:bodyPr/>
                    <a:lstStyle/>
                    <a:p>
                      <a:r>
                        <a:rPr kumimoji="0" lang="en-MY" sz="1400" b="0" i="0" u="none" strike="noStrike" kern="0" cap="none" spc="0" normalizeH="0" baseline="0" noProof="0" dirty="0" smtClean="0">
                          <a:ln>
                            <a:noFill/>
                          </a:ln>
                          <a:solidFill>
                            <a:prstClr val="black"/>
                          </a:solidFill>
                          <a:effectLst/>
                          <a:uLnTx/>
                          <a:uFillTx/>
                          <a:latin typeface="Calibri"/>
                          <a:ea typeface="+mn-ea"/>
                          <a:cs typeface="+mn-cs"/>
                        </a:rPr>
                        <a:t>TCV4</a:t>
                      </a:r>
                      <a:endParaRPr lang="en-MY" sz="1400" dirty="0">
                        <a:latin typeface="+mn-lt"/>
                      </a:endParaRPr>
                    </a:p>
                  </a:txBody>
                  <a:tcPr/>
                </a:tc>
                <a:tc>
                  <a:txBody>
                    <a:bodyPr/>
                    <a:lstStyle/>
                    <a:p>
                      <a:r>
                        <a:rPr lang="en-MY" sz="1400" dirty="0" smtClean="0">
                          <a:latin typeface="+mn-lt"/>
                        </a:rPr>
                        <a:t>Destination – Domestic </a:t>
                      </a:r>
                    </a:p>
                    <a:p>
                      <a:pPr marL="0" marR="0" lvl="0" indent="0" defTabSz="914400" eaLnBrk="1" fontAlgn="auto" latinLnBrk="0" hangingPunct="1">
                        <a:lnSpc>
                          <a:spcPct val="100000"/>
                        </a:lnSpc>
                        <a:spcBef>
                          <a:spcPts val="0"/>
                        </a:spcBef>
                        <a:spcAft>
                          <a:spcPts val="0"/>
                        </a:spcAft>
                        <a:buClrTx/>
                        <a:buSzTx/>
                        <a:buFontTx/>
                        <a:buNone/>
                        <a:tabLst/>
                        <a:defRPr/>
                      </a:pPr>
                      <a:r>
                        <a:rPr lang="en-MY" sz="1400" dirty="0" smtClean="0">
                          <a:latin typeface="+mn-lt"/>
                        </a:rPr>
                        <a:t>Class – First Class</a:t>
                      </a:r>
                    </a:p>
                    <a:p>
                      <a:r>
                        <a:rPr lang="en-MY" sz="1400" dirty="0" smtClean="0">
                          <a:latin typeface="+mn-lt"/>
                        </a:rPr>
                        <a:t>Seat - Window</a:t>
                      </a:r>
                    </a:p>
                  </a:txBody>
                  <a:tcPr/>
                </a:tc>
                <a:extLst>
                  <a:ext uri="{0D108BD9-81ED-4DB2-BD59-A6C34878D82A}">
                    <a16:rowId xmlns:a16="http://schemas.microsoft.com/office/drawing/2014/main" val="3347831605"/>
                  </a:ext>
                </a:extLst>
              </a:tr>
              <a:tr h="370840">
                <a:tc>
                  <a:txBody>
                    <a:bodyPr/>
                    <a:lstStyle/>
                    <a:p>
                      <a:r>
                        <a:rPr kumimoji="0" lang="en-MY" sz="1400" b="0" i="0" u="none" strike="noStrike" kern="0" cap="none" spc="0" normalizeH="0" baseline="0" noProof="0" dirty="0" smtClean="0">
                          <a:ln>
                            <a:noFill/>
                          </a:ln>
                          <a:solidFill>
                            <a:prstClr val="black"/>
                          </a:solidFill>
                          <a:effectLst/>
                          <a:uLnTx/>
                          <a:uFillTx/>
                          <a:latin typeface="Calibri"/>
                          <a:ea typeface="+mn-ea"/>
                          <a:cs typeface="+mn-cs"/>
                        </a:rPr>
                        <a:t>TCV5</a:t>
                      </a:r>
                      <a:endParaRPr lang="en-MY" sz="1400" dirty="0">
                        <a:latin typeface="+mn-lt"/>
                      </a:endParaRPr>
                    </a:p>
                  </a:txBody>
                  <a:tcPr/>
                </a:tc>
                <a:tc>
                  <a:txBody>
                    <a:bodyPr/>
                    <a:lstStyle/>
                    <a:p>
                      <a:r>
                        <a:rPr lang="en-MY" sz="1400" dirty="0" smtClean="0">
                          <a:latin typeface="+mn-lt"/>
                        </a:rPr>
                        <a:t>Destination – Domestic </a:t>
                      </a:r>
                    </a:p>
                    <a:p>
                      <a:pPr marL="0" marR="0" lvl="0" indent="0" defTabSz="914400" eaLnBrk="1" fontAlgn="auto" latinLnBrk="0" hangingPunct="1">
                        <a:lnSpc>
                          <a:spcPct val="100000"/>
                        </a:lnSpc>
                        <a:spcBef>
                          <a:spcPts val="0"/>
                        </a:spcBef>
                        <a:spcAft>
                          <a:spcPts val="0"/>
                        </a:spcAft>
                        <a:buClrTx/>
                        <a:buSzTx/>
                        <a:buFontTx/>
                        <a:buNone/>
                        <a:tabLst/>
                        <a:defRPr/>
                      </a:pPr>
                      <a:r>
                        <a:rPr lang="en-MY" sz="1400" dirty="0" smtClean="0">
                          <a:latin typeface="+mn-lt"/>
                        </a:rPr>
                        <a:t>Class – </a:t>
                      </a:r>
                      <a:r>
                        <a:rPr kumimoji="0" lang="en-MY" sz="1400" b="0" i="0" u="none" strike="noStrike" kern="0" cap="none" spc="0" normalizeH="0" baseline="0" noProof="0" dirty="0" smtClean="0">
                          <a:ln>
                            <a:noFill/>
                          </a:ln>
                          <a:solidFill>
                            <a:prstClr val="black"/>
                          </a:solidFill>
                          <a:effectLst/>
                          <a:uLnTx/>
                          <a:uFillTx/>
                          <a:latin typeface="+mn-lt"/>
                          <a:ea typeface="+mn-ea"/>
                          <a:cs typeface="+mn-cs"/>
                        </a:rPr>
                        <a:t>Business</a:t>
                      </a:r>
                      <a:endParaRPr lang="en-MY" sz="1400" dirty="0" smtClean="0">
                        <a:latin typeface="+mn-lt"/>
                      </a:endParaRPr>
                    </a:p>
                    <a:p>
                      <a:r>
                        <a:rPr lang="en-MY" sz="1400" dirty="0" smtClean="0">
                          <a:latin typeface="+mn-lt"/>
                        </a:rPr>
                        <a:t>Seat - Window</a:t>
                      </a:r>
                    </a:p>
                  </a:txBody>
                  <a:tcPr/>
                </a:tc>
                <a:extLst>
                  <a:ext uri="{0D108BD9-81ED-4DB2-BD59-A6C34878D82A}">
                    <a16:rowId xmlns:a16="http://schemas.microsoft.com/office/drawing/2014/main" val="561157710"/>
                  </a:ext>
                </a:extLst>
              </a:tr>
              <a:tr h="370840">
                <a:tc>
                  <a:txBody>
                    <a:bodyPr/>
                    <a:lstStyle/>
                    <a:p>
                      <a:r>
                        <a:rPr kumimoji="0" lang="en-MY" sz="1400" b="0" i="0" u="none" strike="noStrike" kern="0" cap="none" spc="0" normalizeH="0" baseline="0" noProof="0" dirty="0" smtClean="0">
                          <a:ln>
                            <a:noFill/>
                          </a:ln>
                          <a:solidFill>
                            <a:prstClr val="black"/>
                          </a:solidFill>
                          <a:effectLst/>
                          <a:uLnTx/>
                          <a:uFillTx/>
                          <a:latin typeface="Calibri"/>
                          <a:ea typeface="+mn-ea"/>
                          <a:cs typeface="+mn-cs"/>
                        </a:rPr>
                        <a:t>TCV6</a:t>
                      </a:r>
                      <a:endParaRPr lang="en-MY" sz="1400" dirty="0">
                        <a:latin typeface="+mn-lt"/>
                      </a:endParaRPr>
                    </a:p>
                  </a:txBody>
                  <a:tcPr/>
                </a:tc>
                <a:tc>
                  <a:txBody>
                    <a:bodyPr/>
                    <a:lstStyle/>
                    <a:p>
                      <a:r>
                        <a:rPr lang="en-MY" sz="1400" dirty="0" smtClean="0">
                          <a:latin typeface="+mn-lt"/>
                        </a:rPr>
                        <a:t>Destination – Domestic </a:t>
                      </a:r>
                    </a:p>
                    <a:p>
                      <a:pPr marL="0" marR="0" lvl="0" indent="0" defTabSz="914400" eaLnBrk="1" fontAlgn="auto" latinLnBrk="0" hangingPunct="1">
                        <a:lnSpc>
                          <a:spcPct val="100000"/>
                        </a:lnSpc>
                        <a:spcBef>
                          <a:spcPts val="0"/>
                        </a:spcBef>
                        <a:spcAft>
                          <a:spcPts val="0"/>
                        </a:spcAft>
                        <a:buClrTx/>
                        <a:buSzTx/>
                        <a:buFontTx/>
                        <a:buNone/>
                        <a:tabLst/>
                        <a:defRPr/>
                      </a:pPr>
                      <a:r>
                        <a:rPr lang="en-MY" sz="1400" dirty="0" smtClean="0">
                          <a:latin typeface="+mn-lt"/>
                        </a:rPr>
                        <a:t>Class – </a:t>
                      </a:r>
                      <a:r>
                        <a:rPr kumimoji="0" lang="en-MY" sz="1400" b="0" i="0" u="none" strike="noStrike" kern="0" cap="none" spc="0" normalizeH="0" baseline="0" noProof="0" dirty="0" smtClean="0">
                          <a:ln>
                            <a:noFill/>
                          </a:ln>
                          <a:solidFill>
                            <a:prstClr val="black"/>
                          </a:solidFill>
                          <a:effectLst/>
                          <a:uLnTx/>
                          <a:uFillTx/>
                          <a:latin typeface="+mn-lt"/>
                          <a:ea typeface="+mn-ea"/>
                          <a:cs typeface="+mn-cs"/>
                        </a:rPr>
                        <a:t>Economy</a:t>
                      </a:r>
                      <a:endParaRPr lang="en-MY" sz="1400" dirty="0" smtClean="0">
                        <a:latin typeface="+mn-lt"/>
                      </a:endParaRPr>
                    </a:p>
                    <a:p>
                      <a:r>
                        <a:rPr lang="en-MY" sz="1400" dirty="0" smtClean="0">
                          <a:latin typeface="+mn-lt"/>
                        </a:rPr>
                        <a:t>Seat - Window</a:t>
                      </a:r>
                    </a:p>
                  </a:txBody>
                  <a:tcPr/>
                </a:tc>
                <a:extLst>
                  <a:ext uri="{0D108BD9-81ED-4DB2-BD59-A6C34878D82A}">
                    <a16:rowId xmlns:a16="http://schemas.microsoft.com/office/drawing/2014/main" val="1744830477"/>
                  </a:ext>
                </a:extLst>
              </a:tr>
            </a:tbl>
          </a:graphicData>
        </a:graphic>
      </p:graphicFrame>
      <p:graphicFrame>
        <p:nvGraphicFramePr>
          <p:cNvPr id="35" name="Table 34"/>
          <p:cNvGraphicFramePr>
            <a:graphicFrameLocks noGrp="1"/>
          </p:cNvGraphicFramePr>
          <p:nvPr/>
        </p:nvGraphicFramePr>
        <p:xfrm>
          <a:off x="8125948" y="2164080"/>
          <a:ext cx="3304052" cy="4389120"/>
        </p:xfrm>
        <a:graphic>
          <a:graphicData uri="http://schemas.openxmlformats.org/drawingml/2006/table">
            <a:tbl>
              <a:tblPr firstRow="1" bandRow="1">
                <a:tableStyleId>{5940675A-B579-460E-94D1-54222C63F5DA}</a:tableStyleId>
              </a:tblPr>
              <a:tblGrid>
                <a:gridCol w="717648">
                  <a:extLst>
                    <a:ext uri="{9D8B030D-6E8A-4147-A177-3AD203B41FA5}">
                      <a16:colId xmlns:a16="http://schemas.microsoft.com/office/drawing/2014/main" val="2477479666"/>
                    </a:ext>
                  </a:extLst>
                </a:gridCol>
                <a:gridCol w="2586404">
                  <a:extLst>
                    <a:ext uri="{9D8B030D-6E8A-4147-A177-3AD203B41FA5}">
                      <a16:colId xmlns:a16="http://schemas.microsoft.com/office/drawing/2014/main" val="1268513797"/>
                    </a:ext>
                  </a:extLst>
                </a:gridCol>
              </a:tblGrid>
              <a:tr h="370840">
                <a:tc>
                  <a:txBody>
                    <a:bodyPr/>
                    <a:lstStyle/>
                    <a:p>
                      <a:r>
                        <a:rPr kumimoji="0" lang="en-MY" sz="1400" b="0" i="0" u="none" strike="noStrike" kern="0" cap="none" spc="0" normalizeH="0" baseline="0" noProof="0" dirty="0" smtClean="0">
                          <a:ln>
                            <a:noFill/>
                          </a:ln>
                          <a:solidFill>
                            <a:prstClr val="black"/>
                          </a:solidFill>
                          <a:effectLst/>
                          <a:uLnTx/>
                          <a:uFillTx/>
                          <a:latin typeface="Calibri"/>
                          <a:ea typeface="+mn-ea"/>
                          <a:cs typeface="+mn-cs"/>
                        </a:rPr>
                        <a:t>TCV7</a:t>
                      </a:r>
                      <a:endParaRPr lang="en-MY" sz="1400" dirty="0">
                        <a:latin typeface="+mn-lt"/>
                      </a:endParaRPr>
                    </a:p>
                  </a:txBody>
                  <a:tcPr/>
                </a:tc>
                <a:tc>
                  <a:txBody>
                    <a:bodyPr/>
                    <a:lstStyle/>
                    <a:p>
                      <a:r>
                        <a:rPr lang="en-MY" sz="1400" dirty="0" smtClean="0">
                          <a:latin typeface="+mn-lt"/>
                        </a:rPr>
                        <a:t>Destination – International </a:t>
                      </a:r>
                    </a:p>
                    <a:p>
                      <a:pPr marL="0" marR="0" lvl="0" indent="0" defTabSz="914400" eaLnBrk="1" fontAlgn="auto" latinLnBrk="0" hangingPunct="1">
                        <a:lnSpc>
                          <a:spcPct val="100000"/>
                        </a:lnSpc>
                        <a:spcBef>
                          <a:spcPts val="0"/>
                        </a:spcBef>
                        <a:spcAft>
                          <a:spcPts val="0"/>
                        </a:spcAft>
                        <a:buClrTx/>
                        <a:buSzTx/>
                        <a:buFontTx/>
                        <a:buNone/>
                        <a:tabLst/>
                        <a:defRPr/>
                      </a:pPr>
                      <a:r>
                        <a:rPr lang="en-MY" sz="1400" dirty="0" smtClean="0">
                          <a:latin typeface="+mn-lt"/>
                        </a:rPr>
                        <a:t>Class – First Class</a:t>
                      </a:r>
                    </a:p>
                    <a:p>
                      <a:r>
                        <a:rPr lang="en-MY" sz="1400" dirty="0" smtClean="0">
                          <a:latin typeface="+mn-lt"/>
                        </a:rPr>
                        <a:t>Seat - Aisle</a:t>
                      </a:r>
                    </a:p>
                  </a:txBody>
                  <a:tcPr/>
                </a:tc>
                <a:extLst>
                  <a:ext uri="{0D108BD9-81ED-4DB2-BD59-A6C34878D82A}">
                    <a16:rowId xmlns:a16="http://schemas.microsoft.com/office/drawing/2014/main" val="1443678149"/>
                  </a:ext>
                </a:extLst>
              </a:tr>
              <a:tr h="370840">
                <a:tc>
                  <a:txBody>
                    <a:bodyPr/>
                    <a:lstStyle/>
                    <a:p>
                      <a:r>
                        <a:rPr kumimoji="0" lang="en-MY" sz="1400" b="0" i="0" u="none" strike="noStrike" kern="0" cap="none" spc="0" normalizeH="0" baseline="0" noProof="0" dirty="0" smtClean="0">
                          <a:ln>
                            <a:noFill/>
                          </a:ln>
                          <a:solidFill>
                            <a:prstClr val="black"/>
                          </a:solidFill>
                          <a:effectLst/>
                          <a:uLnTx/>
                          <a:uFillTx/>
                          <a:latin typeface="Calibri"/>
                          <a:ea typeface="+mn-ea"/>
                          <a:cs typeface="+mn-cs"/>
                        </a:rPr>
                        <a:t>TCV8</a:t>
                      </a:r>
                      <a:endParaRPr lang="en-MY" sz="1400" dirty="0">
                        <a:latin typeface="+mn-lt"/>
                      </a:endParaRPr>
                    </a:p>
                  </a:txBody>
                  <a:tcPr/>
                </a:tc>
                <a:tc>
                  <a:txBody>
                    <a:bodyPr/>
                    <a:lstStyle/>
                    <a:p>
                      <a:r>
                        <a:rPr lang="en-MY" sz="1400" dirty="0" smtClean="0">
                          <a:latin typeface="+mn-lt"/>
                        </a:rPr>
                        <a:t>Destination – International </a:t>
                      </a:r>
                    </a:p>
                    <a:p>
                      <a:pPr marL="0" marR="0" lvl="0" indent="0" defTabSz="914400" eaLnBrk="1" fontAlgn="auto" latinLnBrk="0" hangingPunct="1">
                        <a:lnSpc>
                          <a:spcPct val="100000"/>
                        </a:lnSpc>
                        <a:spcBef>
                          <a:spcPts val="0"/>
                        </a:spcBef>
                        <a:spcAft>
                          <a:spcPts val="0"/>
                        </a:spcAft>
                        <a:buClrTx/>
                        <a:buSzTx/>
                        <a:buFontTx/>
                        <a:buNone/>
                        <a:tabLst/>
                        <a:defRPr/>
                      </a:pPr>
                      <a:r>
                        <a:rPr lang="en-MY" sz="1400" dirty="0" smtClean="0">
                          <a:latin typeface="+mn-lt"/>
                        </a:rPr>
                        <a:t>Class – </a:t>
                      </a:r>
                      <a:r>
                        <a:rPr kumimoji="0" lang="en-MY" sz="1400" b="0" i="0" u="none" strike="noStrike" kern="0" cap="none" spc="0" normalizeH="0" baseline="0" noProof="0" dirty="0" smtClean="0">
                          <a:ln>
                            <a:noFill/>
                          </a:ln>
                          <a:solidFill>
                            <a:prstClr val="black"/>
                          </a:solidFill>
                          <a:effectLst/>
                          <a:uLnTx/>
                          <a:uFillTx/>
                          <a:latin typeface="+mn-lt"/>
                          <a:ea typeface="+mn-ea"/>
                          <a:cs typeface="+mn-cs"/>
                        </a:rPr>
                        <a:t>Business</a:t>
                      </a:r>
                      <a:endParaRPr lang="en-MY" sz="1400" dirty="0" smtClean="0">
                        <a:latin typeface="+mn-lt"/>
                      </a:endParaRPr>
                    </a:p>
                    <a:p>
                      <a:r>
                        <a:rPr lang="en-MY" sz="1400" dirty="0" smtClean="0">
                          <a:latin typeface="+mn-lt"/>
                        </a:rPr>
                        <a:t>Seat - Aisle</a:t>
                      </a:r>
                    </a:p>
                  </a:txBody>
                  <a:tcPr/>
                </a:tc>
                <a:extLst>
                  <a:ext uri="{0D108BD9-81ED-4DB2-BD59-A6C34878D82A}">
                    <a16:rowId xmlns:a16="http://schemas.microsoft.com/office/drawing/2014/main" val="816968534"/>
                  </a:ext>
                </a:extLst>
              </a:tr>
              <a:tr h="370840">
                <a:tc>
                  <a:txBody>
                    <a:bodyPr/>
                    <a:lstStyle/>
                    <a:p>
                      <a:r>
                        <a:rPr kumimoji="0" lang="en-MY" sz="1400" b="0" i="0" u="none" strike="noStrike" kern="0" cap="none" spc="0" normalizeH="0" baseline="0" noProof="0" dirty="0" smtClean="0">
                          <a:ln>
                            <a:noFill/>
                          </a:ln>
                          <a:solidFill>
                            <a:prstClr val="black"/>
                          </a:solidFill>
                          <a:effectLst/>
                          <a:uLnTx/>
                          <a:uFillTx/>
                          <a:latin typeface="Calibri"/>
                          <a:ea typeface="+mn-ea"/>
                          <a:cs typeface="+mn-cs"/>
                        </a:rPr>
                        <a:t>TCV9</a:t>
                      </a:r>
                      <a:endParaRPr lang="en-MY" sz="1400" dirty="0">
                        <a:latin typeface="+mn-lt"/>
                      </a:endParaRPr>
                    </a:p>
                  </a:txBody>
                  <a:tcPr/>
                </a:tc>
                <a:tc>
                  <a:txBody>
                    <a:bodyPr/>
                    <a:lstStyle/>
                    <a:p>
                      <a:r>
                        <a:rPr lang="en-MY" sz="1400" dirty="0" smtClean="0">
                          <a:latin typeface="+mn-lt"/>
                        </a:rPr>
                        <a:t>Destination – International </a:t>
                      </a:r>
                    </a:p>
                    <a:p>
                      <a:pPr marL="0" marR="0" lvl="0" indent="0" defTabSz="914400" eaLnBrk="1" fontAlgn="auto" latinLnBrk="0" hangingPunct="1">
                        <a:lnSpc>
                          <a:spcPct val="100000"/>
                        </a:lnSpc>
                        <a:spcBef>
                          <a:spcPts val="0"/>
                        </a:spcBef>
                        <a:spcAft>
                          <a:spcPts val="0"/>
                        </a:spcAft>
                        <a:buClrTx/>
                        <a:buSzTx/>
                        <a:buFontTx/>
                        <a:buNone/>
                        <a:tabLst/>
                        <a:defRPr/>
                      </a:pPr>
                      <a:r>
                        <a:rPr lang="en-MY" sz="1400" dirty="0" smtClean="0">
                          <a:latin typeface="+mn-lt"/>
                        </a:rPr>
                        <a:t>Class – </a:t>
                      </a:r>
                      <a:r>
                        <a:rPr kumimoji="0" lang="en-MY" sz="1400" b="0" i="0" u="none" strike="noStrike" kern="0" cap="none" spc="0" normalizeH="0" baseline="0" noProof="0" dirty="0" smtClean="0">
                          <a:ln>
                            <a:noFill/>
                          </a:ln>
                          <a:solidFill>
                            <a:prstClr val="black"/>
                          </a:solidFill>
                          <a:effectLst/>
                          <a:uLnTx/>
                          <a:uFillTx/>
                          <a:latin typeface="+mn-lt"/>
                          <a:ea typeface="+mn-ea"/>
                          <a:cs typeface="+mn-cs"/>
                        </a:rPr>
                        <a:t>Economy</a:t>
                      </a:r>
                      <a:endParaRPr lang="en-MY" sz="1400" dirty="0" smtClean="0">
                        <a:latin typeface="+mn-lt"/>
                      </a:endParaRPr>
                    </a:p>
                    <a:p>
                      <a:r>
                        <a:rPr lang="en-MY" sz="1400" dirty="0" smtClean="0">
                          <a:latin typeface="+mn-lt"/>
                        </a:rPr>
                        <a:t>Seat - Aisle</a:t>
                      </a:r>
                    </a:p>
                  </a:txBody>
                  <a:tcPr/>
                </a:tc>
                <a:extLst>
                  <a:ext uri="{0D108BD9-81ED-4DB2-BD59-A6C34878D82A}">
                    <a16:rowId xmlns:a16="http://schemas.microsoft.com/office/drawing/2014/main" val="875116422"/>
                  </a:ext>
                </a:extLst>
              </a:tr>
              <a:tr h="370840">
                <a:tc>
                  <a:txBody>
                    <a:bodyPr/>
                    <a:lstStyle/>
                    <a:p>
                      <a:r>
                        <a:rPr kumimoji="0" lang="en-MY" sz="1400" b="0" i="0" u="none" strike="noStrike" kern="0" cap="none" spc="0" normalizeH="0" baseline="0" noProof="0" dirty="0" smtClean="0">
                          <a:ln>
                            <a:noFill/>
                          </a:ln>
                          <a:solidFill>
                            <a:prstClr val="black"/>
                          </a:solidFill>
                          <a:effectLst/>
                          <a:uLnTx/>
                          <a:uFillTx/>
                          <a:latin typeface="Calibri"/>
                          <a:ea typeface="+mn-ea"/>
                          <a:cs typeface="+mn-cs"/>
                        </a:rPr>
                        <a:t>TCV10</a:t>
                      </a:r>
                      <a:endParaRPr lang="en-MY" sz="1400" dirty="0">
                        <a:latin typeface="+mn-lt"/>
                      </a:endParaRPr>
                    </a:p>
                  </a:txBody>
                  <a:tcPr/>
                </a:tc>
                <a:tc>
                  <a:txBody>
                    <a:bodyPr/>
                    <a:lstStyle/>
                    <a:p>
                      <a:r>
                        <a:rPr lang="en-MY" sz="1400" dirty="0" smtClean="0">
                          <a:latin typeface="+mn-lt"/>
                        </a:rPr>
                        <a:t>Destination – International </a:t>
                      </a:r>
                    </a:p>
                    <a:p>
                      <a:pPr marL="0" marR="0" lvl="0" indent="0" defTabSz="914400" eaLnBrk="1" fontAlgn="auto" latinLnBrk="0" hangingPunct="1">
                        <a:lnSpc>
                          <a:spcPct val="100000"/>
                        </a:lnSpc>
                        <a:spcBef>
                          <a:spcPts val="0"/>
                        </a:spcBef>
                        <a:spcAft>
                          <a:spcPts val="0"/>
                        </a:spcAft>
                        <a:buClrTx/>
                        <a:buSzTx/>
                        <a:buFontTx/>
                        <a:buNone/>
                        <a:tabLst/>
                        <a:defRPr/>
                      </a:pPr>
                      <a:r>
                        <a:rPr lang="en-MY" sz="1400" dirty="0" smtClean="0">
                          <a:latin typeface="+mn-lt"/>
                        </a:rPr>
                        <a:t>Class – First Class</a:t>
                      </a:r>
                    </a:p>
                    <a:p>
                      <a:r>
                        <a:rPr lang="en-MY" sz="1400" dirty="0" smtClean="0">
                          <a:latin typeface="+mn-lt"/>
                        </a:rPr>
                        <a:t>Seat - Window</a:t>
                      </a:r>
                    </a:p>
                  </a:txBody>
                  <a:tcPr/>
                </a:tc>
                <a:extLst>
                  <a:ext uri="{0D108BD9-81ED-4DB2-BD59-A6C34878D82A}">
                    <a16:rowId xmlns:a16="http://schemas.microsoft.com/office/drawing/2014/main" val="3347831605"/>
                  </a:ext>
                </a:extLst>
              </a:tr>
              <a:tr h="370840">
                <a:tc>
                  <a:txBody>
                    <a:bodyPr/>
                    <a:lstStyle/>
                    <a:p>
                      <a:r>
                        <a:rPr kumimoji="0" lang="en-MY" sz="1400" b="0" i="0" u="none" strike="noStrike" kern="0" cap="none" spc="0" normalizeH="0" baseline="0" noProof="0" dirty="0" smtClean="0">
                          <a:ln>
                            <a:noFill/>
                          </a:ln>
                          <a:solidFill>
                            <a:prstClr val="black"/>
                          </a:solidFill>
                          <a:effectLst/>
                          <a:uLnTx/>
                          <a:uFillTx/>
                          <a:latin typeface="Calibri"/>
                          <a:ea typeface="+mn-ea"/>
                          <a:cs typeface="+mn-cs"/>
                        </a:rPr>
                        <a:t>TCV11</a:t>
                      </a:r>
                      <a:endParaRPr lang="en-MY" sz="1400" dirty="0">
                        <a:latin typeface="+mn-lt"/>
                      </a:endParaRPr>
                    </a:p>
                  </a:txBody>
                  <a:tcPr/>
                </a:tc>
                <a:tc>
                  <a:txBody>
                    <a:bodyPr/>
                    <a:lstStyle/>
                    <a:p>
                      <a:r>
                        <a:rPr lang="en-MY" sz="1400" dirty="0" smtClean="0">
                          <a:latin typeface="+mn-lt"/>
                        </a:rPr>
                        <a:t>Destination – International </a:t>
                      </a:r>
                    </a:p>
                    <a:p>
                      <a:pPr marL="0" marR="0" lvl="0" indent="0" defTabSz="914400" eaLnBrk="1" fontAlgn="auto" latinLnBrk="0" hangingPunct="1">
                        <a:lnSpc>
                          <a:spcPct val="100000"/>
                        </a:lnSpc>
                        <a:spcBef>
                          <a:spcPts val="0"/>
                        </a:spcBef>
                        <a:spcAft>
                          <a:spcPts val="0"/>
                        </a:spcAft>
                        <a:buClrTx/>
                        <a:buSzTx/>
                        <a:buFontTx/>
                        <a:buNone/>
                        <a:tabLst/>
                        <a:defRPr/>
                      </a:pPr>
                      <a:r>
                        <a:rPr lang="en-MY" sz="1400" dirty="0" smtClean="0">
                          <a:latin typeface="+mn-lt"/>
                        </a:rPr>
                        <a:t>Class – </a:t>
                      </a:r>
                      <a:r>
                        <a:rPr kumimoji="0" lang="en-MY" sz="1400" b="0" i="0" u="none" strike="noStrike" kern="0" cap="none" spc="0" normalizeH="0" baseline="0" noProof="0" dirty="0" smtClean="0">
                          <a:ln>
                            <a:noFill/>
                          </a:ln>
                          <a:solidFill>
                            <a:prstClr val="black"/>
                          </a:solidFill>
                          <a:effectLst/>
                          <a:uLnTx/>
                          <a:uFillTx/>
                          <a:latin typeface="+mn-lt"/>
                          <a:ea typeface="+mn-ea"/>
                          <a:cs typeface="+mn-cs"/>
                        </a:rPr>
                        <a:t>Business</a:t>
                      </a:r>
                      <a:endParaRPr lang="en-MY" sz="1400" dirty="0" smtClean="0">
                        <a:latin typeface="+mn-lt"/>
                      </a:endParaRPr>
                    </a:p>
                    <a:p>
                      <a:r>
                        <a:rPr lang="en-MY" sz="1400" dirty="0" smtClean="0">
                          <a:latin typeface="+mn-lt"/>
                        </a:rPr>
                        <a:t>Seat - Window</a:t>
                      </a:r>
                    </a:p>
                  </a:txBody>
                  <a:tcPr/>
                </a:tc>
                <a:extLst>
                  <a:ext uri="{0D108BD9-81ED-4DB2-BD59-A6C34878D82A}">
                    <a16:rowId xmlns:a16="http://schemas.microsoft.com/office/drawing/2014/main" val="561157710"/>
                  </a:ext>
                </a:extLst>
              </a:tr>
              <a:tr h="370840">
                <a:tc>
                  <a:txBody>
                    <a:bodyPr/>
                    <a:lstStyle/>
                    <a:p>
                      <a:r>
                        <a:rPr kumimoji="0" lang="en-MY" sz="1400" b="0" i="0" u="none" strike="noStrike" kern="0" cap="none" spc="0" normalizeH="0" baseline="0" noProof="0" dirty="0" smtClean="0">
                          <a:ln>
                            <a:noFill/>
                          </a:ln>
                          <a:solidFill>
                            <a:prstClr val="black"/>
                          </a:solidFill>
                          <a:effectLst/>
                          <a:uLnTx/>
                          <a:uFillTx/>
                          <a:latin typeface="Calibri"/>
                          <a:ea typeface="+mn-ea"/>
                          <a:cs typeface="+mn-cs"/>
                        </a:rPr>
                        <a:t>TCV12</a:t>
                      </a:r>
                      <a:endParaRPr lang="en-MY" sz="1400" dirty="0">
                        <a:latin typeface="+mn-lt"/>
                      </a:endParaRPr>
                    </a:p>
                  </a:txBody>
                  <a:tcPr/>
                </a:tc>
                <a:tc>
                  <a:txBody>
                    <a:bodyPr/>
                    <a:lstStyle/>
                    <a:p>
                      <a:r>
                        <a:rPr lang="en-MY" sz="1400" dirty="0" smtClean="0">
                          <a:latin typeface="+mn-lt"/>
                        </a:rPr>
                        <a:t>Destination – International </a:t>
                      </a:r>
                    </a:p>
                    <a:p>
                      <a:pPr marL="0" marR="0" lvl="0" indent="0" defTabSz="914400" eaLnBrk="1" fontAlgn="auto" latinLnBrk="0" hangingPunct="1">
                        <a:lnSpc>
                          <a:spcPct val="100000"/>
                        </a:lnSpc>
                        <a:spcBef>
                          <a:spcPts val="0"/>
                        </a:spcBef>
                        <a:spcAft>
                          <a:spcPts val="0"/>
                        </a:spcAft>
                        <a:buClrTx/>
                        <a:buSzTx/>
                        <a:buFontTx/>
                        <a:buNone/>
                        <a:tabLst/>
                        <a:defRPr/>
                      </a:pPr>
                      <a:r>
                        <a:rPr lang="en-MY" sz="1400" dirty="0" smtClean="0">
                          <a:latin typeface="+mn-lt"/>
                        </a:rPr>
                        <a:t>Class – </a:t>
                      </a:r>
                      <a:r>
                        <a:rPr kumimoji="0" lang="en-MY" sz="1400" b="0" i="0" u="none" strike="noStrike" kern="0" cap="none" spc="0" normalizeH="0" baseline="0" noProof="0" dirty="0" smtClean="0">
                          <a:ln>
                            <a:noFill/>
                          </a:ln>
                          <a:solidFill>
                            <a:prstClr val="black"/>
                          </a:solidFill>
                          <a:effectLst/>
                          <a:uLnTx/>
                          <a:uFillTx/>
                          <a:latin typeface="+mn-lt"/>
                          <a:ea typeface="+mn-ea"/>
                          <a:cs typeface="+mn-cs"/>
                        </a:rPr>
                        <a:t>Economy</a:t>
                      </a:r>
                      <a:endParaRPr lang="en-MY" sz="1400" dirty="0" smtClean="0">
                        <a:latin typeface="+mn-lt"/>
                      </a:endParaRPr>
                    </a:p>
                    <a:p>
                      <a:r>
                        <a:rPr lang="en-MY" sz="1400" dirty="0" smtClean="0">
                          <a:latin typeface="+mn-lt"/>
                        </a:rPr>
                        <a:t>Seat - Window</a:t>
                      </a:r>
                    </a:p>
                  </a:txBody>
                  <a:tcPr/>
                </a:tc>
                <a:extLst>
                  <a:ext uri="{0D108BD9-81ED-4DB2-BD59-A6C34878D82A}">
                    <a16:rowId xmlns:a16="http://schemas.microsoft.com/office/drawing/2014/main" val="1744830477"/>
                  </a:ext>
                </a:extLst>
              </a:tr>
            </a:tbl>
          </a:graphicData>
        </a:graphic>
      </p:graphicFrame>
      <p:sp>
        <p:nvSpPr>
          <p:cNvPr id="36" name="Rectangle 35">
            <a:extLst>
              <a:ext uri="{FF2B5EF4-FFF2-40B4-BE49-F238E27FC236}">
                <a16:creationId xmlns:a16="http://schemas.microsoft.com/office/drawing/2014/main" id="{43F59613-54D9-4715-AD64-3686FB002C83}"/>
              </a:ext>
            </a:extLst>
          </p:cNvPr>
          <p:cNvSpPr/>
          <p:nvPr/>
        </p:nvSpPr>
        <p:spPr>
          <a:xfrm>
            <a:off x="381000" y="665763"/>
            <a:ext cx="8149988" cy="461665"/>
          </a:xfrm>
          <a:prstGeom prst="rect">
            <a:avLst/>
          </a:prstGeom>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1200"/>
              </a:spcBef>
              <a:defRPr/>
            </a:pPr>
            <a:r>
              <a:rPr lang="en-US" sz="2400" b="1" dirty="0" smtClean="0">
                <a:solidFill>
                  <a:srgbClr val="30786E"/>
                </a:solidFill>
                <a:latin typeface="Century Gothic" panose="020B0502020202020204" pitchFamily="34" charset="0"/>
              </a:rPr>
              <a:t>2. LATIHAN </a:t>
            </a:r>
            <a:r>
              <a:rPr lang="en-MY" sz="2400" b="1" i="1" dirty="0" smtClean="0">
                <a:solidFill>
                  <a:srgbClr val="30786E"/>
                </a:solidFill>
                <a:latin typeface="Century Gothic" panose="020B0502020202020204" pitchFamily="34" charset="0"/>
              </a:rPr>
              <a:t>COMBINATORIAL TEST DESIGN TECHNIQUES</a:t>
            </a:r>
            <a:endParaRPr lang="en-US" sz="2400" b="1" i="1" dirty="0">
              <a:solidFill>
                <a:srgbClr val="30786E"/>
              </a:solidFill>
              <a:latin typeface="Century Gothic" panose="020B0502020202020204" pitchFamily="34" charset="0"/>
            </a:endParaRPr>
          </a:p>
        </p:txBody>
      </p:sp>
    </p:spTree>
    <p:extLst>
      <p:ext uri="{BB962C8B-B14F-4D97-AF65-F5344CB8AC3E}">
        <p14:creationId xmlns:p14="http://schemas.microsoft.com/office/powerpoint/2010/main" val="410114376"/>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BA2A53E5-BEFF-4B08-BF4D-D887C51C0FA3}"/>
              </a:ext>
            </a:extLst>
          </p:cNvPr>
          <p:cNvGrpSpPr/>
          <p:nvPr/>
        </p:nvGrpSpPr>
        <p:grpSpPr>
          <a:xfrm>
            <a:off x="555843" y="1173308"/>
            <a:ext cx="10359807" cy="369742"/>
            <a:chOff x="9527108" y="4082625"/>
            <a:chExt cx="2447049" cy="0"/>
          </a:xfrm>
        </p:grpSpPr>
        <p:cxnSp>
          <p:nvCxnSpPr>
            <p:cNvPr id="12" name="Straight Connector 11">
              <a:extLst>
                <a:ext uri="{FF2B5EF4-FFF2-40B4-BE49-F238E27FC236}">
                  <a16:creationId xmlns:a16="http://schemas.microsoft.com/office/drawing/2014/main" id="{80E83227-3E17-4F36-A718-5778B4E10778}"/>
                </a:ext>
              </a:extLst>
            </p:cNvPr>
            <p:cNvCxnSpPr>
              <a:cxnSpLocks/>
            </p:cNvCxnSpPr>
            <p:nvPr/>
          </p:nvCxnSpPr>
          <p:spPr>
            <a:xfrm>
              <a:off x="9527108" y="4082625"/>
              <a:ext cx="244704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FD70834-1E08-45B1-A750-32359E5EAAB8}"/>
                </a:ext>
              </a:extLst>
            </p:cNvPr>
            <p:cNvCxnSpPr>
              <a:cxnSpLocks/>
            </p:cNvCxnSpPr>
            <p:nvPr/>
          </p:nvCxnSpPr>
          <p:spPr>
            <a:xfrm>
              <a:off x="9527108" y="4082625"/>
              <a:ext cx="552013" cy="0"/>
            </a:xfrm>
            <a:prstGeom prst="line">
              <a:avLst/>
            </a:prstGeom>
            <a:ln w="28575">
              <a:solidFill>
                <a:srgbClr val="74D2C0"/>
              </a:solidFill>
            </a:ln>
          </p:spPr>
          <p:style>
            <a:lnRef idx="1">
              <a:schemeClr val="accent1"/>
            </a:lnRef>
            <a:fillRef idx="0">
              <a:schemeClr val="accent1"/>
            </a:fillRef>
            <a:effectRef idx="0">
              <a:schemeClr val="accent1"/>
            </a:effectRef>
            <a:fontRef idx="minor">
              <a:schemeClr val="tx1"/>
            </a:fontRef>
          </p:style>
        </p:cxnSp>
      </p:grpSp>
      <p:graphicFrame>
        <p:nvGraphicFramePr>
          <p:cNvPr id="14" name="Table 13"/>
          <p:cNvGraphicFramePr>
            <a:graphicFrameLocks noGrp="1"/>
          </p:cNvGraphicFramePr>
          <p:nvPr>
            <p:extLst/>
          </p:nvPr>
        </p:nvGraphicFramePr>
        <p:xfrm>
          <a:off x="457200" y="1447800"/>
          <a:ext cx="8839200" cy="4968240"/>
        </p:xfrm>
        <a:graphic>
          <a:graphicData uri="http://schemas.openxmlformats.org/drawingml/2006/table">
            <a:tbl>
              <a:tblPr firstRow="1" bandRow="1">
                <a:tableStyleId>{5940675A-B579-460E-94D1-54222C63F5DA}</a:tableStyleId>
              </a:tblPr>
              <a:tblGrid>
                <a:gridCol w="1007685">
                  <a:extLst>
                    <a:ext uri="{9D8B030D-6E8A-4147-A177-3AD203B41FA5}">
                      <a16:colId xmlns:a16="http://schemas.microsoft.com/office/drawing/2014/main" val="2328416203"/>
                    </a:ext>
                  </a:extLst>
                </a:gridCol>
                <a:gridCol w="1550162">
                  <a:extLst>
                    <a:ext uri="{9D8B030D-6E8A-4147-A177-3AD203B41FA5}">
                      <a16:colId xmlns:a16="http://schemas.microsoft.com/office/drawing/2014/main" val="457944980"/>
                    </a:ext>
                  </a:extLst>
                </a:gridCol>
                <a:gridCol w="1861753">
                  <a:extLst>
                    <a:ext uri="{9D8B030D-6E8A-4147-A177-3AD203B41FA5}">
                      <a16:colId xmlns:a16="http://schemas.microsoft.com/office/drawing/2014/main" val="3498213085"/>
                    </a:ext>
                  </a:extLst>
                </a:gridCol>
                <a:gridCol w="1371600">
                  <a:extLst>
                    <a:ext uri="{9D8B030D-6E8A-4147-A177-3AD203B41FA5}">
                      <a16:colId xmlns:a16="http://schemas.microsoft.com/office/drawing/2014/main" val="4135804266"/>
                    </a:ext>
                  </a:extLst>
                </a:gridCol>
                <a:gridCol w="1600200">
                  <a:extLst>
                    <a:ext uri="{9D8B030D-6E8A-4147-A177-3AD203B41FA5}">
                      <a16:colId xmlns:a16="http://schemas.microsoft.com/office/drawing/2014/main" val="3399764542"/>
                    </a:ext>
                  </a:extLst>
                </a:gridCol>
                <a:gridCol w="1447800">
                  <a:extLst>
                    <a:ext uri="{9D8B030D-6E8A-4147-A177-3AD203B41FA5}">
                      <a16:colId xmlns:a16="http://schemas.microsoft.com/office/drawing/2014/main" val="3497249936"/>
                    </a:ext>
                  </a:extLst>
                </a:gridCol>
              </a:tblGrid>
              <a:tr h="289560">
                <a:tc>
                  <a:txBody>
                    <a:bodyPr/>
                    <a:lstStyle/>
                    <a:p>
                      <a:pPr algn="ctr"/>
                      <a:r>
                        <a:rPr lang="en-MY" sz="1400" b="1" dirty="0" smtClean="0">
                          <a:latin typeface="Calibri" panose="020F0502020204030204" pitchFamily="34" charset="0"/>
                          <a:cs typeface="Calibri" panose="020F0502020204030204" pitchFamily="34" charset="0"/>
                        </a:rPr>
                        <a:t>TEST CASE</a:t>
                      </a:r>
                      <a:endParaRPr lang="en-MY" sz="1400" b="1" dirty="0">
                        <a:latin typeface="Calibri" panose="020F0502020204030204" pitchFamily="34" charset="0"/>
                        <a:cs typeface="Calibri" panose="020F0502020204030204" pitchFamily="34" charset="0"/>
                      </a:endParaRPr>
                    </a:p>
                  </a:txBody>
                  <a:tcPr anchor="ctr">
                    <a:solidFill>
                      <a:schemeClr val="bg1">
                        <a:lumMod val="85000"/>
                      </a:schemeClr>
                    </a:solidFill>
                  </a:tcPr>
                </a:tc>
                <a:tc gridSpan="3">
                  <a:txBody>
                    <a:bodyPr/>
                    <a:lstStyle/>
                    <a:p>
                      <a:pPr algn="ctr"/>
                      <a:r>
                        <a:rPr lang="en-MY" sz="1400" b="1" dirty="0" smtClean="0">
                          <a:latin typeface="Calibri" panose="020F0502020204030204" pitchFamily="34" charset="0"/>
                          <a:cs typeface="Calibri" panose="020F0502020204030204" pitchFamily="34" charset="0"/>
                        </a:rPr>
                        <a:t>INPUT</a:t>
                      </a:r>
                      <a:endParaRPr lang="en-MY" sz="1400" b="1" dirty="0">
                        <a:latin typeface="Calibri" panose="020F0502020204030204" pitchFamily="34" charset="0"/>
                        <a:cs typeface="Calibri" panose="020F0502020204030204" pitchFamily="34" charset="0"/>
                      </a:endParaRPr>
                    </a:p>
                  </a:txBody>
                  <a:tcPr anchor="ctr">
                    <a:solidFill>
                      <a:schemeClr val="bg1">
                        <a:lumMod val="85000"/>
                      </a:schemeClr>
                    </a:solidFill>
                  </a:tcPr>
                </a:tc>
                <a:tc hMerge="1">
                  <a:txBody>
                    <a:bodyPr/>
                    <a:lstStyle/>
                    <a:p>
                      <a:pPr algn="ctr"/>
                      <a:endParaRPr lang="en-MY" sz="1400" b="1" dirty="0">
                        <a:latin typeface="Century Gothic" panose="020B0502020202020204" pitchFamily="34" charset="0"/>
                      </a:endParaRPr>
                    </a:p>
                  </a:txBody>
                  <a:tcPr>
                    <a:solidFill>
                      <a:schemeClr val="bg1">
                        <a:lumMod val="85000"/>
                      </a:schemeClr>
                    </a:solidFill>
                  </a:tcPr>
                </a:tc>
                <a:tc hMerge="1">
                  <a:txBody>
                    <a:bodyPr/>
                    <a:lstStyle/>
                    <a:p>
                      <a:pPr algn="ctr"/>
                      <a:endParaRPr lang="en-MY" sz="1400" b="1" dirty="0">
                        <a:latin typeface="Century Gothic" panose="020B0502020202020204" pitchFamily="34" charset="0"/>
                      </a:endParaRPr>
                    </a:p>
                  </a:txBody>
                  <a:tcPr>
                    <a:solidFill>
                      <a:schemeClr val="bg1">
                        <a:lumMod val="85000"/>
                      </a:schemeClr>
                    </a:solidFill>
                  </a:tcPr>
                </a:tc>
                <a:tc>
                  <a:txBody>
                    <a:bodyPr/>
                    <a:lstStyle/>
                    <a:p>
                      <a:pPr algn="ctr"/>
                      <a:r>
                        <a:rPr lang="en-MY" sz="1400" b="1" dirty="0" smtClean="0">
                          <a:latin typeface="Calibri" panose="020F0502020204030204" pitchFamily="34" charset="0"/>
                          <a:cs typeface="Calibri" panose="020F0502020204030204" pitchFamily="34" charset="0"/>
                        </a:rPr>
                        <a:t>EXPECTED RESULT</a:t>
                      </a:r>
                      <a:endParaRPr lang="en-MY" sz="1400" b="1" dirty="0">
                        <a:latin typeface="Calibri" panose="020F0502020204030204" pitchFamily="34" charset="0"/>
                        <a:cs typeface="Calibri" panose="020F0502020204030204" pitchFamily="34" charset="0"/>
                      </a:endParaRPr>
                    </a:p>
                  </a:txBody>
                  <a:tcPr anchor="ctr">
                    <a:solidFill>
                      <a:schemeClr val="bg1">
                        <a:lumMod val="85000"/>
                      </a:schemeClr>
                    </a:solidFill>
                  </a:tcPr>
                </a:tc>
                <a:tc>
                  <a:txBody>
                    <a:bodyPr/>
                    <a:lstStyle/>
                    <a:p>
                      <a:pPr algn="ctr"/>
                      <a:r>
                        <a:rPr lang="en-MY" sz="1400" b="1" dirty="0" smtClean="0">
                          <a:latin typeface="Calibri" panose="020F0502020204030204" pitchFamily="34" charset="0"/>
                          <a:cs typeface="Calibri" panose="020F0502020204030204" pitchFamily="34" charset="0"/>
                        </a:rPr>
                        <a:t>TEST COVERAGE ITEM</a:t>
                      </a:r>
                      <a:endParaRPr lang="en-MY" sz="1400" b="1" dirty="0">
                        <a:latin typeface="Calibri" panose="020F0502020204030204" pitchFamily="34" charset="0"/>
                        <a:cs typeface="Calibri" panose="020F0502020204030204" pitchFamily="34" charset="0"/>
                      </a:endParaRPr>
                    </a:p>
                  </a:txBody>
                  <a:tcPr anchor="ctr">
                    <a:solidFill>
                      <a:schemeClr val="bg1">
                        <a:lumMod val="85000"/>
                      </a:schemeClr>
                    </a:solidFill>
                  </a:tcPr>
                </a:tc>
                <a:extLst>
                  <a:ext uri="{0D108BD9-81ED-4DB2-BD59-A6C34878D82A}">
                    <a16:rowId xmlns:a16="http://schemas.microsoft.com/office/drawing/2014/main" val="1653588242"/>
                  </a:ext>
                </a:extLst>
              </a:tr>
              <a:tr h="370840">
                <a:tc>
                  <a:txBody>
                    <a:bodyPr/>
                    <a:lstStyle/>
                    <a:p>
                      <a:pPr algn="ctr"/>
                      <a:r>
                        <a:rPr lang="en-MY" sz="1400" dirty="0" smtClean="0">
                          <a:latin typeface="Calibri" panose="020F0502020204030204" pitchFamily="34" charset="0"/>
                          <a:cs typeface="Calibri" panose="020F0502020204030204" pitchFamily="34" charset="0"/>
                        </a:rPr>
                        <a:t>TC1</a:t>
                      </a:r>
                      <a:endParaRPr lang="en-MY" sz="1400" dirty="0">
                        <a:latin typeface="Calibri" panose="020F0502020204030204" pitchFamily="34" charset="0"/>
                        <a:cs typeface="Calibri" panose="020F0502020204030204" pitchFamily="34" charset="0"/>
                      </a:endParaRPr>
                    </a:p>
                  </a:txBody>
                  <a:tcPr/>
                </a:tc>
                <a:tc>
                  <a:txBody>
                    <a:bodyPr/>
                    <a:lstStyle/>
                    <a:p>
                      <a:pPr algn="ctr"/>
                      <a:r>
                        <a:rPr lang="en-MY" sz="1400" b="0" dirty="0" smtClean="0">
                          <a:latin typeface="Calibri" panose="020F0502020204030204" pitchFamily="34" charset="0"/>
                          <a:cs typeface="Calibri" panose="020F0502020204030204" pitchFamily="34" charset="0"/>
                        </a:rPr>
                        <a:t>Domestic</a:t>
                      </a:r>
                      <a:endParaRPr lang="en-MY" sz="1400" b="0" dirty="0">
                        <a:latin typeface="Calibri" panose="020F0502020204030204" pitchFamily="34" charset="0"/>
                        <a:cs typeface="Calibri" panose="020F0502020204030204" pitchFamily="34" charset="0"/>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MY" sz="1400" b="0" dirty="0" smtClean="0">
                          <a:latin typeface="Calibri" panose="020F0502020204030204" pitchFamily="34" charset="0"/>
                          <a:cs typeface="Calibri" panose="020F0502020204030204" pitchFamily="34" charset="0"/>
                        </a:rPr>
                        <a:t>First</a:t>
                      </a:r>
                      <a:r>
                        <a:rPr lang="en-MY" sz="1400" b="0" baseline="0" dirty="0" smtClean="0">
                          <a:latin typeface="Calibri" panose="020F0502020204030204" pitchFamily="34" charset="0"/>
                          <a:cs typeface="Calibri" panose="020F0502020204030204" pitchFamily="34" charset="0"/>
                        </a:rPr>
                        <a:t> Class</a:t>
                      </a:r>
                      <a:endParaRPr lang="en-MY" sz="1400" b="0" dirty="0" smtClean="0">
                        <a:latin typeface="Calibri" panose="020F0502020204030204" pitchFamily="34" charset="0"/>
                        <a:cs typeface="Calibri" panose="020F0502020204030204" pitchFamily="34" charset="0"/>
                      </a:endParaRPr>
                    </a:p>
                  </a:txBody>
                  <a:tcPr/>
                </a:tc>
                <a:tc>
                  <a:txBody>
                    <a:bodyPr/>
                    <a:lstStyle/>
                    <a:p>
                      <a:pPr algn="ctr"/>
                      <a:r>
                        <a:rPr lang="en-MY" sz="1400" b="0" dirty="0" smtClean="0">
                          <a:latin typeface="Calibri" panose="020F0502020204030204" pitchFamily="34" charset="0"/>
                          <a:cs typeface="Calibri" panose="020F0502020204030204" pitchFamily="34" charset="0"/>
                        </a:rPr>
                        <a:t>Aisle</a:t>
                      </a:r>
                      <a:endParaRPr lang="en-MY" sz="1400" b="0" dirty="0">
                        <a:latin typeface="Calibri" panose="020F0502020204030204" pitchFamily="34" charset="0"/>
                        <a:cs typeface="Calibri" panose="020F0502020204030204" pitchFamily="34" charset="0"/>
                      </a:endParaRPr>
                    </a:p>
                  </a:txBody>
                  <a:tcPr/>
                </a:tc>
                <a:tc>
                  <a:txBody>
                    <a:bodyPr/>
                    <a:lstStyle/>
                    <a:p>
                      <a:pPr algn="ctr"/>
                      <a:r>
                        <a:rPr lang="en-MY" sz="1400" smtClean="0">
                          <a:latin typeface="Calibri" panose="020F0502020204030204" pitchFamily="34" charset="0"/>
                          <a:cs typeface="Calibri" panose="020F0502020204030204" pitchFamily="34" charset="0"/>
                        </a:rPr>
                        <a:t>Booking Accepted</a:t>
                      </a:r>
                      <a:endParaRPr lang="en-MY" sz="1400" dirty="0">
                        <a:latin typeface="Calibri" panose="020F0502020204030204" pitchFamily="34" charset="0"/>
                        <a:cs typeface="Calibri" panose="020F0502020204030204" pitchFamily="34" charset="0"/>
                      </a:endParaRPr>
                    </a:p>
                  </a:txBody>
                  <a:tcPr/>
                </a:tc>
                <a:tc>
                  <a:txBody>
                    <a:bodyPr/>
                    <a:lstStyle/>
                    <a:p>
                      <a:pPr algn="ctr"/>
                      <a:r>
                        <a:rPr lang="en-MY" sz="1400" dirty="0" smtClean="0">
                          <a:latin typeface="Calibri" panose="020F0502020204030204" pitchFamily="34" charset="0"/>
                          <a:cs typeface="Calibri" panose="020F0502020204030204" pitchFamily="34" charset="0"/>
                        </a:rPr>
                        <a:t>TCV1</a:t>
                      </a:r>
                      <a:endParaRPr lang="en-MY"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657865950"/>
                  </a:ext>
                </a:extLst>
              </a:tr>
              <a:tr h="370840">
                <a:tc>
                  <a:txBody>
                    <a:bodyPr/>
                    <a:lstStyle/>
                    <a:p>
                      <a:pPr algn="ctr"/>
                      <a:r>
                        <a:rPr lang="en-MY" sz="1400" dirty="0" smtClean="0">
                          <a:latin typeface="Calibri" panose="020F0502020204030204" pitchFamily="34" charset="0"/>
                          <a:cs typeface="Calibri" panose="020F0502020204030204" pitchFamily="34" charset="0"/>
                        </a:rPr>
                        <a:t>TC2</a:t>
                      </a:r>
                      <a:endParaRPr lang="en-MY" sz="1400" dirty="0">
                        <a:latin typeface="Calibri" panose="020F0502020204030204" pitchFamily="34" charset="0"/>
                        <a:cs typeface="Calibri" panose="020F0502020204030204" pitchFamily="34" charset="0"/>
                      </a:endParaRPr>
                    </a:p>
                  </a:txBody>
                  <a:tcPr/>
                </a:tc>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Domestic</a:t>
                      </a:r>
                      <a:endParaRPr lang="en-MY" sz="1400" b="0" dirty="0">
                        <a:latin typeface="Calibri" panose="020F0502020204030204" pitchFamily="34" charset="0"/>
                        <a:cs typeface="Calibri" panose="020F0502020204030204" pitchFamily="34" charset="0"/>
                      </a:endParaRPr>
                    </a:p>
                  </a:txBody>
                  <a:tcPr/>
                </a:tc>
                <a:tc>
                  <a:txBody>
                    <a:bodyPr/>
                    <a:lstStyle/>
                    <a:p>
                      <a:pPr algn="ctr"/>
                      <a:r>
                        <a:rPr lang="en-MY" sz="1400" b="0" dirty="0" smtClean="0">
                          <a:latin typeface="Calibri" panose="020F0502020204030204" pitchFamily="34" charset="0"/>
                          <a:cs typeface="Calibri" panose="020F0502020204030204" pitchFamily="34" charset="0"/>
                        </a:rPr>
                        <a:t>Business</a:t>
                      </a:r>
                      <a:endParaRPr lang="en-MY" sz="1400" b="0" dirty="0">
                        <a:latin typeface="Calibri" panose="020F0502020204030204" pitchFamily="34" charset="0"/>
                        <a:cs typeface="Calibri" panose="020F0502020204030204" pitchFamily="34" charset="0"/>
                      </a:endParaRPr>
                    </a:p>
                  </a:txBody>
                  <a:tcPr/>
                </a:tc>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Aisle</a:t>
                      </a:r>
                      <a:endParaRPr lang="en-MY" sz="1400" b="0" dirty="0">
                        <a:latin typeface="Calibri" panose="020F0502020204030204" pitchFamily="34" charset="0"/>
                        <a:cs typeface="Calibri" panose="020F0502020204030204" pitchFamily="34" charset="0"/>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Booking Accepted</a:t>
                      </a:r>
                      <a:endParaRPr kumimoji="0" lang="en-MY" sz="14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a:tc>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TCV2</a:t>
                      </a:r>
                      <a:endParaRPr lang="en-MY"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03038607"/>
                  </a:ext>
                </a:extLst>
              </a:tr>
              <a:tr h="370840">
                <a:tc>
                  <a:txBody>
                    <a:bodyPr/>
                    <a:lstStyle/>
                    <a:p>
                      <a:pPr algn="ctr"/>
                      <a:r>
                        <a:rPr lang="en-MY" sz="1400" dirty="0" smtClean="0">
                          <a:latin typeface="Calibri" panose="020F0502020204030204" pitchFamily="34" charset="0"/>
                          <a:cs typeface="Calibri" panose="020F0502020204030204" pitchFamily="34" charset="0"/>
                        </a:rPr>
                        <a:t>TC3</a:t>
                      </a:r>
                      <a:endParaRPr lang="en-MY" sz="1400" dirty="0">
                        <a:latin typeface="Calibri" panose="020F0502020204030204" pitchFamily="34" charset="0"/>
                        <a:cs typeface="Calibri" panose="020F0502020204030204" pitchFamily="34" charset="0"/>
                      </a:endParaRPr>
                    </a:p>
                  </a:txBody>
                  <a:tcPr/>
                </a:tc>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Domestic</a:t>
                      </a:r>
                      <a:endParaRPr lang="en-MY" sz="1400" b="0" dirty="0">
                        <a:latin typeface="Calibri" panose="020F0502020204030204" pitchFamily="34" charset="0"/>
                        <a:cs typeface="Calibri" panose="020F0502020204030204" pitchFamily="34" charset="0"/>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MY" sz="1400" b="0" dirty="0" smtClean="0">
                          <a:latin typeface="Calibri" panose="020F0502020204030204" pitchFamily="34" charset="0"/>
                          <a:cs typeface="Calibri" panose="020F0502020204030204" pitchFamily="34" charset="0"/>
                        </a:rPr>
                        <a:t>Economy</a:t>
                      </a:r>
                    </a:p>
                  </a:txBody>
                  <a:tcPr/>
                </a:tc>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Aisle</a:t>
                      </a:r>
                      <a:endParaRPr lang="en-MY" sz="1400" b="0" dirty="0">
                        <a:latin typeface="Calibri" panose="020F0502020204030204" pitchFamily="34" charset="0"/>
                        <a:cs typeface="Calibri" panose="020F0502020204030204" pitchFamily="34" charset="0"/>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Booking Accepted</a:t>
                      </a:r>
                      <a:endParaRPr kumimoji="0" lang="en-MY" sz="14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a:tc>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TCV3</a:t>
                      </a:r>
                      <a:endParaRPr lang="en-MY"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191760914"/>
                  </a:ext>
                </a:extLst>
              </a:tr>
              <a:tr h="370840">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TC4</a:t>
                      </a:r>
                      <a:endParaRPr lang="en-MY" sz="1400" dirty="0">
                        <a:latin typeface="Calibri" panose="020F0502020204030204" pitchFamily="34" charset="0"/>
                        <a:cs typeface="Calibri" panose="020F0502020204030204" pitchFamily="34" charset="0"/>
                      </a:endParaRPr>
                    </a:p>
                  </a:txBody>
                  <a:tcPr/>
                </a:tc>
                <a:tc>
                  <a:txBody>
                    <a:bodyPr/>
                    <a:lstStyle/>
                    <a:p>
                      <a:pPr algn="ctr"/>
                      <a:r>
                        <a:rPr lang="en-MY" sz="1400" b="0" dirty="0" smtClean="0">
                          <a:latin typeface="Calibri" panose="020F0502020204030204" pitchFamily="34" charset="0"/>
                          <a:cs typeface="Calibri" panose="020F0502020204030204" pitchFamily="34" charset="0"/>
                        </a:rPr>
                        <a:t>Domestic</a:t>
                      </a:r>
                      <a:endParaRPr lang="en-MY" sz="1400" b="0" dirty="0">
                        <a:latin typeface="Calibri" panose="020F0502020204030204" pitchFamily="34" charset="0"/>
                        <a:cs typeface="Calibri" panose="020F0502020204030204" pitchFamily="34" charset="0"/>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MY" sz="1400" b="0" dirty="0" smtClean="0">
                          <a:latin typeface="Calibri" panose="020F0502020204030204" pitchFamily="34" charset="0"/>
                          <a:cs typeface="Calibri" panose="020F0502020204030204" pitchFamily="34" charset="0"/>
                        </a:rPr>
                        <a:t>First</a:t>
                      </a:r>
                      <a:r>
                        <a:rPr lang="en-MY" sz="1400" b="0" baseline="0" dirty="0" smtClean="0">
                          <a:latin typeface="Calibri" panose="020F0502020204030204" pitchFamily="34" charset="0"/>
                          <a:cs typeface="Calibri" panose="020F0502020204030204" pitchFamily="34" charset="0"/>
                        </a:rPr>
                        <a:t> Class</a:t>
                      </a:r>
                      <a:endParaRPr lang="en-MY" sz="1400" b="0" dirty="0" smtClean="0">
                        <a:latin typeface="Calibri" panose="020F0502020204030204" pitchFamily="34" charset="0"/>
                        <a:cs typeface="Calibri" panose="020F0502020204030204" pitchFamily="34" charset="0"/>
                      </a:endParaRPr>
                    </a:p>
                  </a:txBody>
                  <a:tcPr/>
                </a:tc>
                <a:tc>
                  <a:txBody>
                    <a:bodyPr/>
                    <a:lstStyle/>
                    <a:p>
                      <a:pPr algn="ctr"/>
                      <a:r>
                        <a:rPr lang="en-MY" sz="1400" b="0" dirty="0" smtClean="0">
                          <a:latin typeface="Calibri" panose="020F0502020204030204" pitchFamily="34" charset="0"/>
                          <a:cs typeface="Calibri" panose="020F0502020204030204" pitchFamily="34" charset="0"/>
                        </a:rPr>
                        <a:t>Window</a:t>
                      </a:r>
                      <a:endParaRPr lang="en-MY" sz="1400" b="0" dirty="0">
                        <a:latin typeface="Calibri" panose="020F0502020204030204" pitchFamily="34" charset="0"/>
                        <a:cs typeface="Calibri" panose="020F0502020204030204" pitchFamily="34" charset="0"/>
                      </a:endParaRPr>
                    </a:p>
                  </a:txBody>
                  <a:tcPr/>
                </a:tc>
                <a:tc>
                  <a:txBody>
                    <a:bodyPr/>
                    <a:lstStyle/>
                    <a:p>
                      <a:pPr algn="ctr"/>
                      <a:r>
                        <a:rPr lang="en-MY" sz="1400" dirty="0" smtClean="0">
                          <a:latin typeface="Calibri" panose="020F0502020204030204" pitchFamily="34" charset="0"/>
                          <a:cs typeface="Calibri" panose="020F0502020204030204" pitchFamily="34" charset="0"/>
                        </a:rPr>
                        <a:t>Booking Accepted</a:t>
                      </a:r>
                      <a:endParaRPr lang="en-MY" sz="1400" dirty="0">
                        <a:latin typeface="Calibri" panose="020F0502020204030204" pitchFamily="34" charset="0"/>
                        <a:cs typeface="Calibri" panose="020F0502020204030204" pitchFamily="34" charset="0"/>
                      </a:endParaRPr>
                    </a:p>
                  </a:txBody>
                  <a:tcPr/>
                </a:tc>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TCV4</a:t>
                      </a:r>
                      <a:endParaRPr lang="en-MY"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175204400"/>
                  </a:ext>
                </a:extLst>
              </a:tr>
              <a:tr h="370840">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TC5</a:t>
                      </a:r>
                      <a:endParaRPr lang="en-MY" sz="1400" dirty="0">
                        <a:latin typeface="Calibri" panose="020F0502020204030204" pitchFamily="34" charset="0"/>
                        <a:cs typeface="Calibri" panose="020F0502020204030204" pitchFamily="34" charset="0"/>
                      </a:endParaRPr>
                    </a:p>
                  </a:txBody>
                  <a:tcPr/>
                </a:tc>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Domestic</a:t>
                      </a:r>
                      <a:endParaRPr lang="en-MY" sz="1400" b="0" dirty="0">
                        <a:latin typeface="Calibri" panose="020F0502020204030204" pitchFamily="34" charset="0"/>
                        <a:cs typeface="Calibri" panose="020F0502020204030204" pitchFamily="34" charset="0"/>
                      </a:endParaRPr>
                    </a:p>
                  </a:txBody>
                  <a:tcPr/>
                </a:tc>
                <a:tc>
                  <a:txBody>
                    <a:bodyPr/>
                    <a:lstStyle/>
                    <a:p>
                      <a:pPr algn="ctr"/>
                      <a:r>
                        <a:rPr lang="en-MY" sz="1400" b="0" dirty="0" smtClean="0">
                          <a:latin typeface="Calibri" panose="020F0502020204030204" pitchFamily="34" charset="0"/>
                          <a:cs typeface="Calibri" panose="020F0502020204030204" pitchFamily="34" charset="0"/>
                        </a:rPr>
                        <a:t>Business</a:t>
                      </a:r>
                      <a:endParaRPr lang="en-MY" sz="1400" b="0" dirty="0">
                        <a:latin typeface="Calibri" panose="020F0502020204030204" pitchFamily="34" charset="0"/>
                        <a:cs typeface="Calibri" panose="020F0502020204030204" pitchFamily="34" charset="0"/>
                      </a:endParaRPr>
                    </a:p>
                  </a:txBody>
                  <a:tcPr/>
                </a:tc>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Window</a:t>
                      </a:r>
                      <a:endParaRPr lang="en-MY" sz="1400" b="0" dirty="0">
                        <a:latin typeface="Calibri" panose="020F0502020204030204" pitchFamily="34" charset="0"/>
                        <a:cs typeface="Calibri" panose="020F0502020204030204" pitchFamily="34" charset="0"/>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smtClean="0">
                          <a:ln>
                            <a:noFill/>
                          </a:ln>
                          <a:solidFill>
                            <a:prstClr val="black"/>
                          </a:solidFill>
                          <a:effectLst/>
                          <a:uLnTx/>
                          <a:uFillTx/>
                          <a:latin typeface="Calibri" panose="020F0502020204030204" pitchFamily="34" charset="0"/>
                          <a:ea typeface="+mn-ea"/>
                          <a:cs typeface="Calibri" panose="020F0502020204030204" pitchFamily="34" charset="0"/>
                        </a:rPr>
                        <a:t>Booking Accepted</a:t>
                      </a:r>
                      <a:endParaRPr kumimoji="0" lang="en-MY" sz="14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a:tc>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TCV5</a:t>
                      </a:r>
                      <a:endParaRPr lang="en-MY"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016542168"/>
                  </a:ext>
                </a:extLst>
              </a:tr>
              <a:tr h="370840">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TC6</a:t>
                      </a:r>
                      <a:endParaRPr lang="en-MY" sz="1400" dirty="0">
                        <a:latin typeface="Calibri" panose="020F0502020204030204" pitchFamily="34" charset="0"/>
                        <a:cs typeface="Calibri" panose="020F0502020204030204" pitchFamily="34" charset="0"/>
                      </a:endParaRPr>
                    </a:p>
                  </a:txBody>
                  <a:tcPr/>
                </a:tc>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Domestic</a:t>
                      </a:r>
                      <a:endParaRPr lang="en-MY" sz="1400" b="0" dirty="0">
                        <a:latin typeface="Calibri" panose="020F0502020204030204" pitchFamily="34" charset="0"/>
                        <a:cs typeface="Calibri" panose="020F0502020204030204" pitchFamily="34" charset="0"/>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MY" sz="1400" b="0" dirty="0" smtClean="0">
                          <a:latin typeface="Calibri" panose="020F0502020204030204" pitchFamily="34" charset="0"/>
                          <a:cs typeface="Calibri" panose="020F0502020204030204" pitchFamily="34" charset="0"/>
                        </a:rPr>
                        <a:t>Economy</a:t>
                      </a:r>
                    </a:p>
                  </a:txBody>
                  <a:tcPr/>
                </a:tc>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Window</a:t>
                      </a:r>
                      <a:endParaRPr lang="en-MY" sz="1400" b="0" dirty="0">
                        <a:latin typeface="Calibri" panose="020F0502020204030204" pitchFamily="34" charset="0"/>
                        <a:cs typeface="Calibri" panose="020F0502020204030204" pitchFamily="34" charset="0"/>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Booking Accepted</a:t>
                      </a:r>
                      <a:endParaRPr kumimoji="0" lang="en-MY" sz="14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a:tc>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TCV6</a:t>
                      </a:r>
                      <a:endParaRPr lang="en-MY"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938940468"/>
                  </a:ext>
                </a:extLst>
              </a:tr>
              <a:tr h="370840">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TC7</a:t>
                      </a:r>
                      <a:endParaRPr lang="en-MY" sz="1400" dirty="0">
                        <a:latin typeface="Calibri" panose="020F0502020204030204" pitchFamily="34" charset="0"/>
                        <a:cs typeface="Calibri" panose="020F0502020204030204" pitchFamily="34" charset="0"/>
                      </a:endParaRPr>
                    </a:p>
                  </a:txBody>
                  <a:tcPr/>
                </a:tc>
                <a:tc>
                  <a:txBody>
                    <a:bodyPr/>
                    <a:lstStyle/>
                    <a:p>
                      <a:pPr algn="ctr"/>
                      <a:r>
                        <a:rPr kumimoji="0" lang="en-MY" sz="1400" b="0" i="0" u="none" strike="noStrike" kern="0" cap="none" spc="0" normalizeH="0" baseline="0" noProof="0" smtClean="0">
                          <a:ln>
                            <a:noFill/>
                          </a:ln>
                          <a:solidFill>
                            <a:prstClr val="black"/>
                          </a:solidFill>
                          <a:effectLst/>
                          <a:uLnTx/>
                          <a:uFillTx/>
                          <a:latin typeface="Calibri"/>
                          <a:ea typeface="+mn-ea"/>
                          <a:cs typeface="+mn-cs"/>
                        </a:rPr>
                        <a:t>International</a:t>
                      </a:r>
                      <a:endParaRPr lang="en-MY" sz="1400" b="0" dirty="0">
                        <a:latin typeface="Calibri" panose="020F0502020204030204" pitchFamily="34" charset="0"/>
                        <a:cs typeface="Calibri" panose="020F0502020204030204" pitchFamily="34" charset="0"/>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MY" sz="1400" b="0" dirty="0" smtClean="0">
                          <a:latin typeface="Calibri" panose="020F0502020204030204" pitchFamily="34" charset="0"/>
                          <a:cs typeface="Calibri" panose="020F0502020204030204" pitchFamily="34" charset="0"/>
                        </a:rPr>
                        <a:t>First</a:t>
                      </a:r>
                      <a:r>
                        <a:rPr lang="en-MY" sz="1400" b="0" baseline="0" dirty="0" smtClean="0">
                          <a:latin typeface="Calibri" panose="020F0502020204030204" pitchFamily="34" charset="0"/>
                          <a:cs typeface="Calibri" panose="020F0502020204030204" pitchFamily="34" charset="0"/>
                        </a:rPr>
                        <a:t> Class</a:t>
                      </a:r>
                      <a:endParaRPr lang="en-MY" sz="1400" b="0" dirty="0" smtClean="0">
                        <a:latin typeface="Calibri" panose="020F0502020204030204" pitchFamily="34" charset="0"/>
                        <a:cs typeface="Calibri" panose="020F0502020204030204" pitchFamily="34" charset="0"/>
                      </a:endParaRPr>
                    </a:p>
                  </a:txBody>
                  <a:tcPr/>
                </a:tc>
                <a:tc>
                  <a:txBody>
                    <a:bodyPr/>
                    <a:lstStyle/>
                    <a:p>
                      <a:pPr algn="ctr"/>
                      <a:r>
                        <a:rPr lang="en-MY" sz="1400" b="0" dirty="0" smtClean="0">
                          <a:latin typeface="Calibri" panose="020F0502020204030204" pitchFamily="34" charset="0"/>
                          <a:cs typeface="Calibri" panose="020F0502020204030204" pitchFamily="34" charset="0"/>
                        </a:rPr>
                        <a:t>Aisle</a:t>
                      </a:r>
                      <a:endParaRPr lang="en-MY" sz="1400" b="0" dirty="0">
                        <a:latin typeface="Calibri" panose="020F0502020204030204" pitchFamily="34" charset="0"/>
                        <a:cs typeface="Calibri" panose="020F0502020204030204" pitchFamily="34" charset="0"/>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Booking Accepted</a:t>
                      </a:r>
                      <a:endParaRPr kumimoji="0" lang="en-MY" sz="14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a:tc>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TCV7</a:t>
                      </a:r>
                      <a:endParaRPr lang="en-MY"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671229053"/>
                  </a:ext>
                </a:extLst>
              </a:tr>
              <a:tr h="370840">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TC8</a:t>
                      </a:r>
                      <a:endParaRPr lang="en-MY" sz="1400" dirty="0">
                        <a:latin typeface="Calibri" panose="020F0502020204030204" pitchFamily="34" charset="0"/>
                        <a:cs typeface="Calibri" panose="020F0502020204030204" pitchFamily="34" charset="0"/>
                      </a:endParaRPr>
                    </a:p>
                  </a:txBody>
                  <a:tcPr/>
                </a:tc>
                <a:tc>
                  <a:txBody>
                    <a:bodyPr/>
                    <a:lstStyle/>
                    <a:p>
                      <a:pPr algn="ctr"/>
                      <a:r>
                        <a:rPr kumimoji="0" lang="en-MY" sz="1400" b="0" i="0" u="none" strike="noStrike" kern="0" cap="none" spc="0" normalizeH="0" baseline="0" noProof="0" smtClean="0">
                          <a:ln>
                            <a:noFill/>
                          </a:ln>
                          <a:solidFill>
                            <a:prstClr val="black"/>
                          </a:solidFill>
                          <a:effectLst/>
                          <a:uLnTx/>
                          <a:uFillTx/>
                          <a:latin typeface="Calibri"/>
                          <a:ea typeface="+mn-ea"/>
                          <a:cs typeface="+mn-cs"/>
                        </a:rPr>
                        <a:t>International</a:t>
                      </a:r>
                      <a:endParaRPr lang="en-MY" sz="1400" b="0" dirty="0">
                        <a:latin typeface="Calibri" panose="020F0502020204030204" pitchFamily="34" charset="0"/>
                        <a:cs typeface="Calibri" panose="020F0502020204030204" pitchFamily="34" charset="0"/>
                      </a:endParaRPr>
                    </a:p>
                  </a:txBody>
                  <a:tcPr/>
                </a:tc>
                <a:tc>
                  <a:txBody>
                    <a:bodyPr/>
                    <a:lstStyle/>
                    <a:p>
                      <a:pPr algn="ctr"/>
                      <a:r>
                        <a:rPr lang="en-MY" sz="1400" b="0" dirty="0" smtClean="0">
                          <a:latin typeface="Calibri" panose="020F0502020204030204" pitchFamily="34" charset="0"/>
                          <a:cs typeface="Calibri" panose="020F0502020204030204" pitchFamily="34" charset="0"/>
                        </a:rPr>
                        <a:t>Business</a:t>
                      </a:r>
                      <a:endParaRPr lang="en-MY" sz="1400" b="0" dirty="0">
                        <a:latin typeface="Calibri" panose="020F0502020204030204" pitchFamily="34" charset="0"/>
                        <a:cs typeface="Calibri" panose="020F0502020204030204" pitchFamily="34" charset="0"/>
                      </a:endParaRPr>
                    </a:p>
                  </a:txBody>
                  <a:tcPr/>
                </a:tc>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Aisle</a:t>
                      </a:r>
                      <a:endParaRPr lang="en-MY" sz="1400" b="0" dirty="0">
                        <a:latin typeface="Calibri" panose="020F0502020204030204" pitchFamily="34" charset="0"/>
                        <a:cs typeface="Calibri" panose="020F0502020204030204" pitchFamily="34" charset="0"/>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Booking Accepted</a:t>
                      </a:r>
                      <a:endParaRPr kumimoji="0" lang="en-MY" sz="14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a:tc>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TCV8</a:t>
                      </a:r>
                      <a:endParaRPr lang="en-MY"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329730905"/>
                  </a:ext>
                </a:extLst>
              </a:tr>
              <a:tr h="370840">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TC9</a:t>
                      </a:r>
                      <a:endParaRPr lang="en-MY" sz="1400" dirty="0">
                        <a:latin typeface="Calibri" panose="020F0502020204030204" pitchFamily="34" charset="0"/>
                        <a:cs typeface="Calibri" panose="020F0502020204030204" pitchFamily="34" charset="0"/>
                      </a:endParaRPr>
                    </a:p>
                  </a:txBody>
                  <a:tcPr/>
                </a:tc>
                <a:tc>
                  <a:txBody>
                    <a:bodyPr/>
                    <a:lstStyle/>
                    <a:p>
                      <a:pPr algn="ctr"/>
                      <a:r>
                        <a:rPr kumimoji="0" lang="en-MY" sz="1400" b="0" i="0" u="none" strike="noStrike" kern="0" cap="none" spc="0" normalizeH="0" baseline="0" noProof="0" smtClean="0">
                          <a:ln>
                            <a:noFill/>
                          </a:ln>
                          <a:solidFill>
                            <a:prstClr val="black"/>
                          </a:solidFill>
                          <a:effectLst/>
                          <a:uLnTx/>
                          <a:uFillTx/>
                          <a:latin typeface="Calibri"/>
                          <a:ea typeface="+mn-ea"/>
                          <a:cs typeface="+mn-cs"/>
                        </a:rPr>
                        <a:t>International</a:t>
                      </a:r>
                      <a:endParaRPr lang="en-MY" sz="1400" b="0" dirty="0">
                        <a:latin typeface="Calibri" panose="020F0502020204030204" pitchFamily="34" charset="0"/>
                        <a:cs typeface="Calibri" panose="020F0502020204030204" pitchFamily="34" charset="0"/>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MY" sz="1400" b="0" dirty="0" smtClean="0">
                          <a:latin typeface="Calibri" panose="020F0502020204030204" pitchFamily="34" charset="0"/>
                          <a:cs typeface="Calibri" panose="020F0502020204030204" pitchFamily="34" charset="0"/>
                        </a:rPr>
                        <a:t>Economy</a:t>
                      </a:r>
                    </a:p>
                  </a:txBody>
                  <a:tcPr/>
                </a:tc>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Aisle</a:t>
                      </a:r>
                      <a:endParaRPr lang="en-MY" sz="1400" b="0" dirty="0">
                        <a:latin typeface="Calibri" panose="020F0502020204030204" pitchFamily="34" charset="0"/>
                        <a:cs typeface="Calibri" panose="020F0502020204030204" pitchFamily="34" charset="0"/>
                      </a:endParaRPr>
                    </a:p>
                  </a:txBody>
                  <a:tcPr/>
                </a:tc>
                <a:tc>
                  <a:txBody>
                    <a:bodyPr/>
                    <a:lstStyle/>
                    <a:p>
                      <a:pPr algn="ctr"/>
                      <a:r>
                        <a:rPr lang="en-MY" sz="1400" dirty="0" smtClean="0">
                          <a:latin typeface="Calibri" panose="020F0502020204030204" pitchFamily="34" charset="0"/>
                          <a:cs typeface="Calibri" panose="020F0502020204030204" pitchFamily="34" charset="0"/>
                        </a:rPr>
                        <a:t>Booking Accepted</a:t>
                      </a:r>
                      <a:endParaRPr lang="en-MY" sz="1400" dirty="0">
                        <a:latin typeface="Calibri" panose="020F0502020204030204" pitchFamily="34" charset="0"/>
                        <a:cs typeface="Calibri" panose="020F0502020204030204" pitchFamily="34" charset="0"/>
                      </a:endParaRPr>
                    </a:p>
                  </a:txBody>
                  <a:tcPr/>
                </a:tc>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TCV9</a:t>
                      </a:r>
                      <a:endParaRPr lang="en-MY"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116826351"/>
                  </a:ext>
                </a:extLst>
              </a:tr>
              <a:tr h="370840">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TC10</a:t>
                      </a:r>
                      <a:endParaRPr lang="en-MY" sz="1400" dirty="0">
                        <a:latin typeface="Calibri" panose="020F0502020204030204" pitchFamily="34" charset="0"/>
                        <a:cs typeface="Calibri" panose="020F0502020204030204" pitchFamily="34" charset="0"/>
                      </a:endParaRPr>
                    </a:p>
                  </a:txBody>
                  <a:tcPr/>
                </a:tc>
                <a:tc>
                  <a:txBody>
                    <a:bodyPr/>
                    <a:lstStyle/>
                    <a:p>
                      <a:pPr algn="ctr"/>
                      <a:r>
                        <a:rPr kumimoji="0" lang="en-MY" sz="1400" b="0" i="0" u="none" strike="noStrike" kern="0" cap="none" spc="0" normalizeH="0" baseline="0" noProof="0" smtClean="0">
                          <a:ln>
                            <a:noFill/>
                          </a:ln>
                          <a:solidFill>
                            <a:prstClr val="black"/>
                          </a:solidFill>
                          <a:effectLst/>
                          <a:uLnTx/>
                          <a:uFillTx/>
                          <a:latin typeface="Calibri"/>
                          <a:ea typeface="+mn-ea"/>
                          <a:cs typeface="+mn-cs"/>
                        </a:rPr>
                        <a:t>International</a:t>
                      </a:r>
                      <a:endParaRPr lang="en-MY" sz="1400" b="0" dirty="0">
                        <a:latin typeface="Calibri" panose="020F0502020204030204" pitchFamily="34" charset="0"/>
                        <a:cs typeface="Calibri" panose="020F0502020204030204" pitchFamily="34" charset="0"/>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MY" sz="1400" b="0" dirty="0" smtClean="0">
                          <a:latin typeface="Calibri" panose="020F0502020204030204" pitchFamily="34" charset="0"/>
                          <a:cs typeface="Calibri" panose="020F0502020204030204" pitchFamily="34" charset="0"/>
                        </a:rPr>
                        <a:t>First</a:t>
                      </a:r>
                      <a:r>
                        <a:rPr lang="en-MY" sz="1400" b="0" baseline="0" dirty="0" smtClean="0">
                          <a:latin typeface="Calibri" panose="020F0502020204030204" pitchFamily="34" charset="0"/>
                          <a:cs typeface="Calibri" panose="020F0502020204030204" pitchFamily="34" charset="0"/>
                        </a:rPr>
                        <a:t> Class</a:t>
                      </a:r>
                      <a:endParaRPr lang="en-MY" sz="1400" b="0" dirty="0" smtClean="0">
                        <a:latin typeface="Calibri" panose="020F0502020204030204" pitchFamily="34" charset="0"/>
                        <a:cs typeface="Calibri" panose="020F0502020204030204" pitchFamily="34" charset="0"/>
                      </a:endParaRPr>
                    </a:p>
                  </a:txBody>
                  <a:tcPr/>
                </a:tc>
                <a:tc>
                  <a:txBody>
                    <a:bodyPr/>
                    <a:lstStyle/>
                    <a:p>
                      <a:pPr algn="ctr"/>
                      <a:r>
                        <a:rPr lang="en-MY" sz="1400" b="0" dirty="0" smtClean="0">
                          <a:latin typeface="Calibri" panose="020F0502020204030204" pitchFamily="34" charset="0"/>
                          <a:cs typeface="Calibri" panose="020F0502020204030204" pitchFamily="34" charset="0"/>
                        </a:rPr>
                        <a:t>Window</a:t>
                      </a:r>
                      <a:endParaRPr lang="en-MY" sz="1400" b="0" dirty="0">
                        <a:latin typeface="Calibri" panose="020F0502020204030204" pitchFamily="34" charset="0"/>
                        <a:cs typeface="Calibri" panose="020F0502020204030204" pitchFamily="34" charset="0"/>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Booking Accepted</a:t>
                      </a:r>
                      <a:endParaRPr kumimoji="0" lang="en-MY" sz="14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a:tc>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TCV10</a:t>
                      </a:r>
                      <a:endParaRPr lang="en-MY"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91498269"/>
                  </a:ext>
                </a:extLst>
              </a:tr>
              <a:tr h="370840">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TC11</a:t>
                      </a:r>
                      <a:endParaRPr lang="en-MY" sz="1400" dirty="0">
                        <a:latin typeface="Calibri" panose="020F0502020204030204" pitchFamily="34" charset="0"/>
                        <a:cs typeface="Calibri" panose="020F0502020204030204" pitchFamily="34" charset="0"/>
                      </a:endParaRPr>
                    </a:p>
                  </a:txBody>
                  <a:tcPr/>
                </a:tc>
                <a:tc>
                  <a:txBody>
                    <a:bodyPr/>
                    <a:lstStyle/>
                    <a:p>
                      <a:pPr algn="ctr"/>
                      <a:r>
                        <a:rPr kumimoji="0" lang="en-MY" sz="1400" b="0" i="0" u="none" strike="noStrike" kern="0" cap="none" spc="0" normalizeH="0" baseline="0" noProof="0" smtClean="0">
                          <a:ln>
                            <a:noFill/>
                          </a:ln>
                          <a:solidFill>
                            <a:prstClr val="black"/>
                          </a:solidFill>
                          <a:effectLst/>
                          <a:uLnTx/>
                          <a:uFillTx/>
                          <a:latin typeface="Calibri"/>
                          <a:ea typeface="+mn-ea"/>
                          <a:cs typeface="+mn-cs"/>
                        </a:rPr>
                        <a:t>International</a:t>
                      </a:r>
                      <a:endParaRPr lang="en-MY" sz="1400" b="0" dirty="0">
                        <a:latin typeface="Calibri" panose="020F0502020204030204" pitchFamily="34" charset="0"/>
                        <a:cs typeface="Calibri" panose="020F0502020204030204" pitchFamily="34" charset="0"/>
                      </a:endParaRPr>
                    </a:p>
                  </a:txBody>
                  <a:tcPr/>
                </a:tc>
                <a:tc>
                  <a:txBody>
                    <a:bodyPr/>
                    <a:lstStyle/>
                    <a:p>
                      <a:pPr algn="ctr"/>
                      <a:r>
                        <a:rPr lang="en-MY" sz="1400" b="0" dirty="0" smtClean="0">
                          <a:latin typeface="Calibri" panose="020F0502020204030204" pitchFamily="34" charset="0"/>
                          <a:cs typeface="Calibri" panose="020F0502020204030204" pitchFamily="34" charset="0"/>
                        </a:rPr>
                        <a:t>Business</a:t>
                      </a:r>
                      <a:endParaRPr lang="en-MY" sz="1400" b="0" dirty="0">
                        <a:latin typeface="Calibri" panose="020F0502020204030204" pitchFamily="34" charset="0"/>
                        <a:cs typeface="Calibri" panose="020F0502020204030204" pitchFamily="34" charset="0"/>
                      </a:endParaRPr>
                    </a:p>
                  </a:txBody>
                  <a:tcPr/>
                </a:tc>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Window</a:t>
                      </a:r>
                      <a:endParaRPr lang="en-MY" sz="1400" b="0" dirty="0">
                        <a:latin typeface="Calibri" panose="020F0502020204030204" pitchFamily="34" charset="0"/>
                        <a:cs typeface="Calibri" panose="020F0502020204030204" pitchFamily="34" charset="0"/>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Booking Accepted</a:t>
                      </a:r>
                      <a:endParaRPr kumimoji="0" lang="en-MY" sz="14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a:tc>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TCV11</a:t>
                      </a:r>
                      <a:endParaRPr lang="en-MY"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78236256"/>
                  </a:ext>
                </a:extLst>
              </a:tr>
              <a:tr h="370840">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TC12</a:t>
                      </a:r>
                      <a:endParaRPr lang="en-MY" sz="1400" dirty="0">
                        <a:latin typeface="Calibri" panose="020F0502020204030204" pitchFamily="34" charset="0"/>
                        <a:cs typeface="Calibri" panose="020F0502020204030204" pitchFamily="34" charset="0"/>
                      </a:endParaRPr>
                    </a:p>
                  </a:txBody>
                  <a:tcPr/>
                </a:tc>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a:ea typeface="+mn-ea"/>
                          <a:cs typeface="+mn-cs"/>
                        </a:rPr>
                        <a:t>International</a:t>
                      </a:r>
                      <a:endParaRPr lang="en-MY" sz="1400" b="0" dirty="0">
                        <a:latin typeface="Calibri" panose="020F0502020204030204" pitchFamily="34" charset="0"/>
                        <a:cs typeface="Calibri" panose="020F0502020204030204" pitchFamily="34" charset="0"/>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MY" sz="1400" b="0" dirty="0" smtClean="0">
                          <a:latin typeface="Calibri" panose="020F0502020204030204" pitchFamily="34" charset="0"/>
                          <a:cs typeface="Calibri" panose="020F0502020204030204" pitchFamily="34" charset="0"/>
                        </a:rPr>
                        <a:t>Economy</a:t>
                      </a:r>
                    </a:p>
                  </a:txBody>
                  <a:tcPr/>
                </a:tc>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Window</a:t>
                      </a:r>
                      <a:endParaRPr lang="en-MY" sz="1400" b="0" dirty="0">
                        <a:latin typeface="Calibri" panose="020F0502020204030204" pitchFamily="34" charset="0"/>
                        <a:cs typeface="Calibri" panose="020F0502020204030204" pitchFamily="34" charset="0"/>
                      </a:endParaRPr>
                    </a:p>
                  </a:txBody>
                  <a:tcPr/>
                </a:tc>
                <a:tc>
                  <a:txBody>
                    <a:bodyPr/>
                    <a:lstStyle/>
                    <a:p>
                      <a:pPr algn="ctr"/>
                      <a:r>
                        <a:rPr lang="en-MY" sz="1400" dirty="0" smtClean="0">
                          <a:latin typeface="Calibri" panose="020F0502020204030204" pitchFamily="34" charset="0"/>
                          <a:cs typeface="Calibri" panose="020F0502020204030204" pitchFamily="34" charset="0"/>
                        </a:rPr>
                        <a:t>Booking Accepted</a:t>
                      </a:r>
                      <a:endParaRPr lang="en-MY" sz="1400" dirty="0">
                        <a:latin typeface="Calibri" panose="020F0502020204030204" pitchFamily="34" charset="0"/>
                        <a:cs typeface="Calibri" panose="020F0502020204030204" pitchFamily="34" charset="0"/>
                      </a:endParaRPr>
                    </a:p>
                  </a:txBody>
                  <a:tcPr/>
                </a:tc>
                <a:tc>
                  <a:txBody>
                    <a:bodyPr/>
                    <a:lstStyle/>
                    <a:p>
                      <a:pPr algn="ctr"/>
                      <a:r>
                        <a:rPr kumimoji="0" lang="en-MY" sz="1400" b="0"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panose="020F0502020204030204" pitchFamily="34" charset="0"/>
                        </a:rPr>
                        <a:t>TCV12</a:t>
                      </a:r>
                      <a:endParaRPr lang="en-MY"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504610113"/>
                  </a:ext>
                </a:extLst>
              </a:tr>
            </a:tbl>
          </a:graphicData>
        </a:graphic>
      </p:graphicFrame>
      <p:sp>
        <p:nvSpPr>
          <p:cNvPr id="17" name="Rectangle 16"/>
          <p:cNvSpPr/>
          <p:nvPr/>
        </p:nvSpPr>
        <p:spPr>
          <a:xfrm>
            <a:off x="9601200" y="3124200"/>
            <a:ext cx="2362200" cy="646331"/>
          </a:xfrm>
          <a:prstGeom prst="rect">
            <a:avLst/>
          </a:prstGeom>
          <a:solidFill>
            <a:srgbClr val="FFFFC5"/>
          </a:solidFill>
          <a:effectLst>
            <a:outerShdw blurRad="50800" dist="38100" dir="2700000" algn="tl" rotWithShape="0">
              <a:prstClr val="black">
                <a:alpha val="40000"/>
              </a:prstClr>
            </a:outerShdw>
          </a:effectLst>
        </p:spPr>
        <p:txBody>
          <a:bodyPr wrap="square">
            <a:spAutoFit/>
          </a:bodyPr>
          <a:lstStyle/>
          <a:p>
            <a:pPr marL="84138" algn="ctr" fontAlgn="t"/>
            <a:r>
              <a:rPr lang="en-MY" dirty="0" smtClean="0">
                <a:latin typeface="Calibri" panose="020F0502020204030204" pitchFamily="34" charset="0"/>
                <a:cs typeface="Calibri" panose="020F0502020204030204" pitchFamily="34" charset="0"/>
              </a:rPr>
              <a:t>Identify TC for each test coverage</a:t>
            </a:r>
            <a:endParaRPr lang="en-MY" dirty="0">
              <a:latin typeface="Calibri" panose="020F0502020204030204" pitchFamily="34" charset="0"/>
              <a:cs typeface="Calibri" panose="020F0502020204030204" pitchFamily="34" charset="0"/>
            </a:endParaRPr>
          </a:p>
        </p:txBody>
      </p:sp>
      <p:sp>
        <p:nvSpPr>
          <p:cNvPr id="18" name="Rectangle 17">
            <a:extLst>
              <a:ext uri="{FF2B5EF4-FFF2-40B4-BE49-F238E27FC236}">
                <a16:creationId xmlns:a16="http://schemas.microsoft.com/office/drawing/2014/main" id="{43F59613-54D9-4715-AD64-3686FB002C83}"/>
              </a:ext>
            </a:extLst>
          </p:cNvPr>
          <p:cNvSpPr/>
          <p:nvPr/>
        </p:nvSpPr>
        <p:spPr>
          <a:xfrm>
            <a:off x="381000" y="665763"/>
            <a:ext cx="8149988" cy="461665"/>
          </a:xfrm>
          <a:prstGeom prst="rect">
            <a:avLst/>
          </a:prstGeom>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1200"/>
              </a:spcBef>
              <a:defRPr/>
            </a:pPr>
            <a:r>
              <a:rPr lang="en-US" sz="2400" b="1" dirty="0" smtClean="0">
                <a:solidFill>
                  <a:srgbClr val="30786E"/>
                </a:solidFill>
                <a:latin typeface="Century Gothic" panose="020B0502020202020204" pitchFamily="34" charset="0"/>
              </a:rPr>
              <a:t>2. LATIHAN </a:t>
            </a:r>
            <a:r>
              <a:rPr lang="en-MY" sz="2400" b="1" i="1" dirty="0" smtClean="0">
                <a:solidFill>
                  <a:srgbClr val="30786E"/>
                </a:solidFill>
                <a:latin typeface="Century Gothic" panose="020B0502020202020204" pitchFamily="34" charset="0"/>
              </a:rPr>
              <a:t>COMBINATORIAL TEST DESIGN TECHNIQUES</a:t>
            </a:r>
            <a:endParaRPr lang="en-US" sz="2400" b="1" i="1" dirty="0">
              <a:solidFill>
                <a:srgbClr val="30786E"/>
              </a:solidFill>
              <a:latin typeface="Century Gothic" panose="020B0502020202020204" pitchFamily="34" charset="0"/>
            </a:endParaRPr>
          </a:p>
        </p:txBody>
      </p:sp>
    </p:spTree>
    <p:extLst>
      <p:ext uri="{BB962C8B-B14F-4D97-AF65-F5344CB8AC3E}">
        <p14:creationId xmlns:p14="http://schemas.microsoft.com/office/powerpoint/2010/main" val="43134141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BA2A53E5-BEFF-4B08-BF4D-D887C51C0FA3}"/>
              </a:ext>
            </a:extLst>
          </p:cNvPr>
          <p:cNvGrpSpPr/>
          <p:nvPr/>
        </p:nvGrpSpPr>
        <p:grpSpPr>
          <a:xfrm>
            <a:off x="555843" y="1173308"/>
            <a:ext cx="10359807" cy="369742"/>
            <a:chOff x="9527108" y="4082625"/>
            <a:chExt cx="2447049" cy="0"/>
          </a:xfrm>
        </p:grpSpPr>
        <p:cxnSp>
          <p:nvCxnSpPr>
            <p:cNvPr id="12" name="Straight Connector 11">
              <a:extLst>
                <a:ext uri="{FF2B5EF4-FFF2-40B4-BE49-F238E27FC236}">
                  <a16:creationId xmlns:a16="http://schemas.microsoft.com/office/drawing/2014/main" id="{80E83227-3E17-4F36-A718-5778B4E10778}"/>
                </a:ext>
              </a:extLst>
            </p:cNvPr>
            <p:cNvCxnSpPr>
              <a:cxnSpLocks/>
            </p:cNvCxnSpPr>
            <p:nvPr/>
          </p:nvCxnSpPr>
          <p:spPr>
            <a:xfrm>
              <a:off x="9527108" y="4082625"/>
              <a:ext cx="244704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FD70834-1E08-45B1-A750-32359E5EAAB8}"/>
                </a:ext>
              </a:extLst>
            </p:cNvPr>
            <p:cNvCxnSpPr>
              <a:cxnSpLocks/>
            </p:cNvCxnSpPr>
            <p:nvPr/>
          </p:nvCxnSpPr>
          <p:spPr>
            <a:xfrm>
              <a:off x="9527108" y="4082625"/>
              <a:ext cx="552013" cy="0"/>
            </a:xfrm>
            <a:prstGeom prst="line">
              <a:avLst/>
            </a:prstGeom>
            <a:ln w="28575">
              <a:solidFill>
                <a:srgbClr val="74D2C0"/>
              </a:solidFill>
            </a:ln>
          </p:spPr>
          <p:style>
            <a:lnRef idx="1">
              <a:schemeClr val="accent1"/>
            </a:lnRef>
            <a:fillRef idx="0">
              <a:schemeClr val="accent1"/>
            </a:fillRef>
            <a:effectRef idx="0">
              <a:schemeClr val="accent1"/>
            </a:effectRef>
            <a:fontRef idx="minor">
              <a:schemeClr val="tx1"/>
            </a:fontRef>
          </p:style>
        </p:cxnSp>
      </p:grpSp>
      <p:sp>
        <p:nvSpPr>
          <p:cNvPr id="27" name="Rectangle 26">
            <a:extLst>
              <a:ext uri="{FF2B5EF4-FFF2-40B4-BE49-F238E27FC236}">
                <a16:creationId xmlns:a16="http://schemas.microsoft.com/office/drawing/2014/main" id="{43F59613-54D9-4715-AD64-3686FB002C83}"/>
              </a:ext>
            </a:extLst>
          </p:cNvPr>
          <p:cNvSpPr/>
          <p:nvPr/>
        </p:nvSpPr>
        <p:spPr>
          <a:xfrm>
            <a:off x="466909" y="665763"/>
            <a:ext cx="7991291" cy="461665"/>
          </a:xfrm>
          <a:prstGeom prst="rect">
            <a:avLst/>
          </a:prstGeom>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1200"/>
              </a:spcBef>
              <a:defRPr/>
            </a:pPr>
            <a:r>
              <a:rPr lang="en-US" sz="2400" b="1" dirty="0" smtClean="0">
                <a:solidFill>
                  <a:srgbClr val="30786E"/>
                </a:solidFill>
                <a:latin typeface="Century Gothic" panose="020B0502020202020204" pitchFamily="34" charset="0"/>
              </a:rPr>
              <a:t>3. LATIHAN </a:t>
            </a:r>
            <a:r>
              <a:rPr lang="en-MY" sz="2400" b="1" i="1" dirty="0" smtClean="0">
                <a:solidFill>
                  <a:srgbClr val="30786E"/>
                </a:solidFill>
                <a:latin typeface="Century Gothic" panose="020B0502020202020204" pitchFamily="34" charset="0"/>
              </a:rPr>
              <a:t>DECISION TABLE TEST DESIGN TECHNIQUES</a:t>
            </a:r>
            <a:endParaRPr lang="en-US" sz="2400" b="1" i="1" dirty="0">
              <a:solidFill>
                <a:srgbClr val="30786E"/>
              </a:solidFill>
              <a:latin typeface="Century Gothic" panose="020B0502020202020204" pitchFamily="34" charset="0"/>
            </a:endParaRPr>
          </a:p>
        </p:txBody>
      </p:sp>
      <p:sp>
        <p:nvSpPr>
          <p:cNvPr id="9" name="TextBox 8"/>
          <p:cNvSpPr txBox="1"/>
          <p:nvPr/>
        </p:nvSpPr>
        <p:spPr>
          <a:xfrm>
            <a:off x="316954" y="1380342"/>
            <a:ext cx="11472198" cy="1200329"/>
          </a:xfrm>
          <a:prstGeom prst="rect">
            <a:avLst/>
          </a:prstGeom>
          <a:noFill/>
        </p:spPr>
        <p:txBody>
          <a:bodyPr wrap="square" rtlCol="0">
            <a:spAutoFit/>
          </a:bodyPr>
          <a:lstStyle/>
          <a:p>
            <a:pPr algn="just"/>
            <a:r>
              <a:rPr lang="ms-MY" dirty="0" smtClean="0">
                <a:latin typeface="Century Gothic" panose="020B0502020202020204" pitchFamily="34" charset="0"/>
              </a:rPr>
              <a:t>The check out function for MyShop application will check for membership status, total purchase (initially inclusive with delivery fee) and payment type.  If the customer is a member, he/she will get 10% discount from total purchased item (excluding delivery fee). If the customer total purchase exceed RM 100 , he or she will get free delivery and free gift. </a:t>
            </a:r>
          </a:p>
        </p:txBody>
      </p:sp>
      <p:graphicFrame>
        <p:nvGraphicFramePr>
          <p:cNvPr id="3" name="Table 2"/>
          <p:cNvGraphicFramePr>
            <a:graphicFrameLocks noGrp="1"/>
          </p:cNvGraphicFramePr>
          <p:nvPr/>
        </p:nvGraphicFramePr>
        <p:xfrm>
          <a:off x="381000" y="2819400"/>
          <a:ext cx="5319036" cy="3286125"/>
        </p:xfrm>
        <a:graphic>
          <a:graphicData uri="http://schemas.openxmlformats.org/drawingml/2006/table">
            <a:tbl>
              <a:tblPr firstRow="1" bandRow="1">
                <a:tableStyleId>{5940675A-B579-460E-94D1-54222C63F5DA}</a:tableStyleId>
              </a:tblPr>
              <a:tblGrid>
                <a:gridCol w="1661436">
                  <a:extLst>
                    <a:ext uri="{9D8B030D-6E8A-4147-A177-3AD203B41FA5}">
                      <a16:colId xmlns:a16="http://schemas.microsoft.com/office/drawing/2014/main" val="1774833535"/>
                    </a:ext>
                  </a:extLst>
                </a:gridCol>
                <a:gridCol w="3657600">
                  <a:extLst>
                    <a:ext uri="{9D8B030D-6E8A-4147-A177-3AD203B41FA5}">
                      <a16:colId xmlns:a16="http://schemas.microsoft.com/office/drawing/2014/main" val="1713166038"/>
                    </a:ext>
                  </a:extLst>
                </a:gridCol>
              </a:tblGrid>
              <a:tr h="381000">
                <a:tc>
                  <a:txBody>
                    <a:bodyPr/>
                    <a:lstStyle/>
                    <a:p>
                      <a:r>
                        <a:rPr lang="en-MY" b="1" dirty="0" smtClean="0"/>
                        <a:t>Item</a:t>
                      </a:r>
                      <a:endParaRPr lang="en-MY" b="1"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MY" dirty="0" smtClean="0"/>
                        <a:t>Stainless steel shoe rack</a:t>
                      </a:r>
                      <a:endParaRPr lang="en-MY"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75475887"/>
                  </a:ext>
                </a:extLst>
              </a:tr>
              <a:tr h="466725">
                <a:tc>
                  <a:txBody>
                    <a:bodyPr/>
                    <a:lstStyle/>
                    <a:p>
                      <a:r>
                        <a:rPr lang="en-MY" b="1" dirty="0" smtClean="0"/>
                        <a:t>Quantity</a:t>
                      </a:r>
                      <a:endParaRPr lang="en-MY" b="1"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MY"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99476101"/>
                  </a:ext>
                </a:extLst>
              </a:tr>
              <a:tr h="371475">
                <a:tc>
                  <a:txBody>
                    <a:bodyPr/>
                    <a:lstStyle/>
                    <a:p>
                      <a:r>
                        <a:rPr lang="en-MY" b="1" dirty="0" smtClean="0"/>
                        <a:t>Delivery fee</a:t>
                      </a:r>
                      <a:endParaRPr lang="en-MY" b="1"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MY" dirty="0" smtClean="0"/>
                        <a:t>RM 8.00</a:t>
                      </a:r>
                      <a:endParaRPr lang="en-MY"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13671280"/>
                  </a:ext>
                </a:extLst>
              </a:tr>
              <a:tr h="381000">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MY" b="1" dirty="0" smtClean="0"/>
                        <a:t>Price</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MY" dirty="0" smtClean="0"/>
                        <a:t>RM 59.00</a:t>
                      </a:r>
                      <a:endParaRPr lang="en-MY"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92639543"/>
                  </a:ext>
                </a:extLst>
              </a:tr>
              <a:tr h="466725">
                <a:tc>
                  <a:txBody>
                    <a:bodyPr/>
                    <a:lstStyle/>
                    <a:p>
                      <a:r>
                        <a:rPr lang="en-MY" b="1" dirty="0" smtClean="0"/>
                        <a:t>Member ID</a:t>
                      </a:r>
                      <a:endParaRPr lang="en-MY" b="1"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MY" dirty="0" smtClean="0"/>
                        <a:t>    </a:t>
                      </a:r>
                      <a:endParaRPr lang="en-MY"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4494448"/>
                  </a:ext>
                </a:extLst>
              </a:tr>
              <a:tr h="295275">
                <a:tc>
                  <a:txBody>
                    <a:bodyPr/>
                    <a:lstStyle/>
                    <a:p>
                      <a:endParaRPr lang="en-MY" b="1"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MY" i="1" dirty="0" smtClean="0">
                          <a:solidFill>
                            <a:srgbClr val="FF0000"/>
                          </a:solidFill>
                        </a:rPr>
                        <a:t>- RM 5.90 (10%</a:t>
                      </a:r>
                      <a:r>
                        <a:rPr lang="en-MY" i="1" baseline="0" dirty="0" smtClean="0">
                          <a:solidFill>
                            <a:srgbClr val="FF0000"/>
                          </a:solidFill>
                        </a:rPr>
                        <a:t> discount for member)</a:t>
                      </a:r>
                      <a:r>
                        <a:rPr lang="en-MY" i="1" dirty="0" smtClean="0">
                          <a:solidFill>
                            <a:srgbClr val="FF0000"/>
                          </a:solidFill>
                        </a:rPr>
                        <a:t> </a:t>
                      </a:r>
                      <a:endParaRPr lang="en-MY" i="1"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49712301"/>
                  </a:ext>
                </a:extLst>
              </a:tr>
              <a:tr h="386715">
                <a:tc>
                  <a:txBody>
                    <a:bodyPr/>
                    <a:lstStyle/>
                    <a:p>
                      <a:r>
                        <a:rPr lang="en-MY" b="1" dirty="0" smtClean="0"/>
                        <a:t>Payment type</a:t>
                      </a:r>
                      <a:endParaRPr lang="en-MY" b="1"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MY" dirty="0" smtClean="0"/>
                        <a:t>        Online          COD</a:t>
                      </a:r>
                      <a:endParaRPr lang="en-MY"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0277555"/>
                  </a:ext>
                </a:extLst>
              </a:tr>
              <a:tr h="466725">
                <a:tc>
                  <a:txBody>
                    <a:bodyPr/>
                    <a:lstStyle/>
                    <a:p>
                      <a:r>
                        <a:rPr lang="en-MY" b="1" dirty="0" smtClean="0"/>
                        <a:t>Total</a:t>
                      </a:r>
                      <a:endParaRPr lang="en-MY" b="1" dirty="0"/>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r>
                        <a:rPr lang="en-MY" b="1" dirty="0" smtClean="0"/>
                        <a:t>RM 61.10</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417904944"/>
                  </a:ext>
                </a:extLst>
              </a:tr>
            </a:tbl>
          </a:graphicData>
        </a:graphic>
      </p:graphicFrame>
      <p:grpSp>
        <p:nvGrpSpPr>
          <p:cNvPr id="6" name="Group 5"/>
          <p:cNvGrpSpPr/>
          <p:nvPr/>
        </p:nvGrpSpPr>
        <p:grpSpPr>
          <a:xfrm>
            <a:off x="2163306" y="3283060"/>
            <a:ext cx="914400" cy="343010"/>
            <a:chOff x="6019800" y="2895600"/>
            <a:chExt cx="1073426" cy="411612"/>
          </a:xfrm>
        </p:grpSpPr>
        <p:sp>
          <p:nvSpPr>
            <p:cNvPr id="4" name="Rectangle 3"/>
            <p:cNvSpPr/>
            <p:nvPr/>
          </p:nvSpPr>
          <p:spPr>
            <a:xfrm>
              <a:off x="6019800" y="2895600"/>
              <a:ext cx="1073426" cy="411612"/>
            </a:xfrm>
            <a:prstGeom prst="rect">
              <a:avLst/>
            </a:prstGeom>
            <a:ln>
              <a:solidFill>
                <a:schemeClr val="bg1">
                  <a:lumMod val="65000"/>
                </a:schemeClr>
              </a:solidFill>
            </a:ln>
          </p:spPr>
          <p:style>
            <a:lnRef idx="2">
              <a:schemeClr val="dk1"/>
            </a:lnRef>
            <a:fillRef idx="1">
              <a:schemeClr val="lt1"/>
            </a:fillRef>
            <a:effectRef idx="0">
              <a:schemeClr val="dk1"/>
            </a:effectRef>
            <a:fontRef idx="minor">
              <a:schemeClr val="dk1"/>
            </a:fontRef>
          </p:style>
          <p:txBody>
            <a:bodyPr rtlCol="0" anchor="ctr"/>
            <a:lstStyle/>
            <a:p>
              <a:r>
                <a:rPr lang="en-MY" dirty="0" smtClean="0"/>
                <a:t>1</a:t>
              </a:r>
              <a:endParaRPr lang="en-MY" dirty="0"/>
            </a:p>
          </p:txBody>
        </p:sp>
        <p:sp>
          <p:nvSpPr>
            <p:cNvPr id="5" name="Isosceles Triangle 4"/>
            <p:cNvSpPr/>
            <p:nvPr/>
          </p:nvSpPr>
          <p:spPr>
            <a:xfrm flipV="1">
              <a:off x="6735417" y="2987040"/>
              <a:ext cx="228600" cy="22860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MY"/>
            </a:p>
          </p:txBody>
        </p:sp>
      </p:grpSp>
      <p:sp>
        <p:nvSpPr>
          <p:cNvPr id="20" name="Rectangle 19"/>
          <p:cNvSpPr/>
          <p:nvPr/>
        </p:nvSpPr>
        <p:spPr>
          <a:xfrm>
            <a:off x="2167760" y="4474780"/>
            <a:ext cx="1752600" cy="381000"/>
          </a:xfrm>
          <a:prstGeom prst="rect">
            <a:avLst/>
          </a:prstGeom>
          <a:ln>
            <a:solidFill>
              <a:schemeClr val="bg1">
                <a:lumMod val="65000"/>
              </a:schemeClr>
            </a:solidFill>
          </a:ln>
        </p:spPr>
        <p:style>
          <a:lnRef idx="2">
            <a:schemeClr val="dk1"/>
          </a:lnRef>
          <a:fillRef idx="1">
            <a:schemeClr val="lt1"/>
          </a:fillRef>
          <a:effectRef idx="0">
            <a:schemeClr val="dk1"/>
          </a:effectRef>
          <a:fontRef idx="minor">
            <a:schemeClr val="dk1"/>
          </a:fontRef>
        </p:style>
        <p:txBody>
          <a:bodyPr rtlCol="0" anchor="ctr"/>
          <a:lstStyle/>
          <a:p>
            <a:r>
              <a:rPr lang="en-MY" dirty="0" smtClean="0"/>
              <a:t>S3289</a:t>
            </a:r>
            <a:endParaRPr lang="en-MY" dirty="0"/>
          </a:p>
        </p:txBody>
      </p:sp>
      <p:sp>
        <p:nvSpPr>
          <p:cNvPr id="7" name="Oval 6"/>
          <p:cNvSpPr/>
          <p:nvPr/>
        </p:nvSpPr>
        <p:spPr>
          <a:xfrm>
            <a:off x="2194836" y="5340569"/>
            <a:ext cx="249346"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MY"/>
          </a:p>
        </p:txBody>
      </p:sp>
      <p:sp>
        <p:nvSpPr>
          <p:cNvPr id="22" name="Oval 21"/>
          <p:cNvSpPr/>
          <p:nvPr/>
        </p:nvSpPr>
        <p:spPr>
          <a:xfrm>
            <a:off x="3317090" y="5334000"/>
            <a:ext cx="249346" cy="2286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MY"/>
          </a:p>
        </p:txBody>
      </p:sp>
      <p:sp>
        <p:nvSpPr>
          <p:cNvPr id="24" name="Rounded Rectangle 23"/>
          <p:cNvSpPr/>
          <p:nvPr/>
        </p:nvSpPr>
        <p:spPr>
          <a:xfrm>
            <a:off x="4114800" y="5689823"/>
            <a:ext cx="1295400" cy="343117"/>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MY" sz="1600" b="1" dirty="0" smtClean="0"/>
              <a:t>CHECKOUT</a:t>
            </a:r>
            <a:endParaRPr lang="en-MY" sz="1600" b="1" dirty="0"/>
          </a:p>
        </p:txBody>
      </p:sp>
      <p:sp>
        <p:nvSpPr>
          <p:cNvPr id="25" name="TextBox 24"/>
          <p:cNvSpPr txBox="1"/>
          <p:nvPr/>
        </p:nvSpPr>
        <p:spPr>
          <a:xfrm>
            <a:off x="6019799" y="2626360"/>
            <a:ext cx="5828143" cy="1754326"/>
          </a:xfrm>
          <a:prstGeom prst="rect">
            <a:avLst/>
          </a:prstGeom>
          <a:noFill/>
        </p:spPr>
        <p:txBody>
          <a:bodyPr wrap="square" rtlCol="0">
            <a:spAutoFit/>
          </a:bodyPr>
          <a:lstStyle/>
          <a:p>
            <a:pPr algn="just"/>
            <a:r>
              <a:rPr lang="ms-MY" dirty="0" smtClean="0">
                <a:latin typeface="Century Gothic" panose="020B0502020202020204" pitchFamily="34" charset="0"/>
              </a:rPr>
              <a:t>The total purchase will be re-calculated automatically if customer entitled for member’s discount or exemption of delivery fee. If customer select for COD, the item will be delivered immediately after checkout. Else, customer will be directed to payment gateway.</a:t>
            </a:r>
          </a:p>
        </p:txBody>
      </p:sp>
      <p:sp>
        <p:nvSpPr>
          <p:cNvPr id="26" name="Rectangle 25"/>
          <p:cNvSpPr/>
          <p:nvPr/>
        </p:nvSpPr>
        <p:spPr>
          <a:xfrm>
            <a:off x="6066672" y="4501326"/>
            <a:ext cx="5765504" cy="923330"/>
          </a:xfrm>
          <a:prstGeom prst="rect">
            <a:avLst/>
          </a:prstGeom>
        </p:spPr>
        <p:txBody>
          <a:bodyPr wrap="square">
            <a:spAutoFit/>
          </a:bodyPr>
          <a:lstStyle/>
          <a:p>
            <a:r>
              <a:rPr lang="en-MY" b="1" dirty="0" err="1" smtClean="0">
                <a:solidFill>
                  <a:srgbClr val="0070C0"/>
                </a:solidFill>
                <a:latin typeface="Century Gothic" panose="020B0502020202020204" pitchFamily="34" charset="0"/>
              </a:rPr>
              <a:t>Apakah</a:t>
            </a:r>
            <a:r>
              <a:rPr lang="en-MY" b="1" dirty="0" smtClean="0">
                <a:solidFill>
                  <a:srgbClr val="0070C0"/>
                </a:solidFill>
                <a:latin typeface="Century Gothic" panose="020B0502020202020204" pitchFamily="34" charset="0"/>
              </a:rPr>
              <a:t> </a:t>
            </a:r>
            <a:r>
              <a:rPr lang="en-MY" b="1" i="1" dirty="0" smtClean="0">
                <a:solidFill>
                  <a:srgbClr val="0070C0"/>
                </a:solidFill>
                <a:latin typeface="Century Gothic" panose="020B0502020202020204" pitchFamily="34" charset="0"/>
              </a:rPr>
              <a:t>test condition, test coverage </a:t>
            </a:r>
            <a:r>
              <a:rPr lang="en-MY" b="1" dirty="0" err="1" smtClean="0">
                <a:solidFill>
                  <a:srgbClr val="0070C0"/>
                </a:solidFill>
                <a:latin typeface="Century Gothic" panose="020B0502020202020204" pitchFamily="34" charset="0"/>
              </a:rPr>
              <a:t>dan</a:t>
            </a:r>
            <a:r>
              <a:rPr lang="en-MY" b="1" i="1" dirty="0" smtClean="0">
                <a:solidFill>
                  <a:srgbClr val="0070C0"/>
                </a:solidFill>
                <a:latin typeface="Century Gothic" panose="020B0502020202020204" pitchFamily="34" charset="0"/>
              </a:rPr>
              <a:t> test case </a:t>
            </a:r>
            <a:r>
              <a:rPr lang="en-MY" b="1" dirty="0" err="1" smtClean="0">
                <a:solidFill>
                  <a:srgbClr val="0070C0"/>
                </a:solidFill>
                <a:latin typeface="Century Gothic" panose="020B0502020202020204" pitchFamily="34" charset="0"/>
              </a:rPr>
              <a:t>bagi</a:t>
            </a:r>
            <a:r>
              <a:rPr lang="en-MY" b="1" dirty="0" smtClean="0">
                <a:solidFill>
                  <a:srgbClr val="0070C0"/>
                </a:solidFill>
                <a:latin typeface="Century Gothic" panose="020B0502020202020204" pitchFamily="34" charset="0"/>
              </a:rPr>
              <a:t>  </a:t>
            </a:r>
            <a:r>
              <a:rPr lang="en-MY" b="1" dirty="0" err="1" smtClean="0">
                <a:solidFill>
                  <a:srgbClr val="0070C0"/>
                </a:solidFill>
                <a:latin typeface="Century Gothic" panose="020B0502020202020204" pitchFamily="34" charset="0"/>
              </a:rPr>
              <a:t>spesifikasi</a:t>
            </a:r>
            <a:r>
              <a:rPr lang="en-MY" b="1" dirty="0" smtClean="0">
                <a:solidFill>
                  <a:srgbClr val="0070C0"/>
                </a:solidFill>
                <a:latin typeface="Century Gothic" panose="020B0502020202020204" pitchFamily="34" charset="0"/>
              </a:rPr>
              <a:t> di </a:t>
            </a:r>
            <a:r>
              <a:rPr lang="en-MY" b="1" dirty="0" err="1" smtClean="0">
                <a:solidFill>
                  <a:srgbClr val="0070C0"/>
                </a:solidFill>
                <a:latin typeface="Century Gothic" panose="020B0502020202020204" pitchFamily="34" charset="0"/>
              </a:rPr>
              <a:t>atas</a:t>
            </a:r>
            <a:r>
              <a:rPr lang="en-MY" b="1" dirty="0" smtClean="0">
                <a:solidFill>
                  <a:srgbClr val="0070C0"/>
                </a:solidFill>
                <a:latin typeface="Century Gothic" panose="020B0502020202020204" pitchFamily="34" charset="0"/>
              </a:rPr>
              <a:t> </a:t>
            </a:r>
            <a:r>
              <a:rPr lang="en-MY" b="1" dirty="0" err="1" smtClean="0">
                <a:solidFill>
                  <a:srgbClr val="0070C0"/>
                </a:solidFill>
                <a:latin typeface="Century Gothic" panose="020B0502020202020204" pitchFamily="34" charset="0"/>
              </a:rPr>
              <a:t>menggunakan</a:t>
            </a:r>
            <a:r>
              <a:rPr lang="en-MY" b="1" dirty="0" smtClean="0">
                <a:solidFill>
                  <a:srgbClr val="0070C0"/>
                </a:solidFill>
                <a:latin typeface="Century Gothic" panose="020B0502020202020204" pitchFamily="34" charset="0"/>
              </a:rPr>
              <a:t> </a:t>
            </a:r>
            <a:r>
              <a:rPr lang="en-MY" b="1" i="1" dirty="0" smtClean="0">
                <a:solidFill>
                  <a:srgbClr val="0070C0"/>
                </a:solidFill>
                <a:latin typeface="Century Gothic" panose="020B0502020202020204" pitchFamily="34" charset="0"/>
              </a:rPr>
              <a:t>decision table testing</a:t>
            </a:r>
            <a:r>
              <a:rPr lang="en-MY" b="1" dirty="0" smtClean="0">
                <a:solidFill>
                  <a:srgbClr val="0070C0"/>
                </a:solidFill>
                <a:latin typeface="Century Gothic" panose="020B0502020202020204" pitchFamily="34" charset="0"/>
              </a:rPr>
              <a:t>?</a:t>
            </a:r>
          </a:p>
        </p:txBody>
      </p:sp>
      <p:sp>
        <p:nvSpPr>
          <p:cNvPr id="28" name="TextBox 27"/>
          <p:cNvSpPr txBox="1"/>
          <p:nvPr/>
        </p:nvSpPr>
        <p:spPr>
          <a:xfrm>
            <a:off x="6053052" y="5802868"/>
            <a:ext cx="5066893" cy="369332"/>
          </a:xfrm>
          <a:prstGeom prst="rect">
            <a:avLst/>
          </a:prstGeom>
          <a:noFill/>
        </p:spPr>
        <p:txBody>
          <a:bodyPr wrap="square" rtlCol="0">
            <a:spAutoFit/>
          </a:bodyPr>
          <a:lstStyle/>
          <a:p>
            <a:pPr algn="ctr"/>
            <a:r>
              <a:rPr lang="en-MY" b="1" dirty="0" smtClean="0">
                <a:latin typeface="Century Gothic" panose="020B0502020202020204" pitchFamily="34" charset="0"/>
              </a:rPr>
              <a:t>Feature Set (FS)1 </a:t>
            </a:r>
            <a:r>
              <a:rPr lang="en-MY" dirty="0" smtClean="0">
                <a:latin typeface="Century Gothic" panose="020B0502020202020204" pitchFamily="34" charset="0"/>
              </a:rPr>
              <a:t>– checkout function</a:t>
            </a:r>
            <a:endParaRPr lang="en-MY" dirty="0">
              <a:latin typeface="Century Gothic" panose="020B0502020202020204" pitchFamily="34" charset="0"/>
            </a:endParaRPr>
          </a:p>
        </p:txBody>
      </p:sp>
    </p:spTree>
    <p:extLst>
      <p:ext uri="{BB962C8B-B14F-4D97-AF65-F5344CB8AC3E}">
        <p14:creationId xmlns:p14="http://schemas.microsoft.com/office/powerpoint/2010/main" val="3745317354"/>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BA2A53E5-BEFF-4B08-BF4D-D887C51C0FA3}"/>
              </a:ext>
            </a:extLst>
          </p:cNvPr>
          <p:cNvGrpSpPr/>
          <p:nvPr/>
        </p:nvGrpSpPr>
        <p:grpSpPr>
          <a:xfrm>
            <a:off x="555843" y="1173308"/>
            <a:ext cx="10359807" cy="369742"/>
            <a:chOff x="9527108" y="4082625"/>
            <a:chExt cx="2447049" cy="0"/>
          </a:xfrm>
        </p:grpSpPr>
        <p:cxnSp>
          <p:nvCxnSpPr>
            <p:cNvPr id="12" name="Straight Connector 11">
              <a:extLst>
                <a:ext uri="{FF2B5EF4-FFF2-40B4-BE49-F238E27FC236}">
                  <a16:creationId xmlns:a16="http://schemas.microsoft.com/office/drawing/2014/main" id="{80E83227-3E17-4F36-A718-5778B4E10778}"/>
                </a:ext>
              </a:extLst>
            </p:cNvPr>
            <p:cNvCxnSpPr>
              <a:cxnSpLocks/>
            </p:cNvCxnSpPr>
            <p:nvPr/>
          </p:nvCxnSpPr>
          <p:spPr>
            <a:xfrm>
              <a:off x="9527108" y="4082625"/>
              <a:ext cx="244704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FD70834-1E08-45B1-A750-32359E5EAAB8}"/>
                </a:ext>
              </a:extLst>
            </p:cNvPr>
            <p:cNvCxnSpPr>
              <a:cxnSpLocks/>
            </p:cNvCxnSpPr>
            <p:nvPr/>
          </p:nvCxnSpPr>
          <p:spPr>
            <a:xfrm>
              <a:off x="9527108" y="4082625"/>
              <a:ext cx="552013" cy="0"/>
            </a:xfrm>
            <a:prstGeom prst="line">
              <a:avLst/>
            </a:prstGeom>
            <a:ln w="28575">
              <a:solidFill>
                <a:srgbClr val="74D2C0"/>
              </a:solidFill>
            </a:ln>
          </p:spPr>
          <p:style>
            <a:lnRef idx="1">
              <a:schemeClr val="accent1"/>
            </a:lnRef>
            <a:fillRef idx="0">
              <a:schemeClr val="accent1"/>
            </a:fillRef>
            <a:effectRef idx="0">
              <a:schemeClr val="accent1"/>
            </a:effectRef>
            <a:fontRef idx="minor">
              <a:schemeClr val="tx1"/>
            </a:fontRef>
          </p:style>
        </p:cxnSp>
      </p:grpSp>
      <p:sp>
        <p:nvSpPr>
          <p:cNvPr id="27" name="Rectangle 26">
            <a:extLst>
              <a:ext uri="{FF2B5EF4-FFF2-40B4-BE49-F238E27FC236}">
                <a16:creationId xmlns:a16="http://schemas.microsoft.com/office/drawing/2014/main" id="{43F59613-54D9-4715-AD64-3686FB002C83}"/>
              </a:ext>
            </a:extLst>
          </p:cNvPr>
          <p:cNvSpPr/>
          <p:nvPr/>
        </p:nvSpPr>
        <p:spPr>
          <a:xfrm>
            <a:off x="466909" y="665763"/>
            <a:ext cx="7991291" cy="461665"/>
          </a:xfrm>
          <a:prstGeom prst="rect">
            <a:avLst/>
          </a:prstGeom>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1200"/>
              </a:spcBef>
              <a:defRPr/>
            </a:pPr>
            <a:r>
              <a:rPr lang="en-US" sz="2400" b="1" dirty="0" smtClean="0">
                <a:solidFill>
                  <a:srgbClr val="30786E"/>
                </a:solidFill>
                <a:latin typeface="Century Gothic" panose="020B0502020202020204" pitchFamily="34" charset="0"/>
              </a:rPr>
              <a:t>3. LATIHAN </a:t>
            </a:r>
            <a:r>
              <a:rPr lang="en-MY" sz="2400" b="1" i="1" dirty="0" smtClean="0">
                <a:solidFill>
                  <a:srgbClr val="30786E"/>
                </a:solidFill>
                <a:latin typeface="Century Gothic" panose="020B0502020202020204" pitchFamily="34" charset="0"/>
              </a:rPr>
              <a:t>DECISION TABLE TEST DESIGN TECHNIQUES</a:t>
            </a:r>
            <a:endParaRPr lang="en-US" sz="2400" b="1" i="1" dirty="0">
              <a:solidFill>
                <a:srgbClr val="30786E"/>
              </a:solidFill>
              <a:latin typeface="Century Gothic" panose="020B0502020202020204" pitchFamily="34" charset="0"/>
            </a:endParaRPr>
          </a:p>
        </p:txBody>
      </p:sp>
      <p:graphicFrame>
        <p:nvGraphicFramePr>
          <p:cNvPr id="2" name="Table 1"/>
          <p:cNvGraphicFramePr>
            <a:graphicFrameLocks noGrp="1"/>
          </p:cNvGraphicFramePr>
          <p:nvPr/>
        </p:nvGraphicFramePr>
        <p:xfrm>
          <a:off x="540068" y="1447800"/>
          <a:ext cx="7055940" cy="2251710"/>
        </p:xfrm>
        <a:graphic>
          <a:graphicData uri="http://schemas.openxmlformats.org/drawingml/2006/table">
            <a:tbl>
              <a:tblPr>
                <a:tableStyleId>{5C22544A-7EE6-4342-B048-85BDC9FD1C3A}</a:tableStyleId>
              </a:tblPr>
              <a:tblGrid>
                <a:gridCol w="3332955">
                  <a:extLst>
                    <a:ext uri="{9D8B030D-6E8A-4147-A177-3AD203B41FA5}">
                      <a16:colId xmlns:a16="http://schemas.microsoft.com/office/drawing/2014/main" val="1843610594"/>
                    </a:ext>
                  </a:extLst>
                </a:gridCol>
                <a:gridCol w="744597">
                  <a:extLst>
                    <a:ext uri="{9D8B030D-6E8A-4147-A177-3AD203B41FA5}">
                      <a16:colId xmlns:a16="http://schemas.microsoft.com/office/drawing/2014/main" val="1684904314"/>
                    </a:ext>
                  </a:extLst>
                </a:gridCol>
                <a:gridCol w="744597">
                  <a:extLst>
                    <a:ext uri="{9D8B030D-6E8A-4147-A177-3AD203B41FA5}">
                      <a16:colId xmlns:a16="http://schemas.microsoft.com/office/drawing/2014/main" val="4036171834"/>
                    </a:ext>
                  </a:extLst>
                </a:gridCol>
                <a:gridCol w="744597">
                  <a:extLst>
                    <a:ext uri="{9D8B030D-6E8A-4147-A177-3AD203B41FA5}">
                      <a16:colId xmlns:a16="http://schemas.microsoft.com/office/drawing/2014/main" val="2965097148"/>
                    </a:ext>
                  </a:extLst>
                </a:gridCol>
                <a:gridCol w="744597">
                  <a:extLst>
                    <a:ext uri="{9D8B030D-6E8A-4147-A177-3AD203B41FA5}">
                      <a16:colId xmlns:a16="http://schemas.microsoft.com/office/drawing/2014/main" val="250281118"/>
                    </a:ext>
                  </a:extLst>
                </a:gridCol>
                <a:gridCol w="744597">
                  <a:extLst>
                    <a:ext uri="{9D8B030D-6E8A-4147-A177-3AD203B41FA5}">
                      <a16:colId xmlns:a16="http://schemas.microsoft.com/office/drawing/2014/main" val="862897777"/>
                    </a:ext>
                  </a:extLst>
                </a:gridCol>
              </a:tblGrid>
              <a:tr h="228600">
                <a:tc>
                  <a:txBody>
                    <a:bodyPr/>
                    <a:lstStyle/>
                    <a:p>
                      <a:pPr algn="l" fontAlgn="b"/>
                      <a:r>
                        <a:rPr lang="en-MY" sz="1600" u="none" strike="noStrike" dirty="0">
                          <a:solidFill>
                            <a:schemeClr val="bg1"/>
                          </a:solidFill>
                          <a:effectLst/>
                          <a:latin typeface="Century Gothic" panose="020B0502020202020204" pitchFamily="34" charset="0"/>
                        </a:rPr>
                        <a:t> </a:t>
                      </a:r>
                      <a:endParaRPr lang="en-MY" sz="1600" b="0" i="0" u="none" strike="noStrike" dirty="0">
                        <a:solidFill>
                          <a:schemeClr val="bg1"/>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fontAlgn="b"/>
                      <a:endParaRPr lang="en-MY" sz="1600" b="1" i="0" u="none" strike="noStrike" dirty="0">
                        <a:solidFill>
                          <a:schemeClr val="bg1"/>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fontAlgn="b"/>
                      <a:endParaRPr lang="en-MY" sz="1600" b="1" i="0" u="none" strike="noStrike" dirty="0">
                        <a:solidFill>
                          <a:schemeClr val="bg1"/>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fontAlgn="b"/>
                      <a:endParaRPr lang="en-MY" sz="1600" b="1" i="0" u="none" strike="noStrike" dirty="0">
                        <a:solidFill>
                          <a:schemeClr val="bg1"/>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fontAlgn="b"/>
                      <a:endParaRPr lang="en-MY" sz="1600" b="1" i="0" u="none" strike="noStrike" dirty="0">
                        <a:solidFill>
                          <a:schemeClr val="bg1"/>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fontAlgn="b"/>
                      <a:endParaRPr lang="en-MY" sz="1600" b="1" i="0" u="none" strike="noStrike" dirty="0">
                        <a:solidFill>
                          <a:schemeClr val="bg1"/>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97010206"/>
                  </a:ext>
                </a:extLst>
              </a:tr>
              <a:tr h="222250">
                <a:tc>
                  <a:txBody>
                    <a:bodyPr/>
                    <a:lstStyle/>
                    <a:p>
                      <a:pPr algn="just" fontAlgn="ctr"/>
                      <a:r>
                        <a:rPr lang="en-MY" sz="1600" b="1" u="none" strike="noStrike" dirty="0">
                          <a:effectLst/>
                          <a:latin typeface="Century Gothic" panose="020B0502020202020204" pitchFamily="34" charset="0"/>
                        </a:rPr>
                        <a:t>INPUT/CONDITION</a:t>
                      </a:r>
                      <a:endParaRPr lang="en-MY" sz="1600" b="1" i="0" u="none" strike="noStrike" dirty="0">
                        <a:solidFill>
                          <a:srgbClr val="000000"/>
                        </a:solidFill>
                        <a:effectLst/>
                        <a:latin typeface="Century Gothic" panose="020B0502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MY" sz="1600" u="none" strike="noStrike">
                          <a:effectLst/>
                          <a:latin typeface="Century Gothic" panose="020B0502020202020204" pitchFamily="34" charset="0"/>
                        </a:rPr>
                        <a:t> </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MY" sz="1600" u="none" strike="noStrike">
                          <a:effectLst/>
                          <a:latin typeface="Century Gothic" panose="020B0502020202020204" pitchFamily="34" charset="0"/>
                        </a:rPr>
                        <a:t> </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MY" sz="1600" u="none" strike="noStrike">
                          <a:effectLst/>
                          <a:latin typeface="Century Gothic" panose="020B0502020202020204" pitchFamily="34" charset="0"/>
                        </a:rPr>
                        <a:t> </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MY" sz="1600" u="none" strike="noStrike" dirty="0">
                          <a:effectLst/>
                          <a:latin typeface="Century Gothic" panose="020B0502020202020204" pitchFamily="34" charset="0"/>
                        </a:rPr>
                        <a:t> </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MY" sz="1600" u="none" strike="noStrike" dirty="0">
                          <a:effectLst/>
                          <a:latin typeface="Century Gothic" panose="020B0502020202020204" pitchFamily="34" charset="0"/>
                        </a:rPr>
                        <a:t> </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47406852"/>
                  </a:ext>
                </a:extLst>
              </a:tr>
              <a:tr h="228600">
                <a:tc>
                  <a:txBody>
                    <a:bodyPr/>
                    <a:lstStyle/>
                    <a:p>
                      <a:pPr marL="84138" indent="0" algn="just" fontAlgn="ctr"/>
                      <a:endParaRPr lang="en-MY" sz="1600" b="0" i="0" u="none" strike="noStrike" dirty="0">
                        <a:solidFill>
                          <a:srgbClr val="000000"/>
                        </a:solidFill>
                        <a:effectLst/>
                        <a:latin typeface="Century Gothic" panose="020B0502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0281518"/>
                  </a:ext>
                </a:extLst>
              </a:tr>
              <a:tr h="228600">
                <a:tc>
                  <a:txBody>
                    <a:bodyPr/>
                    <a:lstStyle/>
                    <a:p>
                      <a:pPr marL="84138" indent="0" algn="just" fontAlgn="ctr"/>
                      <a:endParaRPr lang="en-MY" sz="1600" b="0" i="0" u="none" strike="noStrike" dirty="0">
                        <a:solidFill>
                          <a:srgbClr val="000000"/>
                        </a:solidFill>
                        <a:effectLst/>
                        <a:latin typeface="Century Gothic" panose="020B0502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1329326"/>
                  </a:ext>
                </a:extLst>
              </a:tr>
              <a:tr h="228600">
                <a:tc>
                  <a:txBody>
                    <a:bodyPr/>
                    <a:lstStyle/>
                    <a:p>
                      <a:pPr marL="84138" indent="0" algn="just" fontAlgn="ctr"/>
                      <a:endParaRPr lang="en-MY" sz="1600" b="0" i="0" u="none" strike="noStrike" dirty="0">
                        <a:solidFill>
                          <a:srgbClr val="000000"/>
                        </a:solidFill>
                        <a:effectLst/>
                        <a:latin typeface="Century Gothic" panose="020B0502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53628733"/>
                  </a:ext>
                </a:extLst>
              </a:tr>
              <a:tr h="222250">
                <a:tc>
                  <a:txBody>
                    <a:bodyPr/>
                    <a:lstStyle/>
                    <a:p>
                      <a:pPr algn="just" fontAlgn="ctr"/>
                      <a:r>
                        <a:rPr lang="en-MY" sz="1600" b="1" u="none" strike="noStrike" dirty="0">
                          <a:effectLst/>
                          <a:latin typeface="Century Gothic" panose="020B0502020202020204" pitchFamily="34" charset="0"/>
                        </a:rPr>
                        <a:t>OUTPUT/ACTION</a:t>
                      </a:r>
                      <a:endParaRPr lang="en-MY" sz="1600" b="1" i="0" u="none" strike="noStrike" dirty="0">
                        <a:solidFill>
                          <a:srgbClr val="000000"/>
                        </a:solidFill>
                        <a:effectLst/>
                        <a:latin typeface="Century Gothic" panose="020B0502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MY" sz="1600" u="none" strike="noStrike" dirty="0">
                          <a:effectLst/>
                          <a:latin typeface="Century Gothic" panose="020B0502020202020204" pitchFamily="34" charset="0"/>
                        </a:rPr>
                        <a:t> </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MY" sz="1600" u="none" strike="noStrike" dirty="0">
                          <a:effectLst/>
                          <a:latin typeface="Century Gothic" panose="020B0502020202020204" pitchFamily="34" charset="0"/>
                        </a:rPr>
                        <a:t> </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MY" sz="1600" u="none" strike="noStrike" dirty="0">
                          <a:effectLst/>
                          <a:latin typeface="Century Gothic" panose="020B0502020202020204" pitchFamily="34" charset="0"/>
                        </a:rPr>
                        <a:t> </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MY" sz="1600" u="none" strike="noStrike" dirty="0">
                          <a:effectLst/>
                          <a:latin typeface="Century Gothic" panose="020B0502020202020204" pitchFamily="34" charset="0"/>
                        </a:rPr>
                        <a:t> </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MY" sz="1600" u="none" strike="noStrike" dirty="0">
                          <a:effectLst/>
                          <a:latin typeface="Century Gothic" panose="020B0502020202020204" pitchFamily="34" charset="0"/>
                        </a:rPr>
                        <a:t> </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53351107"/>
                  </a:ext>
                </a:extLst>
              </a:tr>
              <a:tr h="228600">
                <a:tc>
                  <a:txBody>
                    <a:bodyPr/>
                    <a:lstStyle/>
                    <a:p>
                      <a:pPr marL="84138" indent="0" algn="just" fontAlgn="ctr"/>
                      <a:endParaRPr lang="en-MY" sz="1600" b="0" i="0" u="none" strike="noStrike" dirty="0">
                        <a:solidFill>
                          <a:srgbClr val="000000"/>
                        </a:solidFill>
                        <a:effectLst/>
                        <a:latin typeface="Century Gothic" panose="020B0502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7910047"/>
                  </a:ext>
                </a:extLst>
              </a:tr>
              <a:tr h="228600">
                <a:tc>
                  <a:txBody>
                    <a:bodyPr/>
                    <a:lstStyle/>
                    <a:p>
                      <a:pPr marL="84138" indent="0" algn="just" fontAlgn="ctr"/>
                      <a:endParaRPr lang="en-MY" sz="1600" b="0" i="0" u="none" strike="noStrike" dirty="0">
                        <a:solidFill>
                          <a:srgbClr val="000000"/>
                        </a:solidFill>
                        <a:effectLst/>
                        <a:latin typeface="Century Gothic" panose="020B0502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8869185"/>
                  </a:ext>
                </a:extLst>
              </a:tr>
              <a:tr h="228600">
                <a:tc>
                  <a:txBody>
                    <a:bodyPr/>
                    <a:lstStyle/>
                    <a:p>
                      <a:pPr marL="84138" indent="0" algn="just" fontAlgn="ctr"/>
                      <a:endParaRPr lang="en-MY" sz="1600" b="0" i="0" u="none" strike="noStrike" dirty="0">
                        <a:solidFill>
                          <a:srgbClr val="000000"/>
                        </a:solidFill>
                        <a:effectLst/>
                        <a:latin typeface="Century Gothic" panose="020B0502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1635647"/>
                  </a:ext>
                </a:extLst>
              </a:tr>
            </a:tbl>
          </a:graphicData>
        </a:graphic>
      </p:graphicFrame>
      <p:graphicFrame>
        <p:nvGraphicFramePr>
          <p:cNvPr id="8" name="Table 7"/>
          <p:cNvGraphicFramePr>
            <a:graphicFrameLocks noGrp="1"/>
          </p:cNvGraphicFramePr>
          <p:nvPr/>
        </p:nvGraphicFramePr>
        <p:xfrm>
          <a:off x="466906" y="4019882"/>
          <a:ext cx="7381694" cy="2251710"/>
        </p:xfrm>
        <a:graphic>
          <a:graphicData uri="http://schemas.openxmlformats.org/drawingml/2006/table">
            <a:tbl>
              <a:tblPr firstRow="1" firstCol="1" bandRow="1">
                <a:tableStyleId>{5C22544A-7EE6-4342-B048-85BDC9FD1C3A}</a:tableStyleId>
              </a:tblPr>
              <a:tblGrid>
                <a:gridCol w="2940602">
                  <a:extLst>
                    <a:ext uri="{9D8B030D-6E8A-4147-A177-3AD203B41FA5}">
                      <a16:colId xmlns:a16="http://schemas.microsoft.com/office/drawing/2014/main" val="1267236808"/>
                    </a:ext>
                  </a:extLst>
                </a:gridCol>
                <a:gridCol w="1012092">
                  <a:extLst>
                    <a:ext uri="{9D8B030D-6E8A-4147-A177-3AD203B41FA5}">
                      <a16:colId xmlns:a16="http://schemas.microsoft.com/office/drawing/2014/main" val="4015888440"/>
                    </a:ext>
                  </a:extLst>
                </a:gridCol>
                <a:gridCol w="838200">
                  <a:extLst>
                    <a:ext uri="{9D8B030D-6E8A-4147-A177-3AD203B41FA5}">
                      <a16:colId xmlns:a16="http://schemas.microsoft.com/office/drawing/2014/main" val="419238307"/>
                    </a:ext>
                  </a:extLst>
                </a:gridCol>
                <a:gridCol w="838200">
                  <a:extLst>
                    <a:ext uri="{9D8B030D-6E8A-4147-A177-3AD203B41FA5}">
                      <a16:colId xmlns:a16="http://schemas.microsoft.com/office/drawing/2014/main" val="37261904"/>
                    </a:ext>
                  </a:extLst>
                </a:gridCol>
                <a:gridCol w="838200">
                  <a:extLst>
                    <a:ext uri="{9D8B030D-6E8A-4147-A177-3AD203B41FA5}">
                      <a16:colId xmlns:a16="http://schemas.microsoft.com/office/drawing/2014/main" val="758728167"/>
                    </a:ext>
                  </a:extLst>
                </a:gridCol>
                <a:gridCol w="914400">
                  <a:extLst>
                    <a:ext uri="{9D8B030D-6E8A-4147-A177-3AD203B41FA5}">
                      <a16:colId xmlns:a16="http://schemas.microsoft.com/office/drawing/2014/main" val="1669600113"/>
                    </a:ext>
                  </a:extLst>
                </a:gridCol>
              </a:tblGrid>
              <a:tr h="228600">
                <a:tc>
                  <a:txBody>
                    <a:bodyPr/>
                    <a:lstStyle/>
                    <a:p>
                      <a:pPr marL="0" algn="ctr" fontAlgn="b"/>
                      <a:r>
                        <a:rPr lang="en-MY" sz="1600" u="none" strike="noStrike" dirty="0">
                          <a:solidFill>
                            <a:schemeClr val="bg1"/>
                          </a:solidFill>
                          <a:effectLst/>
                          <a:latin typeface="Century Gothic" panose="020B0502020202020204" pitchFamily="34" charset="0"/>
                          <a:ea typeface="+mn-ea"/>
                          <a:cs typeface="+mn-cs"/>
                        </a:rPr>
                        <a:t> </a:t>
                      </a:r>
                    </a:p>
                  </a:txBody>
                  <a:tcPr marL="6350" marR="6350" marT="6350" marB="0" anchor="b">
                    <a:solidFill>
                      <a:schemeClr val="tx2">
                        <a:lumMod val="75000"/>
                      </a:schemeClr>
                    </a:solidFill>
                  </a:tcPr>
                </a:tc>
                <a:tc>
                  <a:txBody>
                    <a:bodyPr/>
                    <a:lstStyle/>
                    <a:p>
                      <a:pPr marL="0" algn="ctr" fontAlgn="b"/>
                      <a:endParaRPr lang="en-MY" sz="1600" u="none" strike="noStrike" dirty="0">
                        <a:solidFill>
                          <a:schemeClr val="bg1"/>
                        </a:solidFill>
                        <a:effectLst/>
                        <a:latin typeface="Century Gothic" panose="020B0502020202020204" pitchFamily="34" charset="0"/>
                        <a:ea typeface="+mn-ea"/>
                        <a:cs typeface="+mn-cs"/>
                      </a:endParaRPr>
                    </a:p>
                  </a:txBody>
                  <a:tcPr marL="6350" marR="6350" marT="6350" marB="0" anchor="b">
                    <a:solidFill>
                      <a:schemeClr val="tx2">
                        <a:lumMod val="75000"/>
                      </a:schemeClr>
                    </a:solidFill>
                  </a:tcPr>
                </a:tc>
                <a:tc>
                  <a:txBody>
                    <a:bodyPr/>
                    <a:lstStyle/>
                    <a:p>
                      <a:pPr marL="0" algn="ctr" fontAlgn="b"/>
                      <a:endParaRPr lang="en-MY" sz="1600" u="none" strike="noStrike" dirty="0">
                        <a:solidFill>
                          <a:schemeClr val="bg1"/>
                        </a:solidFill>
                        <a:effectLst/>
                        <a:latin typeface="Century Gothic" panose="020B0502020202020204" pitchFamily="34" charset="0"/>
                        <a:ea typeface="+mn-ea"/>
                        <a:cs typeface="+mn-cs"/>
                      </a:endParaRPr>
                    </a:p>
                  </a:txBody>
                  <a:tcPr marL="6350" marR="6350" marT="6350" marB="0" anchor="b">
                    <a:solidFill>
                      <a:schemeClr val="tx2">
                        <a:lumMod val="75000"/>
                      </a:schemeClr>
                    </a:solidFill>
                  </a:tcPr>
                </a:tc>
                <a:tc>
                  <a:txBody>
                    <a:bodyPr/>
                    <a:lstStyle/>
                    <a:p>
                      <a:pPr marL="0" algn="ctr" fontAlgn="b"/>
                      <a:endParaRPr lang="en-MY" sz="1600" u="none" strike="noStrike" dirty="0">
                        <a:solidFill>
                          <a:schemeClr val="bg1"/>
                        </a:solidFill>
                        <a:effectLst/>
                        <a:latin typeface="Century Gothic" panose="020B0502020202020204" pitchFamily="34" charset="0"/>
                        <a:ea typeface="+mn-ea"/>
                        <a:cs typeface="+mn-cs"/>
                      </a:endParaRPr>
                    </a:p>
                  </a:txBody>
                  <a:tcPr marL="6350" marR="6350" marT="6350" marB="0" anchor="b">
                    <a:solidFill>
                      <a:schemeClr val="tx2">
                        <a:lumMod val="75000"/>
                      </a:schemeClr>
                    </a:solidFill>
                  </a:tcPr>
                </a:tc>
                <a:tc>
                  <a:txBody>
                    <a:bodyPr/>
                    <a:lstStyle/>
                    <a:p>
                      <a:pPr marL="0" algn="ctr" fontAlgn="b"/>
                      <a:endParaRPr lang="en-MY" sz="1600" u="none" strike="noStrike" dirty="0">
                        <a:solidFill>
                          <a:schemeClr val="bg1"/>
                        </a:solidFill>
                        <a:effectLst/>
                        <a:latin typeface="Century Gothic" panose="020B0502020202020204" pitchFamily="34" charset="0"/>
                        <a:ea typeface="+mn-ea"/>
                        <a:cs typeface="+mn-cs"/>
                      </a:endParaRPr>
                    </a:p>
                  </a:txBody>
                  <a:tcPr marL="6350" marR="6350" marT="6350" marB="0" anchor="b">
                    <a:solidFill>
                      <a:schemeClr val="tx2">
                        <a:lumMod val="75000"/>
                      </a:schemeClr>
                    </a:solidFill>
                  </a:tcPr>
                </a:tc>
                <a:tc>
                  <a:txBody>
                    <a:bodyPr/>
                    <a:lstStyle/>
                    <a:p>
                      <a:pPr marL="0" algn="ctr" fontAlgn="b"/>
                      <a:endParaRPr lang="en-MY" sz="1600" u="none" strike="noStrike" dirty="0">
                        <a:solidFill>
                          <a:schemeClr val="bg1"/>
                        </a:solidFill>
                        <a:effectLst/>
                        <a:latin typeface="Century Gothic" panose="020B0502020202020204" pitchFamily="34" charset="0"/>
                        <a:ea typeface="+mn-ea"/>
                        <a:cs typeface="+mn-cs"/>
                      </a:endParaRPr>
                    </a:p>
                  </a:txBody>
                  <a:tcPr marL="6350" marR="6350" marT="6350" marB="0" anchor="b">
                    <a:solidFill>
                      <a:schemeClr val="tx2">
                        <a:lumMod val="75000"/>
                      </a:schemeClr>
                    </a:solidFill>
                  </a:tcPr>
                </a:tc>
                <a:extLst>
                  <a:ext uri="{0D108BD9-81ED-4DB2-BD59-A6C34878D82A}">
                    <a16:rowId xmlns:a16="http://schemas.microsoft.com/office/drawing/2014/main" val="3811504000"/>
                  </a:ext>
                </a:extLst>
              </a:tr>
              <a:tr h="222250">
                <a:tc>
                  <a:txBody>
                    <a:bodyPr/>
                    <a:lstStyle/>
                    <a:p>
                      <a:pPr marL="0" algn="l" fontAlgn="b"/>
                      <a:r>
                        <a:rPr lang="en-MY" sz="1600" u="none" strike="noStrike" dirty="0">
                          <a:solidFill>
                            <a:schemeClr val="tx1"/>
                          </a:solidFill>
                          <a:effectLst/>
                          <a:latin typeface="Century Gothic" panose="020B0502020202020204" pitchFamily="34" charset="0"/>
                          <a:ea typeface="+mn-ea"/>
                          <a:cs typeface="+mn-cs"/>
                        </a:rPr>
                        <a:t>INPUT/CONDITION</a:t>
                      </a:r>
                    </a:p>
                  </a:txBody>
                  <a:tcPr marL="6350" marR="6350" marT="6350" marB="0" anchor="ctr">
                    <a:solidFill>
                      <a:srgbClr val="D0D8E8"/>
                    </a:solidFill>
                  </a:tcPr>
                </a:tc>
                <a:tc>
                  <a:txBody>
                    <a:bodyPr/>
                    <a:lstStyle/>
                    <a:p>
                      <a:pPr marL="0" algn="ctr" fontAlgn="b"/>
                      <a:endParaRPr lang="en-MY" sz="1600" u="none" strike="noStrike" dirty="0">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dirty="0">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dirty="0">
                        <a:solidFill>
                          <a:schemeClr val="dk1"/>
                        </a:solidFill>
                        <a:effectLst/>
                        <a:latin typeface="Century Gothic" panose="020B0502020202020204" pitchFamily="34" charset="0"/>
                        <a:ea typeface="+mn-ea"/>
                        <a:cs typeface="+mn-cs"/>
                      </a:endParaRPr>
                    </a:p>
                  </a:txBody>
                  <a:tcPr marL="6350" marR="6350" marT="6350" marB="0" anchor="b"/>
                </a:tc>
                <a:extLst>
                  <a:ext uri="{0D108BD9-81ED-4DB2-BD59-A6C34878D82A}">
                    <a16:rowId xmlns:a16="http://schemas.microsoft.com/office/drawing/2014/main" val="3962599505"/>
                  </a:ext>
                </a:extLst>
              </a:tr>
              <a:tr h="228600">
                <a:tc>
                  <a:txBody>
                    <a:bodyPr/>
                    <a:lstStyle/>
                    <a:p>
                      <a:pPr marL="84138" indent="0" algn="l" fontAlgn="b"/>
                      <a:endParaRPr lang="en-MY" sz="1600" b="0" u="none" strike="noStrike" dirty="0">
                        <a:solidFill>
                          <a:schemeClr val="tx1"/>
                        </a:solidFill>
                        <a:effectLst/>
                        <a:latin typeface="Century Gothic" panose="020B0502020202020204" pitchFamily="34" charset="0"/>
                        <a:ea typeface="+mn-ea"/>
                        <a:cs typeface="+mn-cs"/>
                      </a:endParaRPr>
                    </a:p>
                  </a:txBody>
                  <a:tcPr marL="6350" marR="6350" marT="6350" marB="0" anchor="ctr">
                    <a:solidFill>
                      <a:srgbClr val="E9EDF4"/>
                    </a:solidFill>
                  </a:tcPr>
                </a:tc>
                <a:tc>
                  <a:txBody>
                    <a:bodyPr/>
                    <a:lstStyle/>
                    <a:p>
                      <a:pPr marL="0" algn="ctr" fontAlgn="b"/>
                      <a:endParaRPr lang="en-MY" sz="1600" u="none" strike="noStrike" dirty="0">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a:solidFill>
                          <a:schemeClr val="dk1"/>
                        </a:solidFill>
                        <a:effectLst/>
                        <a:latin typeface="Century Gothic" panose="020B0502020202020204" pitchFamily="34" charset="0"/>
                        <a:ea typeface="+mn-ea"/>
                        <a:cs typeface="+mn-cs"/>
                      </a:endParaRPr>
                    </a:p>
                  </a:txBody>
                  <a:tcPr marL="6350" marR="6350" marT="6350" marB="0" anchor="b"/>
                </a:tc>
                <a:extLst>
                  <a:ext uri="{0D108BD9-81ED-4DB2-BD59-A6C34878D82A}">
                    <a16:rowId xmlns:a16="http://schemas.microsoft.com/office/drawing/2014/main" val="3336828577"/>
                  </a:ext>
                </a:extLst>
              </a:tr>
              <a:tr h="228600">
                <a:tc>
                  <a:txBody>
                    <a:bodyPr/>
                    <a:lstStyle/>
                    <a:p>
                      <a:pPr marL="84138" indent="0" algn="l" fontAlgn="b"/>
                      <a:endParaRPr lang="en-MY" sz="1600" b="0" u="none" strike="noStrike" dirty="0">
                        <a:solidFill>
                          <a:schemeClr val="tx1"/>
                        </a:solidFill>
                        <a:effectLst/>
                        <a:latin typeface="Century Gothic" panose="020B0502020202020204" pitchFamily="34" charset="0"/>
                        <a:ea typeface="+mn-ea"/>
                        <a:cs typeface="+mn-cs"/>
                      </a:endParaRPr>
                    </a:p>
                  </a:txBody>
                  <a:tcPr marL="6350" marR="6350" marT="6350" marB="0" anchor="ctr">
                    <a:solidFill>
                      <a:srgbClr val="D0D8E8"/>
                    </a:solidFill>
                  </a:tcPr>
                </a:tc>
                <a:tc>
                  <a:txBody>
                    <a:bodyPr/>
                    <a:lstStyle/>
                    <a:p>
                      <a:pPr marL="0" algn="ctr" fontAlgn="b"/>
                      <a:endParaRPr lang="en-MY" sz="1600" u="none" strike="noStrike" dirty="0">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dirty="0">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dirty="0">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dirty="0">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dirty="0">
                        <a:solidFill>
                          <a:schemeClr val="dk1"/>
                        </a:solidFill>
                        <a:effectLst/>
                        <a:latin typeface="Century Gothic" panose="020B0502020202020204" pitchFamily="34" charset="0"/>
                        <a:ea typeface="+mn-ea"/>
                        <a:cs typeface="+mn-cs"/>
                      </a:endParaRPr>
                    </a:p>
                  </a:txBody>
                  <a:tcPr marL="6350" marR="6350" marT="6350" marB="0" anchor="b"/>
                </a:tc>
                <a:extLst>
                  <a:ext uri="{0D108BD9-81ED-4DB2-BD59-A6C34878D82A}">
                    <a16:rowId xmlns:a16="http://schemas.microsoft.com/office/drawing/2014/main" val="1189101139"/>
                  </a:ext>
                </a:extLst>
              </a:tr>
              <a:tr h="228600">
                <a:tc>
                  <a:txBody>
                    <a:bodyPr/>
                    <a:lstStyle/>
                    <a:p>
                      <a:pPr marL="84138" indent="0" algn="l" fontAlgn="b"/>
                      <a:endParaRPr lang="en-MY" sz="1600" b="0" u="none" strike="noStrike" dirty="0">
                        <a:solidFill>
                          <a:schemeClr val="tx1"/>
                        </a:solidFill>
                        <a:effectLst/>
                        <a:latin typeface="Century Gothic" panose="020B0502020202020204" pitchFamily="34" charset="0"/>
                        <a:ea typeface="+mn-ea"/>
                        <a:cs typeface="+mn-cs"/>
                      </a:endParaRPr>
                    </a:p>
                  </a:txBody>
                  <a:tcPr marL="6350" marR="6350" marT="6350" marB="0" anchor="ctr">
                    <a:solidFill>
                      <a:srgbClr val="E9EDF4"/>
                    </a:solidFill>
                  </a:tcPr>
                </a:tc>
                <a:tc>
                  <a:txBody>
                    <a:bodyPr/>
                    <a:lstStyle/>
                    <a:p>
                      <a:pPr marL="0" algn="ctr" fontAlgn="b"/>
                      <a:endParaRPr lang="en-MY" sz="1600" u="none" strike="noStrike" dirty="0">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dirty="0">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dirty="0">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a:solidFill>
                          <a:schemeClr val="dk1"/>
                        </a:solidFill>
                        <a:effectLst/>
                        <a:latin typeface="Century Gothic" panose="020B0502020202020204" pitchFamily="34" charset="0"/>
                        <a:ea typeface="+mn-ea"/>
                        <a:cs typeface="+mn-cs"/>
                      </a:endParaRPr>
                    </a:p>
                  </a:txBody>
                  <a:tcPr marL="6350" marR="6350" marT="6350" marB="0" anchor="b"/>
                </a:tc>
                <a:extLst>
                  <a:ext uri="{0D108BD9-81ED-4DB2-BD59-A6C34878D82A}">
                    <a16:rowId xmlns:a16="http://schemas.microsoft.com/office/drawing/2014/main" val="55638038"/>
                  </a:ext>
                </a:extLst>
              </a:tr>
              <a:tr h="222250">
                <a:tc>
                  <a:txBody>
                    <a:bodyPr/>
                    <a:lstStyle/>
                    <a:p>
                      <a:pPr marL="0" algn="l" fontAlgn="b"/>
                      <a:r>
                        <a:rPr lang="en-MY" sz="1600" u="none" strike="noStrike" dirty="0">
                          <a:solidFill>
                            <a:schemeClr val="tx1"/>
                          </a:solidFill>
                          <a:effectLst/>
                          <a:latin typeface="Century Gothic" panose="020B0502020202020204" pitchFamily="34" charset="0"/>
                          <a:ea typeface="+mn-ea"/>
                          <a:cs typeface="+mn-cs"/>
                        </a:rPr>
                        <a:t>OUTPUT/ACTION</a:t>
                      </a:r>
                    </a:p>
                  </a:txBody>
                  <a:tcPr marL="6350" marR="6350" marT="6350" marB="0" anchor="ctr">
                    <a:solidFill>
                      <a:srgbClr val="D0D8E8"/>
                    </a:solidFill>
                  </a:tcPr>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 </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 </a:t>
                      </a:r>
                    </a:p>
                  </a:txBody>
                  <a:tcPr marL="6350" marR="6350" marT="6350" marB="0" anchor="b"/>
                </a:tc>
                <a:tc>
                  <a:txBody>
                    <a:bodyPr/>
                    <a:lstStyle/>
                    <a:p>
                      <a:pPr marL="0" algn="ctr" fontAlgn="b"/>
                      <a:r>
                        <a:rPr lang="en-MY" sz="1600" u="none" strike="noStrike" dirty="0">
                          <a:solidFill>
                            <a:schemeClr val="dk1"/>
                          </a:solidFill>
                          <a:effectLst/>
                          <a:latin typeface="Century Gothic" panose="020B0502020202020204" pitchFamily="34" charset="0"/>
                          <a:ea typeface="+mn-ea"/>
                          <a:cs typeface="+mn-cs"/>
                        </a:rPr>
                        <a:t> </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 </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 </a:t>
                      </a:r>
                    </a:p>
                  </a:txBody>
                  <a:tcPr marL="6350" marR="6350" marT="6350" marB="0" anchor="b"/>
                </a:tc>
                <a:extLst>
                  <a:ext uri="{0D108BD9-81ED-4DB2-BD59-A6C34878D82A}">
                    <a16:rowId xmlns:a16="http://schemas.microsoft.com/office/drawing/2014/main" val="33985550"/>
                  </a:ext>
                </a:extLst>
              </a:tr>
              <a:tr h="228600">
                <a:tc>
                  <a:txBody>
                    <a:bodyPr/>
                    <a:lstStyle/>
                    <a:p>
                      <a:pPr marL="84138" indent="0" algn="l" fontAlgn="b"/>
                      <a:endParaRPr lang="en-MY" sz="1600" b="0" u="none" strike="noStrike" dirty="0">
                        <a:solidFill>
                          <a:schemeClr val="tx1"/>
                        </a:solidFill>
                        <a:effectLst/>
                        <a:latin typeface="Century Gothic" panose="020B0502020202020204" pitchFamily="34" charset="0"/>
                        <a:ea typeface="+mn-ea"/>
                        <a:cs typeface="+mn-cs"/>
                      </a:endParaRPr>
                    </a:p>
                  </a:txBody>
                  <a:tcPr marL="6350" marR="6350" marT="6350" marB="0" anchor="ctr">
                    <a:solidFill>
                      <a:srgbClr val="E9EDF4"/>
                    </a:solidFill>
                  </a:tcPr>
                </a:tc>
                <a:tc>
                  <a:txBody>
                    <a:bodyPr/>
                    <a:lstStyle/>
                    <a:p>
                      <a:pPr marL="0" algn="ctr" fontAlgn="b"/>
                      <a:endParaRPr lang="en-MY" sz="1600" u="none" strike="noStrike">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dirty="0">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a:solidFill>
                          <a:schemeClr val="dk1"/>
                        </a:solidFill>
                        <a:effectLst/>
                        <a:latin typeface="Century Gothic" panose="020B0502020202020204" pitchFamily="34" charset="0"/>
                        <a:ea typeface="+mn-ea"/>
                        <a:cs typeface="+mn-cs"/>
                      </a:endParaRPr>
                    </a:p>
                  </a:txBody>
                  <a:tcPr marL="6350" marR="6350" marT="6350" marB="0" anchor="b"/>
                </a:tc>
                <a:extLst>
                  <a:ext uri="{0D108BD9-81ED-4DB2-BD59-A6C34878D82A}">
                    <a16:rowId xmlns:a16="http://schemas.microsoft.com/office/drawing/2014/main" val="188876953"/>
                  </a:ext>
                </a:extLst>
              </a:tr>
              <a:tr h="228600">
                <a:tc>
                  <a:txBody>
                    <a:bodyPr/>
                    <a:lstStyle/>
                    <a:p>
                      <a:pPr marL="84138" indent="0" algn="l" fontAlgn="b"/>
                      <a:endParaRPr lang="en-MY" sz="1600" b="0" u="none" strike="noStrike" dirty="0">
                        <a:solidFill>
                          <a:schemeClr val="tx1"/>
                        </a:solidFill>
                        <a:effectLst/>
                        <a:latin typeface="Century Gothic" panose="020B0502020202020204" pitchFamily="34" charset="0"/>
                        <a:ea typeface="+mn-ea"/>
                        <a:cs typeface="+mn-cs"/>
                      </a:endParaRPr>
                    </a:p>
                  </a:txBody>
                  <a:tcPr marL="6350" marR="6350" marT="6350" marB="0" anchor="ctr">
                    <a:solidFill>
                      <a:srgbClr val="D0D8E8"/>
                    </a:solidFill>
                  </a:tcPr>
                </a:tc>
                <a:tc>
                  <a:txBody>
                    <a:bodyPr/>
                    <a:lstStyle/>
                    <a:p>
                      <a:pPr marL="0" algn="ctr" fontAlgn="b"/>
                      <a:endParaRPr lang="en-MY" sz="1600" u="none" strike="noStrike" dirty="0">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dirty="0">
                        <a:solidFill>
                          <a:schemeClr val="dk1"/>
                        </a:solidFill>
                        <a:effectLst/>
                        <a:latin typeface="Century Gothic" panose="020B0502020202020204" pitchFamily="34" charset="0"/>
                        <a:ea typeface="+mn-ea"/>
                        <a:cs typeface="+mn-cs"/>
                      </a:endParaRPr>
                    </a:p>
                  </a:txBody>
                  <a:tcPr marL="6350" marR="6350" marT="6350" marB="0" anchor="b"/>
                </a:tc>
                <a:extLst>
                  <a:ext uri="{0D108BD9-81ED-4DB2-BD59-A6C34878D82A}">
                    <a16:rowId xmlns:a16="http://schemas.microsoft.com/office/drawing/2014/main" val="2642058220"/>
                  </a:ext>
                </a:extLst>
              </a:tr>
              <a:tr h="228600">
                <a:tc>
                  <a:txBody>
                    <a:bodyPr/>
                    <a:lstStyle/>
                    <a:p>
                      <a:pPr marL="84138" indent="0" algn="l" fontAlgn="b"/>
                      <a:endParaRPr lang="en-MY" sz="1600" b="0" u="none" strike="noStrike" dirty="0">
                        <a:solidFill>
                          <a:schemeClr val="tx1"/>
                        </a:solidFill>
                        <a:effectLst/>
                        <a:latin typeface="Century Gothic" panose="020B0502020202020204" pitchFamily="34" charset="0"/>
                        <a:ea typeface="+mn-ea"/>
                        <a:cs typeface="+mn-cs"/>
                      </a:endParaRPr>
                    </a:p>
                  </a:txBody>
                  <a:tcPr marL="6350" marR="6350" marT="6350" marB="0" anchor="ctr">
                    <a:solidFill>
                      <a:srgbClr val="E9EDF4"/>
                    </a:solidFill>
                  </a:tcPr>
                </a:tc>
                <a:tc>
                  <a:txBody>
                    <a:bodyPr/>
                    <a:lstStyle/>
                    <a:p>
                      <a:pPr marL="0" algn="ctr" fontAlgn="b"/>
                      <a:endParaRPr lang="en-MY" sz="1600" u="none" strike="noStrike">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dirty="0">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dirty="0">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dirty="0">
                        <a:solidFill>
                          <a:schemeClr val="dk1"/>
                        </a:solidFill>
                        <a:effectLst/>
                        <a:latin typeface="Century Gothic" panose="020B0502020202020204" pitchFamily="34" charset="0"/>
                        <a:ea typeface="+mn-ea"/>
                        <a:cs typeface="+mn-cs"/>
                      </a:endParaRPr>
                    </a:p>
                  </a:txBody>
                  <a:tcPr marL="6350" marR="6350" marT="6350" marB="0" anchor="b"/>
                </a:tc>
                <a:tc>
                  <a:txBody>
                    <a:bodyPr/>
                    <a:lstStyle/>
                    <a:p>
                      <a:pPr marL="0" algn="ctr" fontAlgn="b"/>
                      <a:endParaRPr lang="en-MY" sz="1600" u="none" strike="noStrike" dirty="0">
                        <a:solidFill>
                          <a:schemeClr val="dk1"/>
                        </a:solidFill>
                        <a:effectLst/>
                        <a:latin typeface="Century Gothic" panose="020B0502020202020204" pitchFamily="34" charset="0"/>
                        <a:ea typeface="+mn-ea"/>
                        <a:cs typeface="+mn-cs"/>
                      </a:endParaRPr>
                    </a:p>
                  </a:txBody>
                  <a:tcPr marL="6350" marR="6350" marT="6350" marB="0" anchor="b"/>
                </a:tc>
                <a:extLst>
                  <a:ext uri="{0D108BD9-81ED-4DB2-BD59-A6C34878D82A}">
                    <a16:rowId xmlns:a16="http://schemas.microsoft.com/office/drawing/2014/main" val="3765259182"/>
                  </a:ext>
                </a:extLst>
              </a:tr>
            </a:tbl>
          </a:graphicData>
        </a:graphic>
      </p:graphicFrame>
      <p:sp>
        <p:nvSpPr>
          <p:cNvPr id="9" name="Rectangle 8"/>
          <p:cNvSpPr/>
          <p:nvPr/>
        </p:nvSpPr>
        <p:spPr>
          <a:xfrm>
            <a:off x="2858682" y="2152641"/>
            <a:ext cx="2362200" cy="369332"/>
          </a:xfrm>
          <a:prstGeom prst="rect">
            <a:avLst/>
          </a:prstGeom>
          <a:solidFill>
            <a:srgbClr val="FFFFC5"/>
          </a:solidFill>
          <a:effectLst>
            <a:outerShdw blurRad="50800" dist="38100" dir="2700000" algn="tl" rotWithShape="0">
              <a:prstClr val="black">
                <a:alpha val="40000"/>
              </a:prstClr>
            </a:outerShdw>
          </a:effectLst>
        </p:spPr>
        <p:txBody>
          <a:bodyPr wrap="square">
            <a:spAutoFit/>
          </a:bodyPr>
          <a:lstStyle/>
          <a:p>
            <a:pPr marL="84138" algn="ctr" fontAlgn="t"/>
            <a:r>
              <a:rPr lang="en-MY" dirty="0" smtClean="0">
                <a:latin typeface="Calibri" panose="020F0502020204030204" pitchFamily="34" charset="0"/>
                <a:cs typeface="Calibri" panose="020F0502020204030204" pitchFamily="34" charset="0"/>
              </a:rPr>
              <a:t>Identify test condition</a:t>
            </a:r>
            <a:endParaRPr lang="en-MY" dirty="0">
              <a:latin typeface="Calibri" panose="020F0502020204030204" pitchFamily="34" charset="0"/>
              <a:cs typeface="Calibri" panose="020F0502020204030204" pitchFamily="34" charset="0"/>
            </a:endParaRPr>
          </a:p>
        </p:txBody>
      </p:sp>
      <p:sp>
        <p:nvSpPr>
          <p:cNvPr id="10" name="Rectangle 9"/>
          <p:cNvSpPr/>
          <p:nvPr/>
        </p:nvSpPr>
        <p:spPr>
          <a:xfrm>
            <a:off x="2927000" y="4822571"/>
            <a:ext cx="2362200" cy="646331"/>
          </a:xfrm>
          <a:prstGeom prst="rect">
            <a:avLst/>
          </a:prstGeom>
          <a:solidFill>
            <a:srgbClr val="FFFFC5"/>
          </a:solidFill>
          <a:effectLst>
            <a:outerShdw blurRad="50800" dist="38100" dir="2700000" algn="tl" rotWithShape="0">
              <a:prstClr val="black">
                <a:alpha val="40000"/>
              </a:prstClr>
            </a:outerShdw>
          </a:effectLst>
        </p:spPr>
        <p:txBody>
          <a:bodyPr wrap="square">
            <a:spAutoFit/>
          </a:bodyPr>
          <a:lstStyle/>
          <a:p>
            <a:pPr marL="84138" algn="ctr" fontAlgn="t"/>
            <a:r>
              <a:rPr lang="en-MY" dirty="0" smtClean="0">
                <a:latin typeface="Calibri" panose="020F0502020204030204" pitchFamily="34" charset="0"/>
                <a:cs typeface="Calibri" panose="020F0502020204030204" pitchFamily="34" charset="0"/>
              </a:rPr>
              <a:t>Identify test coverage (each decision rule)</a:t>
            </a:r>
            <a:endParaRPr lang="en-MY"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00480079"/>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BA2A53E5-BEFF-4B08-BF4D-D887C51C0FA3}"/>
              </a:ext>
            </a:extLst>
          </p:cNvPr>
          <p:cNvGrpSpPr/>
          <p:nvPr/>
        </p:nvGrpSpPr>
        <p:grpSpPr>
          <a:xfrm>
            <a:off x="555843" y="1173308"/>
            <a:ext cx="10359807" cy="369742"/>
            <a:chOff x="9527108" y="4082625"/>
            <a:chExt cx="2447049" cy="0"/>
          </a:xfrm>
        </p:grpSpPr>
        <p:cxnSp>
          <p:nvCxnSpPr>
            <p:cNvPr id="12" name="Straight Connector 11">
              <a:extLst>
                <a:ext uri="{FF2B5EF4-FFF2-40B4-BE49-F238E27FC236}">
                  <a16:creationId xmlns:a16="http://schemas.microsoft.com/office/drawing/2014/main" id="{80E83227-3E17-4F36-A718-5778B4E10778}"/>
                </a:ext>
              </a:extLst>
            </p:cNvPr>
            <p:cNvCxnSpPr>
              <a:cxnSpLocks/>
            </p:cNvCxnSpPr>
            <p:nvPr/>
          </p:nvCxnSpPr>
          <p:spPr>
            <a:xfrm>
              <a:off x="9527108" y="4082625"/>
              <a:ext cx="244704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FD70834-1E08-45B1-A750-32359E5EAAB8}"/>
                </a:ext>
              </a:extLst>
            </p:cNvPr>
            <p:cNvCxnSpPr>
              <a:cxnSpLocks/>
            </p:cNvCxnSpPr>
            <p:nvPr/>
          </p:nvCxnSpPr>
          <p:spPr>
            <a:xfrm>
              <a:off x="9527108" y="4082625"/>
              <a:ext cx="552013" cy="0"/>
            </a:xfrm>
            <a:prstGeom prst="line">
              <a:avLst/>
            </a:prstGeom>
            <a:ln w="28575">
              <a:solidFill>
                <a:srgbClr val="74D2C0"/>
              </a:solidFill>
            </a:ln>
          </p:spPr>
          <p:style>
            <a:lnRef idx="1">
              <a:schemeClr val="accent1"/>
            </a:lnRef>
            <a:fillRef idx="0">
              <a:schemeClr val="accent1"/>
            </a:fillRef>
            <a:effectRef idx="0">
              <a:schemeClr val="accent1"/>
            </a:effectRef>
            <a:fontRef idx="minor">
              <a:schemeClr val="tx1"/>
            </a:fontRef>
          </p:style>
        </p:cxnSp>
      </p:grpSp>
      <p:sp>
        <p:nvSpPr>
          <p:cNvPr id="27" name="Rectangle 26">
            <a:extLst>
              <a:ext uri="{FF2B5EF4-FFF2-40B4-BE49-F238E27FC236}">
                <a16:creationId xmlns:a16="http://schemas.microsoft.com/office/drawing/2014/main" id="{43F59613-54D9-4715-AD64-3686FB002C83}"/>
              </a:ext>
            </a:extLst>
          </p:cNvPr>
          <p:cNvSpPr/>
          <p:nvPr/>
        </p:nvSpPr>
        <p:spPr>
          <a:xfrm>
            <a:off x="466909" y="665763"/>
            <a:ext cx="7991291" cy="461665"/>
          </a:xfrm>
          <a:prstGeom prst="rect">
            <a:avLst/>
          </a:prstGeom>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1200"/>
              </a:spcBef>
              <a:defRPr/>
            </a:pPr>
            <a:r>
              <a:rPr lang="en-US" sz="2400" b="1" dirty="0" smtClean="0">
                <a:solidFill>
                  <a:srgbClr val="30786E"/>
                </a:solidFill>
                <a:latin typeface="Century Gothic" panose="020B0502020202020204" pitchFamily="34" charset="0"/>
              </a:rPr>
              <a:t>3. LATIHAN </a:t>
            </a:r>
            <a:r>
              <a:rPr lang="en-MY" sz="2400" b="1" i="1" dirty="0" smtClean="0">
                <a:solidFill>
                  <a:srgbClr val="30786E"/>
                </a:solidFill>
                <a:latin typeface="Century Gothic" panose="020B0502020202020204" pitchFamily="34" charset="0"/>
              </a:rPr>
              <a:t>DECISION TABLE TEST DESIGN TECHNIQUES</a:t>
            </a:r>
            <a:endParaRPr lang="en-US" sz="2400" b="1" i="1" dirty="0">
              <a:solidFill>
                <a:srgbClr val="30786E"/>
              </a:solidFill>
              <a:latin typeface="Century Gothic" panose="020B0502020202020204" pitchFamily="34" charset="0"/>
            </a:endParaRPr>
          </a:p>
        </p:txBody>
      </p:sp>
      <p:graphicFrame>
        <p:nvGraphicFramePr>
          <p:cNvPr id="2" name="Table 1"/>
          <p:cNvGraphicFramePr>
            <a:graphicFrameLocks noGrp="1"/>
          </p:cNvGraphicFramePr>
          <p:nvPr/>
        </p:nvGraphicFramePr>
        <p:xfrm>
          <a:off x="540068" y="1447800"/>
          <a:ext cx="9289731" cy="2251710"/>
        </p:xfrm>
        <a:graphic>
          <a:graphicData uri="http://schemas.openxmlformats.org/drawingml/2006/table">
            <a:tbl>
              <a:tblPr>
                <a:tableStyleId>{5C22544A-7EE6-4342-B048-85BDC9FD1C3A}</a:tableStyleId>
              </a:tblPr>
              <a:tblGrid>
                <a:gridCol w="3332955">
                  <a:extLst>
                    <a:ext uri="{9D8B030D-6E8A-4147-A177-3AD203B41FA5}">
                      <a16:colId xmlns:a16="http://schemas.microsoft.com/office/drawing/2014/main" val="1843610594"/>
                    </a:ext>
                  </a:extLst>
                </a:gridCol>
                <a:gridCol w="744597">
                  <a:extLst>
                    <a:ext uri="{9D8B030D-6E8A-4147-A177-3AD203B41FA5}">
                      <a16:colId xmlns:a16="http://schemas.microsoft.com/office/drawing/2014/main" val="1684904314"/>
                    </a:ext>
                  </a:extLst>
                </a:gridCol>
                <a:gridCol w="744597">
                  <a:extLst>
                    <a:ext uri="{9D8B030D-6E8A-4147-A177-3AD203B41FA5}">
                      <a16:colId xmlns:a16="http://schemas.microsoft.com/office/drawing/2014/main" val="4036171834"/>
                    </a:ext>
                  </a:extLst>
                </a:gridCol>
                <a:gridCol w="744597">
                  <a:extLst>
                    <a:ext uri="{9D8B030D-6E8A-4147-A177-3AD203B41FA5}">
                      <a16:colId xmlns:a16="http://schemas.microsoft.com/office/drawing/2014/main" val="2965097148"/>
                    </a:ext>
                  </a:extLst>
                </a:gridCol>
                <a:gridCol w="744597">
                  <a:extLst>
                    <a:ext uri="{9D8B030D-6E8A-4147-A177-3AD203B41FA5}">
                      <a16:colId xmlns:a16="http://schemas.microsoft.com/office/drawing/2014/main" val="250281118"/>
                    </a:ext>
                  </a:extLst>
                </a:gridCol>
                <a:gridCol w="744597">
                  <a:extLst>
                    <a:ext uri="{9D8B030D-6E8A-4147-A177-3AD203B41FA5}">
                      <a16:colId xmlns:a16="http://schemas.microsoft.com/office/drawing/2014/main" val="862897777"/>
                    </a:ext>
                  </a:extLst>
                </a:gridCol>
                <a:gridCol w="744597">
                  <a:extLst>
                    <a:ext uri="{9D8B030D-6E8A-4147-A177-3AD203B41FA5}">
                      <a16:colId xmlns:a16="http://schemas.microsoft.com/office/drawing/2014/main" val="1558698464"/>
                    </a:ext>
                  </a:extLst>
                </a:gridCol>
                <a:gridCol w="744597">
                  <a:extLst>
                    <a:ext uri="{9D8B030D-6E8A-4147-A177-3AD203B41FA5}">
                      <a16:colId xmlns:a16="http://schemas.microsoft.com/office/drawing/2014/main" val="2658820863"/>
                    </a:ext>
                  </a:extLst>
                </a:gridCol>
                <a:gridCol w="744597">
                  <a:extLst>
                    <a:ext uri="{9D8B030D-6E8A-4147-A177-3AD203B41FA5}">
                      <a16:colId xmlns:a16="http://schemas.microsoft.com/office/drawing/2014/main" val="3718719939"/>
                    </a:ext>
                  </a:extLst>
                </a:gridCol>
              </a:tblGrid>
              <a:tr h="228600">
                <a:tc>
                  <a:txBody>
                    <a:bodyPr/>
                    <a:lstStyle/>
                    <a:p>
                      <a:pPr algn="l" fontAlgn="b"/>
                      <a:r>
                        <a:rPr lang="en-MY" sz="1600" u="none" strike="noStrike" dirty="0">
                          <a:solidFill>
                            <a:schemeClr val="bg1"/>
                          </a:solidFill>
                          <a:effectLst/>
                          <a:latin typeface="Century Gothic" panose="020B0502020202020204" pitchFamily="34" charset="0"/>
                        </a:rPr>
                        <a:t> </a:t>
                      </a:r>
                      <a:endParaRPr lang="en-MY" sz="1600" b="0" i="0" u="none" strike="noStrike" dirty="0">
                        <a:solidFill>
                          <a:schemeClr val="bg1"/>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fontAlgn="b"/>
                      <a:r>
                        <a:rPr lang="en-MY" sz="1600" b="1" u="none" strike="noStrike" dirty="0">
                          <a:solidFill>
                            <a:schemeClr val="bg1"/>
                          </a:solidFill>
                          <a:effectLst/>
                          <a:latin typeface="Century Gothic" panose="020B0502020202020204" pitchFamily="34" charset="0"/>
                        </a:rPr>
                        <a:t>TCV1</a:t>
                      </a:r>
                      <a:endParaRPr lang="en-MY" sz="1600" b="1" i="0" u="none" strike="noStrike" dirty="0">
                        <a:solidFill>
                          <a:schemeClr val="bg1"/>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fontAlgn="b"/>
                      <a:r>
                        <a:rPr lang="en-MY" sz="1600" b="1" u="none" strike="noStrike" dirty="0">
                          <a:solidFill>
                            <a:schemeClr val="bg1"/>
                          </a:solidFill>
                          <a:effectLst/>
                          <a:latin typeface="Century Gothic" panose="020B0502020202020204" pitchFamily="34" charset="0"/>
                        </a:rPr>
                        <a:t>TCV2</a:t>
                      </a:r>
                      <a:endParaRPr lang="en-MY" sz="1600" b="1" i="0" u="none" strike="noStrike" dirty="0">
                        <a:solidFill>
                          <a:schemeClr val="bg1"/>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fontAlgn="b"/>
                      <a:r>
                        <a:rPr lang="en-MY" sz="1600" b="1" u="none" strike="noStrike" dirty="0">
                          <a:solidFill>
                            <a:schemeClr val="bg1"/>
                          </a:solidFill>
                          <a:effectLst/>
                          <a:latin typeface="Century Gothic" panose="020B0502020202020204" pitchFamily="34" charset="0"/>
                        </a:rPr>
                        <a:t>TCV3</a:t>
                      </a:r>
                      <a:endParaRPr lang="en-MY" sz="1600" b="1" i="0" u="none" strike="noStrike" dirty="0">
                        <a:solidFill>
                          <a:schemeClr val="bg1"/>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fontAlgn="b"/>
                      <a:r>
                        <a:rPr lang="en-MY" sz="1600" b="1" u="none" strike="noStrike" dirty="0">
                          <a:solidFill>
                            <a:schemeClr val="bg1"/>
                          </a:solidFill>
                          <a:effectLst/>
                          <a:latin typeface="Century Gothic" panose="020B0502020202020204" pitchFamily="34" charset="0"/>
                        </a:rPr>
                        <a:t>TCV4</a:t>
                      </a:r>
                      <a:endParaRPr lang="en-MY" sz="1600" b="1" i="0" u="none" strike="noStrike" dirty="0">
                        <a:solidFill>
                          <a:schemeClr val="bg1"/>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fontAlgn="b"/>
                      <a:r>
                        <a:rPr lang="en-MY" sz="1600" b="1" u="none" strike="noStrike" dirty="0">
                          <a:solidFill>
                            <a:schemeClr val="bg1"/>
                          </a:solidFill>
                          <a:effectLst/>
                          <a:latin typeface="Century Gothic" panose="020B0502020202020204" pitchFamily="34" charset="0"/>
                        </a:rPr>
                        <a:t>TCV5</a:t>
                      </a:r>
                      <a:endParaRPr lang="en-MY" sz="1600" b="1" i="0" u="none" strike="noStrike" dirty="0">
                        <a:solidFill>
                          <a:schemeClr val="bg1"/>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fontAlgn="b"/>
                      <a:r>
                        <a:rPr lang="en-MY" sz="1600" b="1" u="none" strike="noStrike" dirty="0">
                          <a:solidFill>
                            <a:schemeClr val="bg1"/>
                          </a:solidFill>
                          <a:effectLst/>
                          <a:latin typeface="Century Gothic" panose="020B0502020202020204" pitchFamily="34" charset="0"/>
                        </a:rPr>
                        <a:t>TCV6</a:t>
                      </a:r>
                      <a:endParaRPr lang="en-MY" sz="1600" b="1" i="0" u="none" strike="noStrike" dirty="0">
                        <a:solidFill>
                          <a:schemeClr val="bg1"/>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fontAlgn="b"/>
                      <a:r>
                        <a:rPr lang="en-MY" sz="1600" b="1" u="none" strike="noStrike" dirty="0">
                          <a:solidFill>
                            <a:schemeClr val="bg1"/>
                          </a:solidFill>
                          <a:effectLst/>
                          <a:latin typeface="Century Gothic" panose="020B0502020202020204" pitchFamily="34" charset="0"/>
                        </a:rPr>
                        <a:t>TCV7</a:t>
                      </a:r>
                      <a:endParaRPr lang="en-MY" sz="1600" b="1" i="0" u="none" strike="noStrike" dirty="0">
                        <a:solidFill>
                          <a:schemeClr val="bg1"/>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fontAlgn="b"/>
                      <a:r>
                        <a:rPr lang="en-MY" sz="1600" b="1" u="none" strike="noStrike" dirty="0">
                          <a:solidFill>
                            <a:schemeClr val="bg1"/>
                          </a:solidFill>
                          <a:effectLst/>
                          <a:latin typeface="Century Gothic" panose="020B0502020202020204" pitchFamily="34" charset="0"/>
                        </a:rPr>
                        <a:t>TCV8</a:t>
                      </a:r>
                      <a:endParaRPr lang="en-MY" sz="1600" b="1" i="0" u="none" strike="noStrike" dirty="0">
                        <a:solidFill>
                          <a:schemeClr val="bg1"/>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97010206"/>
                  </a:ext>
                </a:extLst>
              </a:tr>
              <a:tr h="222250">
                <a:tc>
                  <a:txBody>
                    <a:bodyPr/>
                    <a:lstStyle/>
                    <a:p>
                      <a:pPr algn="just" fontAlgn="ctr"/>
                      <a:r>
                        <a:rPr lang="en-MY" sz="1600" b="1" u="none" strike="noStrike" dirty="0">
                          <a:effectLst/>
                          <a:latin typeface="Century Gothic" panose="020B0502020202020204" pitchFamily="34" charset="0"/>
                        </a:rPr>
                        <a:t>INPUT/CONDITION</a:t>
                      </a:r>
                      <a:endParaRPr lang="en-MY" sz="1600" b="1" i="0" u="none" strike="noStrike" dirty="0">
                        <a:solidFill>
                          <a:srgbClr val="000000"/>
                        </a:solidFill>
                        <a:effectLst/>
                        <a:latin typeface="Century Gothic" panose="020B0502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MY" sz="1600" u="none" strike="noStrike">
                          <a:effectLst/>
                          <a:latin typeface="Century Gothic" panose="020B0502020202020204" pitchFamily="34" charset="0"/>
                        </a:rPr>
                        <a:t> </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MY" sz="1600" u="none" strike="noStrike">
                          <a:effectLst/>
                          <a:latin typeface="Century Gothic" panose="020B0502020202020204" pitchFamily="34" charset="0"/>
                        </a:rPr>
                        <a:t> </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MY" sz="1600" u="none" strike="noStrike">
                          <a:effectLst/>
                          <a:latin typeface="Century Gothic" panose="020B0502020202020204" pitchFamily="34" charset="0"/>
                        </a:rPr>
                        <a:t> </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MY" sz="1600" u="none" strike="noStrike" dirty="0">
                          <a:effectLst/>
                          <a:latin typeface="Century Gothic" panose="020B0502020202020204" pitchFamily="34" charset="0"/>
                        </a:rPr>
                        <a:t> </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MY" sz="1600" u="none" strike="noStrike" dirty="0">
                          <a:effectLst/>
                          <a:latin typeface="Century Gothic" panose="020B0502020202020204" pitchFamily="34" charset="0"/>
                        </a:rPr>
                        <a:t> </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MY" sz="1600" u="none" strike="noStrike" dirty="0">
                          <a:effectLst/>
                          <a:latin typeface="Century Gothic" panose="020B0502020202020204" pitchFamily="34" charset="0"/>
                        </a:rPr>
                        <a:t> </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MY" sz="1600" u="none" strike="noStrike" dirty="0">
                          <a:effectLst/>
                          <a:latin typeface="Century Gothic" panose="020B0502020202020204" pitchFamily="34" charset="0"/>
                        </a:rPr>
                        <a:t> </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MY" sz="1600" u="none" strike="noStrike" dirty="0">
                          <a:effectLst/>
                          <a:latin typeface="Century Gothic" panose="020B0502020202020204" pitchFamily="34" charset="0"/>
                        </a:rPr>
                        <a:t> </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47406852"/>
                  </a:ext>
                </a:extLst>
              </a:tr>
              <a:tr h="228600">
                <a:tc>
                  <a:txBody>
                    <a:bodyPr/>
                    <a:lstStyle/>
                    <a:p>
                      <a:pPr marL="84138" indent="0" algn="just" fontAlgn="ctr"/>
                      <a:r>
                        <a:rPr lang="en-MY" sz="1600" u="none" strike="noStrike" dirty="0">
                          <a:effectLst/>
                          <a:latin typeface="Century Gothic" panose="020B0502020202020204" pitchFamily="34" charset="0"/>
                        </a:rPr>
                        <a:t>Member</a:t>
                      </a:r>
                      <a:endParaRPr lang="en-MY" sz="1600" b="0" i="0" u="none" strike="noStrike" dirty="0">
                        <a:solidFill>
                          <a:srgbClr val="000000"/>
                        </a:solidFill>
                        <a:effectLst/>
                        <a:latin typeface="Century Gothic" panose="020B0502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dirty="0">
                          <a:effectLst/>
                          <a:latin typeface="Century Gothic" panose="020B0502020202020204" pitchFamily="34" charset="0"/>
                        </a:rPr>
                        <a:t>T</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dirty="0">
                          <a:effectLst/>
                          <a:latin typeface="Century Gothic" panose="020B0502020202020204" pitchFamily="34" charset="0"/>
                        </a:rPr>
                        <a:t>T</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dirty="0">
                          <a:effectLst/>
                          <a:latin typeface="Century Gothic" panose="020B0502020202020204" pitchFamily="34" charset="0"/>
                        </a:rPr>
                        <a:t>T</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dirty="0">
                          <a:effectLst/>
                          <a:latin typeface="Century Gothic" panose="020B0502020202020204" pitchFamily="34" charset="0"/>
                        </a:rPr>
                        <a:t>F</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dirty="0">
                          <a:effectLst/>
                          <a:latin typeface="Century Gothic" panose="020B0502020202020204" pitchFamily="34" charset="0"/>
                        </a:rPr>
                        <a:t>F</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dirty="0">
                          <a:effectLst/>
                          <a:latin typeface="Century Gothic" panose="020B0502020202020204" pitchFamily="34" charset="0"/>
                        </a:rPr>
                        <a:t>F</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dirty="0">
                          <a:effectLst/>
                          <a:latin typeface="Century Gothic" panose="020B0502020202020204" pitchFamily="34" charset="0"/>
                        </a:rPr>
                        <a:t>F</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T</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0281518"/>
                  </a:ext>
                </a:extLst>
              </a:tr>
              <a:tr h="228600">
                <a:tc>
                  <a:txBody>
                    <a:bodyPr/>
                    <a:lstStyle/>
                    <a:p>
                      <a:pPr marL="84138" indent="0" algn="just" fontAlgn="ctr"/>
                      <a:r>
                        <a:rPr lang="en-MY" sz="1600" u="none" strike="noStrike" dirty="0">
                          <a:effectLst/>
                          <a:latin typeface="Century Gothic" panose="020B0502020202020204" pitchFamily="34" charset="0"/>
                        </a:rPr>
                        <a:t>Total purchase &gt; 100</a:t>
                      </a:r>
                      <a:endParaRPr lang="en-MY" sz="1600" b="0" i="0" u="none" strike="noStrike" dirty="0">
                        <a:solidFill>
                          <a:srgbClr val="000000"/>
                        </a:solidFill>
                        <a:effectLst/>
                        <a:latin typeface="Century Gothic" panose="020B0502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T</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F</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T</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F</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T</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F</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T</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F</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1329326"/>
                  </a:ext>
                </a:extLst>
              </a:tr>
              <a:tr h="228600">
                <a:tc>
                  <a:txBody>
                    <a:bodyPr/>
                    <a:lstStyle/>
                    <a:p>
                      <a:pPr marL="84138" indent="0" algn="just" fontAlgn="ctr"/>
                      <a:r>
                        <a:rPr lang="en-MY" sz="1600" u="none" strike="noStrike" dirty="0">
                          <a:effectLst/>
                          <a:latin typeface="Century Gothic" panose="020B0502020202020204" pitchFamily="34" charset="0"/>
                        </a:rPr>
                        <a:t>Online Payment</a:t>
                      </a:r>
                      <a:endParaRPr lang="en-MY" sz="1600" b="0" i="0" u="none" strike="noStrike" dirty="0">
                        <a:solidFill>
                          <a:srgbClr val="000000"/>
                        </a:solidFill>
                        <a:effectLst/>
                        <a:latin typeface="Century Gothic" panose="020B0502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T</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F</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F</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F</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T</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T</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F</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T</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53628733"/>
                  </a:ext>
                </a:extLst>
              </a:tr>
              <a:tr h="222250">
                <a:tc>
                  <a:txBody>
                    <a:bodyPr/>
                    <a:lstStyle/>
                    <a:p>
                      <a:pPr algn="just" fontAlgn="ctr"/>
                      <a:r>
                        <a:rPr lang="en-MY" sz="1600" b="1" u="none" strike="noStrike" dirty="0">
                          <a:effectLst/>
                          <a:latin typeface="Century Gothic" panose="020B0502020202020204" pitchFamily="34" charset="0"/>
                        </a:rPr>
                        <a:t>OUTPUT/ACTION</a:t>
                      </a:r>
                      <a:endParaRPr lang="en-MY" sz="1600" b="1" i="0" u="none" strike="noStrike" dirty="0">
                        <a:solidFill>
                          <a:srgbClr val="000000"/>
                        </a:solidFill>
                        <a:effectLst/>
                        <a:latin typeface="Century Gothic" panose="020B0502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MY" sz="1600" u="none" strike="noStrike" dirty="0">
                          <a:effectLst/>
                          <a:latin typeface="Century Gothic" panose="020B0502020202020204" pitchFamily="34" charset="0"/>
                        </a:rPr>
                        <a:t> </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MY" sz="1600" u="none" strike="noStrike" dirty="0">
                          <a:effectLst/>
                          <a:latin typeface="Century Gothic" panose="020B0502020202020204" pitchFamily="34" charset="0"/>
                        </a:rPr>
                        <a:t> </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MY" sz="1600" u="none" strike="noStrike" dirty="0">
                          <a:effectLst/>
                          <a:latin typeface="Century Gothic" panose="020B0502020202020204" pitchFamily="34" charset="0"/>
                        </a:rPr>
                        <a:t> </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MY" sz="1600" u="none" strike="noStrike" dirty="0">
                          <a:effectLst/>
                          <a:latin typeface="Century Gothic" panose="020B0502020202020204" pitchFamily="34" charset="0"/>
                        </a:rPr>
                        <a:t> </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MY" sz="1600" u="none" strike="noStrike" dirty="0">
                          <a:effectLst/>
                          <a:latin typeface="Century Gothic" panose="020B0502020202020204" pitchFamily="34" charset="0"/>
                        </a:rPr>
                        <a:t> </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MY" sz="1600" u="none" strike="noStrike" dirty="0">
                          <a:effectLst/>
                          <a:latin typeface="Century Gothic" panose="020B0502020202020204" pitchFamily="34" charset="0"/>
                        </a:rPr>
                        <a:t> </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MY" sz="1600" u="none" strike="noStrike" dirty="0">
                          <a:effectLst/>
                          <a:latin typeface="Century Gothic" panose="020B0502020202020204" pitchFamily="34" charset="0"/>
                        </a:rPr>
                        <a:t> </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MY" sz="1600" u="none" strike="noStrike" dirty="0">
                          <a:effectLst/>
                          <a:latin typeface="Century Gothic" panose="020B0502020202020204" pitchFamily="34" charset="0"/>
                        </a:rPr>
                        <a:t> </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53351107"/>
                  </a:ext>
                </a:extLst>
              </a:tr>
              <a:tr h="228600">
                <a:tc>
                  <a:txBody>
                    <a:bodyPr/>
                    <a:lstStyle/>
                    <a:p>
                      <a:pPr marL="84138" indent="0" algn="just" fontAlgn="ctr"/>
                      <a:r>
                        <a:rPr lang="en-MY" sz="1600" u="none" strike="noStrike" dirty="0">
                          <a:effectLst/>
                          <a:latin typeface="Century Gothic" panose="020B0502020202020204" pitchFamily="34" charset="0"/>
                        </a:rPr>
                        <a:t>Re-calculate total</a:t>
                      </a:r>
                      <a:endParaRPr lang="en-MY" sz="1600" b="0" i="0" u="none" strike="noStrike" dirty="0">
                        <a:solidFill>
                          <a:srgbClr val="000000"/>
                        </a:solidFill>
                        <a:effectLst/>
                        <a:latin typeface="Century Gothic" panose="020B0502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T</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T</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T</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F</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T</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F</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T</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F</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7910047"/>
                  </a:ext>
                </a:extLst>
              </a:tr>
              <a:tr h="228600">
                <a:tc>
                  <a:txBody>
                    <a:bodyPr/>
                    <a:lstStyle/>
                    <a:p>
                      <a:pPr marL="84138" indent="0" algn="just" fontAlgn="ctr"/>
                      <a:r>
                        <a:rPr lang="en-MY" sz="1600" u="none" strike="noStrike" dirty="0">
                          <a:effectLst/>
                          <a:latin typeface="Century Gothic" panose="020B0502020202020204" pitchFamily="34" charset="0"/>
                        </a:rPr>
                        <a:t>Deliver item</a:t>
                      </a:r>
                      <a:endParaRPr lang="en-MY" sz="1600" b="0" i="0" u="none" strike="noStrike" dirty="0">
                        <a:solidFill>
                          <a:srgbClr val="000000"/>
                        </a:solidFill>
                        <a:effectLst/>
                        <a:latin typeface="Century Gothic" panose="020B0502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F</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T</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T</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T</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F</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F</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T</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F</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8869185"/>
                  </a:ext>
                </a:extLst>
              </a:tr>
              <a:tr h="228600">
                <a:tc>
                  <a:txBody>
                    <a:bodyPr/>
                    <a:lstStyle/>
                    <a:p>
                      <a:pPr marL="84138" indent="0" algn="just" fontAlgn="ctr"/>
                      <a:r>
                        <a:rPr lang="en-MY" sz="1600" u="none" strike="noStrike" dirty="0">
                          <a:effectLst/>
                          <a:latin typeface="Century Gothic" panose="020B0502020202020204" pitchFamily="34" charset="0"/>
                        </a:rPr>
                        <a:t>Free gift</a:t>
                      </a:r>
                      <a:endParaRPr lang="en-MY" sz="1600" b="0" i="0" u="none" strike="noStrike" dirty="0">
                        <a:solidFill>
                          <a:srgbClr val="000000"/>
                        </a:solidFill>
                        <a:effectLst/>
                        <a:latin typeface="Century Gothic" panose="020B0502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T</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N</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T</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F</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T</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F</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a:effectLst/>
                          <a:latin typeface="Century Gothic" panose="020B0502020202020204" pitchFamily="34" charset="0"/>
                        </a:rPr>
                        <a:t>T</a:t>
                      </a:r>
                      <a:endParaRPr lang="en-MY" sz="1600" b="0" i="0" u="none" strike="noStrike">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MY" sz="1600" u="none" strike="noStrike" dirty="0">
                          <a:effectLst/>
                          <a:latin typeface="Century Gothic" panose="020B0502020202020204" pitchFamily="34" charset="0"/>
                        </a:rPr>
                        <a:t>F</a:t>
                      </a:r>
                      <a:endParaRPr lang="en-MY" sz="1600" b="0" i="0" u="none" strike="noStrike" dirty="0">
                        <a:solidFill>
                          <a:srgbClr val="000000"/>
                        </a:solidFill>
                        <a:effectLst/>
                        <a:latin typeface="Century Gothic" panose="020B050202020202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1635647"/>
                  </a:ext>
                </a:extLst>
              </a:tr>
            </a:tbl>
          </a:graphicData>
        </a:graphic>
      </p:graphicFrame>
      <p:graphicFrame>
        <p:nvGraphicFramePr>
          <p:cNvPr id="8" name="Table 7"/>
          <p:cNvGraphicFramePr>
            <a:graphicFrameLocks noGrp="1"/>
          </p:cNvGraphicFramePr>
          <p:nvPr/>
        </p:nvGraphicFramePr>
        <p:xfrm>
          <a:off x="466906" y="4019882"/>
          <a:ext cx="9972493" cy="2251710"/>
        </p:xfrm>
        <a:graphic>
          <a:graphicData uri="http://schemas.openxmlformats.org/drawingml/2006/table">
            <a:tbl>
              <a:tblPr firstRow="1" firstCol="1" bandRow="1">
                <a:tableStyleId>{5C22544A-7EE6-4342-B048-85BDC9FD1C3A}</a:tableStyleId>
              </a:tblPr>
              <a:tblGrid>
                <a:gridCol w="2940602">
                  <a:extLst>
                    <a:ext uri="{9D8B030D-6E8A-4147-A177-3AD203B41FA5}">
                      <a16:colId xmlns:a16="http://schemas.microsoft.com/office/drawing/2014/main" val="1267236808"/>
                    </a:ext>
                  </a:extLst>
                </a:gridCol>
                <a:gridCol w="1012092">
                  <a:extLst>
                    <a:ext uri="{9D8B030D-6E8A-4147-A177-3AD203B41FA5}">
                      <a16:colId xmlns:a16="http://schemas.microsoft.com/office/drawing/2014/main" val="4015888440"/>
                    </a:ext>
                  </a:extLst>
                </a:gridCol>
                <a:gridCol w="838200">
                  <a:extLst>
                    <a:ext uri="{9D8B030D-6E8A-4147-A177-3AD203B41FA5}">
                      <a16:colId xmlns:a16="http://schemas.microsoft.com/office/drawing/2014/main" val="419238307"/>
                    </a:ext>
                  </a:extLst>
                </a:gridCol>
                <a:gridCol w="838200">
                  <a:extLst>
                    <a:ext uri="{9D8B030D-6E8A-4147-A177-3AD203B41FA5}">
                      <a16:colId xmlns:a16="http://schemas.microsoft.com/office/drawing/2014/main" val="37261904"/>
                    </a:ext>
                  </a:extLst>
                </a:gridCol>
                <a:gridCol w="838200">
                  <a:extLst>
                    <a:ext uri="{9D8B030D-6E8A-4147-A177-3AD203B41FA5}">
                      <a16:colId xmlns:a16="http://schemas.microsoft.com/office/drawing/2014/main" val="758728167"/>
                    </a:ext>
                  </a:extLst>
                </a:gridCol>
                <a:gridCol w="914400">
                  <a:extLst>
                    <a:ext uri="{9D8B030D-6E8A-4147-A177-3AD203B41FA5}">
                      <a16:colId xmlns:a16="http://schemas.microsoft.com/office/drawing/2014/main" val="1669600113"/>
                    </a:ext>
                  </a:extLst>
                </a:gridCol>
                <a:gridCol w="838200">
                  <a:extLst>
                    <a:ext uri="{9D8B030D-6E8A-4147-A177-3AD203B41FA5}">
                      <a16:colId xmlns:a16="http://schemas.microsoft.com/office/drawing/2014/main" val="3583581467"/>
                    </a:ext>
                  </a:extLst>
                </a:gridCol>
                <a:gridCol w="838200">
                  <a:extLst>
                    <a:ext uri="{9D8B030D-6E8A-4147-A177-3AD203B41FA5}">
                      <a16:colId xmlns:a16="http://schemas.microsoft.com/office/drawing/2014/main" val="1881490881"/>
                    </a:ext>
                  </a:extLst>
                </a:gridCol>
                <a:gridCol w="914399">
                  <a:extLst>
                    <a:ext uri="{9D8B030D-6E8A-4147-A177-3AD203B41FA5}">
                      <a16:colId xmlns:a16="http://schemas.microsoft.com/office/drawing/2014/main" val="1342647577"/>
                    </a:ext>
                  </a:extLst>
                </a:gridCol>
              </a:tblGrid>
              <a:tr h="228600">
                <a:tc>
                  <a:txBody>
                    <a:bodyPr/>
                    <a:lstStyle/>
                    <a:p>
                      <a:pPr marL="0" algn="ctr" fontAlgn="b"/>
                      <a:r>
                        <a:rPr lang="en-MY" sz="1600" u="none" strike="noStrike" dirty="0">
                          <a:solidFill>
                            <a:schemeClr val="bg1"/>
                          </a:solidFill>
                          <a:effectLst/>
                          <a:latin typeface="Century Gothic" panose="020B0502020202020204" pitchFamily="34" charset="0"/>
                          <a:ea typeface="+mn-ea"/>
                          <a:cs typeface="+mn-cs"/>
                        </a:rPr>
                        <a:t> </a:t>
                      </a:r>
                    </a:p>
                  </a:txBody>
                  <a:tcPr marL="6350" marR="6350" marT="6350" marB="0" anchor="b">
                    <a:solidFill>
                      <a:schemeClr val="tx2">
                        <a:lumMod val="75000"/>
                      </a:schemeClr>
                    </a:solidFill>
                  </a:tcPr>
                </a:tc>
                <a:tc>
                  <a:txBody>
                    <a:bodyPr/>
                    <a:lstStyle/>
                    <a:p>
                      <a:pPr marL="0" algn="ctr" fontAlgn="b"/>
                      <a:r>
                        <a:rPr lang="en-MY" sz="1600" u="none" strike="noStrike" dirty="0">
                          <a:solidFill>
                            <a:schemeClr val="bg1"/>
                          </a:solidFill>
                          <a:effectLst/>
                          <a:latin typeface="Century Gothic" panose="020B0502020202020204" pitchFamily="34" charset="0"/>
                          <a:ea typeface="+mn-ea"/>
                          <a:cs typeface="+mn-cs"/>
                        </a:rPr>
                        <a:t>TC1</a:t>
                      </a:r>
                    </a:p>
                  </a:txBody>
                  <a:tcPr marL="6350" marR="6350" marT="6350" marB="0" anchor="b">
                    <a:solidFill>
                      <a:schemeClr val="tx2">
                        <a:lumMod val="75000"/>
                      </a:schemeClr>
                    </a:solidFill>
                  </a:tcPr>
                </a:tc>
                <a:tc>
                  <a:txBody>
                    <a:bodyPr/>
                    <a:lstStyle/>
                    <a:p>
                      <a:pPr marL="0" algn="ctr" fontAlgn="b"/>
                      <a:r>
                        <a:rPr lang="en-MY" sz="1600" u="none" strike="noStrike" dirty="0">
                          <a:solidFill>
                            <a:schemeClr val="bg1"/>
                          </a:solidFill>
                          <a:effectLst/>
                          <a:latin typeface="Century Gothic" panose="020B0502020202020204" pitchFamily="34" charset="0"/>
                          <a:ea typeface="+mn-ea"/>
                          <a:cs typeface="+mn-cs"/>
                        </a:rPr>
                        <a:t>TC2</a:t>
                      </a:r>
                    </a:p>
                  </a:txBody>
                  <a:tcPr marL="6350" marR="6350" marT="6350" marB="0" anchor="b">
                    <a:solidFill>
                      <a:schemeClr val="tx2">
                        <a:lumMod val="75000"/>
                      </a:schemeClr>
                    </a:solidFill>
                  </a:tcPr>
                </a:tc>
                <a:tc>
                  <a:txBody>
                    <a:bodyPr/>
                    <a:lstStyle/>
                    <a:p>
                      <a:pPr marL="0" algn="ctr" fontAlgn="b"/>
                      <a:r>
                        <a:rPr lang="en-MY" sz="1600" u="none" strike="noStrike" dirty="0">
                          <a:solidFill>
                            <a:schemeClr val="bg1"/>
                          </a:solidFill>
                          <a:effectLst/>
                          <a:latin typeface="Century Gothic" panose="020B0502020202020204" pitchFamily="34" charset="0"/>
                          <a:ea typeface="+mn-ea"/>
                          <a:cs typeface="+mn-cs"/>
                        </a:rPr>
                        <a:t>TC3</a:t>
                      </a:r>
                    </a:p>
                  </a:txBody>
                  <a:tcPr marL="6350" marR="6350" marT="6350" marB="0" anchor="b">
                    <a:solidFill>
                      <a:schemeClr val="tx2">
                        <a:lumMod val="75000"/>
                      </a:schemeClr>
                    </a:solidFill>
                  </a:tcPr>
                </a:tc>
                <a:tc>
                  <a:txBody>
                    <a:bodyPr/>
                    <a:lstStyle/>
                    <a:p>
                      <a:pPr marL="0" algn="ctr" fontAlgn="b"/>
                      <a:r>
                        <a:rPr lang="en-MY" sz="1600" u="none" strike="noStrike" dirty="0">
                          <a:solidFill>
                            <a:schemeClr val="bg1"/>
                          </a:solidFill>
                          <a:effectLst/>
                          <a:latin typeface="Century Gothic" panose="020B0502020202020204" pitchFamily="34" charset="0"/>
                          <a:ea typeface="+mn-ea"/>
                          <a:cs typeface="+mn-cs"/>
                        </a:rPr>
                        <a:t>TC4</a:t>
                      </a:r>
                    </a:p>
                  </a:txBody>
                  <a:tcPr marL="6350" marR="6350" marT="6350" marB="0" anchor="b">
                    <a:solidFill>
                      <a:schemeClr val="tx2">
                        <a:lumMod val="75000"/>
                      </a:schemeClr>
                    </a:solidFill>
                  </a:tcPr>
                </a:tc>
                <a:tc>
                  <a:txBody>
                    <a:bodyPr/>
                    <a:lstStyle/>
                    <a:p>
                      <a:pPr marL="0" algn="ctr" fontAlgn="b"/>
                      <a:r>
                        <a:rPr lang="en-MY" sz="1600" u="none" strike="noStrike" dirty="0">
                          <a:solidFill>
                            <a:schemeClr val="bg1"/>
                          </a:solidFill>
                          <a:effectLst/>
                          <a:latin typeface="Century Gothic" panose="020B0502020202020204" pitchFamily="34" charset="0"/>
                          <a:ea typeface="+mn-ea"/>
                          <a:cs typeface="+mn-cs"/>
                        </a:rPr>
                        <a:t>TC5</a:t>
                      </a:r>
                    </a:p>
                  </a:txBody>
                  <a:tcPr marL="6350" marR="6350" marT="6350" marB="0" anchor="b">
                    <a:solidFill>
                      <a:schemeClr val="tx2">
                        <a:lumMod val="75000"/>
                      </a:schemeClr>
                    </a:solidFill>
                  </a:tcPr>
                </a:tc>
                <a:tc>
                  <a:txBody>
                    <a:bodyPr/>
                    <a:lstStyle/>
                    <a:p>
                      <a:pPr marL="0" algn="ctr" fontAlgn="b"/>
                      <a:r>
                        <a:rPr lang="en-MY" sz="1600" u="none" strike="noStrike" dirty="0">
                          <a:solidFill>
                            <a:schemeClr val="bg1"/>
                          </a:solidFill>
                          <a:effectLst/>
                          <a:latin typeface="Century Gothic" panose="020B0502020202020204" pitchFamily="34" charset="0"/>
                          <a:ea typeface="+mn-ea"/>
                          <a:cs typeface="+mn-cs"/>
                        </a:rPr>
                        <a:t>TC6</a:t>
                      </a:r>
                    </a:p>
                  </a:txBody>
                  <a:tcPr marL="6350" marR="6350" marT="6350" marB="0" anchor="b">
                    <a:solidFill>
                      <a:schemeClr val="tx2">
                        <a:lumMod val="75000"/>
                      </a:schemeClr>
                    </a:solidFill>
                  </a:tcPr>
                </a:tc>
                <a:tc>
                  <a:txBody>
                    <a:bodyPr/>
                    <a:lstStyle/>
                    <a:p>
                      <a:pPr marL="0" algn="ctr" fontAlgn="b"/>
                      <a:r>
                        <a:rPr lang="en-MY" sz="1600" u="none" strike="noStrike" dirty="0">
                          <a:solidFill>
                            <a:schemeClr val="bg1"/>
                          </a:solidFill>
                          <a:effectLst/>
                          <a:latin typeface="Century Gothic" panose="020B0502020202020204" pitchFamily="34" charset="0"/>
                          <a:ea typeface="+mn-ea"/>
                          <a:cs typeface="+mn-cs"/>
                        </a:rPr>
                        <a:t>TC7</a:t>
                      </a:r>
                    </a:p>
                  </a:txBody>
                  <a:tcPr marL="6350" marR="6350" marT="6350" marB="0" anchor="b">
                    <a:solidFill>
                      <a:schemeClr val="tx2">
                        <a:lumMod val="75000"/>
                      </a:schemeClr>
                    </a:solidFill>
                  </a:tcPr>
                </a:tc>
                <a:tc>
                  <a:txBody>
                    <a:bodyPr/>
                    <a:lstStyle/>
                    <a:p>
                      <a:pPr marL="0" algn="ctr" fontAlgn="b"/>
                      <a:r>
                        <a:rPr lang="en-MY" sz="1600" u="none" strike="noStrike" dirty="0">
                          <a:solidFill>
                            <a:schemeClr val="bg1"/>
                          </a:solidFill>
                          <a:effectLst/>
                          <a:latin typeface="Century Gothic" panose="020B0502020202020204" pitchFamily="34" charset="0"/>
                          <a:ea typeface="+mn-ea"/>
                          <a:cs typeface="+mn-cs"/>
                        </a:rPr>
                        <a:t>TC8</a:t>
                      </a:r>
                    </a:p>
                  </a:txBody>
                  <a:tcPr marL="6350" marR="6350" marT="6350" marB="0" anchor="b">
                    <a:solidFill>
                      <a:schemeClr val="tx2">
                        <a:lumMod val="75000"/>
                      </a:schemeClr>
                    </a:solidFill>
                  </a:tcPr>
                </a:tc>
                <a:extLst>
                  <a:ext uri="{0D108BD9-81ED-4DB2-BD59-A6C34878D82A}">
                    <a16:rowId xmlns:a16="http://schemas.microsoft.com/office/drawing/2014/main" val="3811504000"/>
                  </a:ext>
                </a:extLst>
              </a:tr>
              <a:tr h="222250">
                <a:tc>
                  <a:txBody>
                    <a:bodyPr/>
                    <a:lstStyle/>
                    <a:p>
                      <a:pPr marL="0" algn="l" fontAlgn="b"/>
                      <a:r>
                        <a:rPr lang="en-MY" sz="1600" u="none" strike="noStrike" dirty="0">
                          <a:solidFill>
                            <a:schemeClr val="tx1"/>
                          </a:solidFill>
                          <a:effectLst/>
                          <a:latin typeface="Century Gothic" panose="020B0502020202020204" pitchFamily="34" charset="0"/>
                          <a:ea typeface="+mn-ea"/>
                          <a:cs typeface="+mn-cs"/>
                        </a:rPr>
                        <a:t>INPUT/CONDITION</a:t>
                      </a:r>
                    </a:p>
                  </a:txBody>
                  <a:tcPr marL="6350" marR="6350" marT="6350" marB="0" anchor="ctr">
                    <a:solidFill>
                      <a:srgbClr val="D0D8E8"/>
                    </a:solidFill>
                  </a:tcPr>
                </a:tc>
                <a:tc>
                  <a:txBody>
                    <a:bodyPr/>
                    <a:lstStyle/>
                    <a:p>
                      <a:pPr marL="0" algn="ctr" fontAlgn="b"/>
                      <a:r>
                        <a:rPr lang="en-MY" sz="1600" u="none" strike="noStrike" dirty="0">
                          <a:solidFill>
                            <a:schemeClr val="dk1"/>
                          </a:solidFill>
                          <a:effectLst/>
                          <a:latin typeface="Century Gothic" panose="020B0502020202020204" pitchFamily="34" charset="0"/>
                          <a:ea typeface="+mn-ea"/>
                          <a:cs typeface="+mn-cs"/>
                        </a:rPr>
                        <a:t> </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 </a:t>
                      </a:r>
                    </a:p>
                  </a:txBody>
                  <a:tcPr marL="6350" marR="6350" marT="6350" marB="0" anchor="b"/>
                </a:tc>
                <a:tc>
                  <a:txBody>
                    <a:bodyPr/>
                    <a:lstStyle/>
                    <a:p>
                      <a:pPr marL="0" algn="ctr" fontAlgn="b"/>
                      <a:r>
                        <a:rPr lang="en-MY" sz="1600" u="none" strike="noStrike" dirty="0">
                          <a:solidFill>
                            <a:schemeClr val="dk1"/>
                          </a:solidFill>
                          <a:effectLst/>
                          <a:latin typeface="Century Gothic" panose="020B0502020202020204" pitchFamily="34" charset="0"/>
                          <a:ea typeface="+mn-ea"/>
                          <a:cs typeface="+mn-cs"/>
                        </a:rPr>
                        <a:t> </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 </a:t>
                      </a:r>
                    </a:p>
                  </a:txBody>
                  <a:tcPr marL="6350" marR="6350" marT="6350" marB="0" anchor="b"/>
                </a:tc>
                <a:tc>
                  <a:txBody>
                    <a:bodyPr/>
                    <a:lstStyle/>
                    <a:p>
                      <a:pPr marL="0" algn="ctr" fontAlgn="b"/>
                      <a:r>
                        <a:rPr lang="en-MY" sz="1600" u="none" strike="noStrike" dirty="0">
                          <a:solidFill>
                            <a:schemeClr val="dk1"/>
                          </a:solidFill>
                          <a:effectLst/>
                          <a:latin typeface="Century Gothic" panose="020B0502020202020204" pitchFamily="34" charset="0"/>
                          <a:ea typeface="+mn-ea"/>
                          <a:cs typeface="+mn-cs"/>
                        </a:rPr>
                        <a:t> </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 </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 </a:t>
                      </a:r>
                    </a:p>
                  </a:txBody>
                  <a:tcPr marL="6350" marR="6350" marT="6350" marB="0" anchor="b"/>
                </a:tc>
                <a:tc>
                  <a:txBody>
                    <a:bodyPr/>
                    <a:lstStyle/>
                    <a:p>
                      <a:pPr marL="0" algn="ctr" fontAlgn="b"/>
                      <a:r>
                        <a:rPr lang="en-MY" sz="1600" u="none" strike="noStrike" dirty="0">
                          <a:solidFill>
                            <a:schemeClr val="dk1"/>
                          </a:solidFill>
                          <a:effectLst/>
                          <a:latin typeface="Century Gothic" panose="020B0502020202020204" pitchFamily="34" charset="0"/>
                          <a:ea typeface="+mn-ea"/>
                          <a:cs typeface="+mn-cs"/>
                        </a:rPr>
                        <a:t> </a:t>
                      </a:r>
                    </a:p>
                  </a:txBody>
                  <a:tcPr marL="6350" marR="6350" marT="6350" marB="0" anchor="b"/>
                </a:tc>
                <a:extLst>
                  <a:ext uri="{0D108BD9-81ED-4DB2-BD59-A6C34878D82A}">
                    <a16:rowId xmlns:a16="http://schemas.microsoft.com/office/drawing/2014/main" val="3962599505"/>
                  </a:ext>
                </a:extLst>
              </a:tr>
              <a:tr h="228600">
                <a:tc>
                  <a:txBody>
                    <a:bodyPr/>
                    <a:lstStyle/>
                    <a:p>
                      <a:pPr marL="84138" indent="0" algn="l" fontAlgn="b"/>
                      <a:r>
                        <a:rPr lang="en-MY" sz="1600" b="0" u="none" strike="noStrike" dirty="0">
                          <a:solidFill>
                            <a:schemeClr val="tx1"/>
                          </a:solidFill>
                          <a:effectLst/>
                          <a:latin typeface="Century Gothic" panose="020B0502020202020204" pitchFamily="34" charset="0"/>
                          <a:ea typeface="+mn-ea"/>
                          <a:cs typeface="+mn-cs"/>
                        </a:rPr>
                        <a:t>Member</a:t>
                      </a:r>
                    </a:p>
                  </a:txBody>
                  <a:tcPr marL="6350" marR="6350" marT="6350" marB="0" anchor="ctr">
                    <a:solidFill>
                      <a:srgbClr val="E9EDF4"/>
                    </a:solidFill>
                  </a:tcPr>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Yes</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Yes</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Yes</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No</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No</a:t>
                      </a:r>
                    </a:p>
                  </a:txBody>
                  <a:tcPr marL="6350" marR="6350" marT="6350" marB="0" anchor="b"/>
                </a:tc>
                <a:tc>
                  <a:txBody>
                    <a:bodyPr/>
                    <a:lstStyle/>
                    <a:p>
                      <a:pPr marL="0" algn="ctr" fontAlgn="b"/>
                      <a:r>
                        <a:rPr lang="en-MY" sz="1600" u="none" strike="noStrike" dirty="0">
                          <a:solidFill>
                            <a:schemeClr val="dk1"/>
                          </a:solidFill>
                          <a:effectLst/>
                          <a:latin typeface="Century Gothic" panose="020B0502020202020204" pitchFamily="34" charset="0"/>
                          <a:ea typeface="+mn-ea"/>
                          <a:cs typeface="+mn-cs"/>
                        </a:rPr>
                        <a:t>No</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No</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Yes</a:t>
                      </a:r>
                    </a:p>
                  </a:txBody>
                  <a:tcPr marL="6350" marR="6350" marT="6350" marB="0" anchor="b"/>
                </a:tc>
                <a:extLst>
                  <a:ext uri="{0D108BD9-81ED-4DB2-BD59-A6C34878D82A}">
                    <a16:rowId xmlns:a16="http://schemas.microsoft.com/office/drawing/2014/main" val="3336828577"/>
                  </a:ext>
                </a:extLst>
              </a:tr>
              <a:tr h="228600">
                <a:tc>
                  <a:txBody>
                    <a:bodyPr/>
                    <a:lstStyle/>
                    <a:p>
                      <a:pPr marL="84138" indent="0" algn="l" fontAlgn="b"/>
                      <a:r>
                        <a:rPr lang="en-MY" sz="1600" b="0" u="none" strike="noStrike" dirty="0">
                          <a:solidFill>
                            <a:schemeClr val="tx1"/>
                          </a:solidFill>
                          <a:effectLst/>
                          <a:latin typeface="Century Gothic" panose="020B0502020202020204" pitchFamily="34" charset="0"/>
                          <a:ea typeface="+mn-ea"/>
                          <a:cs typeface="+mn-cs"/>
                        </a:rPr>
                        <a:t>Total purchase &gt; 100</a:t>
                      </a:r>
                    </a:p>
                  </a:txBody>
                  <a:tcPr marL="6350" marR="6350" marT="6350" marB="0" anchor="ctr">
                    <a:solidFill>
                      <a:srgbClr val="D0D8E8"/>
                    </a:solidFill>
                  </a:tcPr>
                </a:tc>
                <a:tc>
                  <a:txBody>
                    <a:bodyPr/>
                    <a:lstStyle/>
                    <a:p>
                      <a:pPr marL="0" algn="ctr" fontAlgn="b"/>
                      <a:r>
                        <a:rPr lang="en-MY" sz="1600" u="none" strike="noStrike" dirty="0">
                          <a:solidFill>
                            <a:schemeClr val="dk1"/>
                          </a:solidFill>
                          <a:effectLst/>
                          <a:latin typeface="Century Gothic" panose="020B0502020202020204" pitchFamily="34" charset="0"/>
                          <a:ea typeface="+mn-ea"/>
                          <a:cs typeface="+mn-cs"/>
                        </a:rPr>
                        <a:t>120</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85</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105</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56</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109</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30</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125</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49</a:t>
                      </a:r>
                    </a:p>
                  </a:txBody>
                  <a:tcPr marL="6350" marR="6350" marT="6350" marB="0" anchor="b"/>
                </a:tc>
                <a:extLst>
                  <a:ext uri="{0D108BD9-81ED-4DB2-BD59-A6C34878D82A}">
                    <a16:rowId xmlns:a16="http://schemas.microsoft.com/office/drawing/2014/main" val="1189101139"/>
                  </a:ext>
                </a:extLst>
              </a:tr>
              <a:tr h="228600">
                <a:tc>
                  <a:txBody>
                    <a:bodyPr/>
                    <a:lstStyle/>
                    <a:p>
                      <a:pPr marL="84138" indent="0" algn="l" fontAlgn="b"/>
                      <a:r>
                        <a:rPr lang="en-MY" sz="1600" b="0" u="none" strike="noStrike" dirty="0">
                          <a:solidFill>
                            <a:schemeClr val="tx1"/>
                          </a:solidFill>
                          <a:effectLst/>
                          <a:latin typeface="Century Gothic" panose="020B0502020202020204" pitchFamily="34" charset="0"/>
                          <a:ea typeface="+mn-ea"/>
                          <a:cs typeface="+mn-cs"/>
                        </a:rPr>
                        <a:t>Online Payment</a:t>
                      </a:r>
                    </a:p>
                  </a:txBody>
                  <a:tcPr marL="6350" marR="6350" marT="6350" marB="0" anchor="ctr">
                    <a:solidFill>
                      <a:srgbClr val="E9EDF4"/>
                    </a:solidFill>
                  </a:tcPr>
                </a:tc>
                <a:tc>
                  <a:txBody>
                    <a:bodyPr/>
                    <a:lstStyle/>
                    <a:p>
                      <a:pPr marL="0" algn="ctr" fontAlgn="b"/>
                      <a:r>
                        <a:rPr lang="en-MY" sz="1600" u="none" strike="noStrike" dirty="0">
                          <a:solidFill>
                            <a:schemeClr val="dk1"/>
                          </a:solidFill>
                          <a:effectLst/>
                          <a:latin typeface="Century Gothic" panose="020B0502020202020204" pitchFamily="34" charset="0"/>
                          <a:ea typeface="+mn-ea"/>
                          <a:cs typeface="+mn-cs"/>
                        </a:rPr>
                        <a:t>Yes</a:t>
                      </a:r>
                    </a:p>
                  </a:txBody>
                  <a:tcPr marL="6350" marR="6350" marT="6350" marB="0" anchor="b"/>
                </a:tc>
                <a:tc>
                  <a:txBody>
                    <a:bodyPr/>
                    <a:lstStyle/>
                    <a:p>
                      <a:pPr marL="0" algn="ctr" fontAlgn="b"/>
                      <a:r>
                        <a:rPr lang="en-MY" sz="1600" u="none" strike="noStrike" dirty="0">
                          <a:solidFill>
                            <a:schemeClr val="dk1"/>
                          </a:solidFill>
                          <a:effectLst/>
                          <a:latin typeface="Century Gothic" panose="020B0502020202020204" pitchFamily="34" charset="0"/>
                          <a:ea typeface="+mn-ea"/>
                          <a:cs typeface="+mn-cs"/>
                        </a:rPr>
                        <a:t>No</a:t>
                      </a:r>
                    </a:p>
                  </a:txBody>
                  <a:tcPr marL="6350" marR="6350" marT="6350" marB="0" anchor="b"/>
                </a:tc>
                <a:tc>
                  <a:txBody>
                    <a:bodyPr/>
                    <a:lstStyle/>
                    <a:p>
                      <a:pPr marL="0" algn="ctr" fontAlgn="b"/>
                      <a:r>
                        <a:rPr lang="en-MY" sz="1600" u="none" strike="noStrike" dirty="0">
                          <a:solidFill>
                            <a:schemeClr val="dk1"/>
                          </a:solidFill>
                          <a:effectLst/>
                          <a:latin typeface="Century Gothic" panose="020B0502020202020204" pitchFamily="34" charset="0"/>
                          <a:ea typeface="+mn-ea"/>
                          <a:cs typeface="+mn-cs"/>
                        </a:rPr>
                        <a:t>No</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No</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Yes</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Yes</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No</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Yes</a:t>
                      </a:r>
                    </a:p>
                  </a:txBody>
                  <a:tcPr marL="6350" marR="6350" marT="6350" marB="0" anchor="b"/>
                </a:tc>
                <a:extLst>
                  <a:ext uri="{0D108BD9-81ED-4DB2-BD59-A6C34878D82A}">
                    <a16:rowId xmlns:a16="http://schemas.microsoft.com/office/drawing/2014/main" val="55638038"/>
                  </a:ext>
                </a:extLst>
              </a:tr>
              <a:tr h="222250">
                <a:tc>
                  <a:txBody>
                    <a:bodyPr/>
                    <a:lstStyle/>
                    <a:p>
                      <a:pPr marL="0" algn="l" fontAlgn="b"/>
                      <a:r>
                        <a:rPr lang="en-MY" sz="1600" u="none" strike="noStrike" dirty="0">
                          <a:solidFill>
                            <a:schemeClr val="tx1"/>
                          </a:solidFill>
                          <a:effectLst/>
                          <a:latin typeface="Century Gothic" panose="020B0502020202020204" pitchFamily="34" charset="0"/>
                          <a:ea typeface="+mn-ea"/>
                          <a:cs typeface="+mn-cs"/>
                        </a:rPr>
                        <a:t>OUTPUT/ACTION</a:t>
                      </a:r>
                    </a:p>
                  </a:txBody>
                  <a:tcPr marL="6350" marR="6350" marT="6350" marB="0" anchor="ctr">
                    <a:solidFill>
                      <a:srgbClr val="D0D8E8"/>
                    </a:solidFill>
                  </a:tcPr>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 </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 </a:t>
                      </a:r>
                    </a:p>
                  </a:txBody>
                  <a:tcPr marL="6350" marR="6350" marT="6350" marB="0" anchor="b"/>
                </a:tc>
                <a:tc>
                  <a:txBody>
                    <a:bodyPr/>
                    <a:lstStyle/>
                    <a:p>
                      <a:pPr marL="0" algn="ctr" fontAlgn="b"/>
                      <a:r>
                        <a:rPr lang="en-MY" sz="1600" u="none" strike="noStrike" dirty="0">
                          <a:solidFill>
                            <a:schemeClr val="dk1"/>
                          </a:solidFill>
                          <a:effectLst/>
                          <a:latin typeface="Century Gothic" panose="020B0502020202020204" pitchFamily="34" charset="0"/>
                          <a:ea typeface="+mn-ea"/>
                          <a:cs typeface="+mn-cs"/>
                        </a:rPr>
                        <a:t> </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 </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 </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 </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 </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 </a:t>
                      </a:r>
                    </a:p>
                  </a:txBody>
                  <a:tcPr marL="6350" marR="6350" marT="6350" marB="0" anchor="b"/>
                </a:tc>
                <a:extLst>
                  <a:ext uri="{0D108BD9-81ED-4DB2-BD59-A6C34878D82A}">
                    <a16:rowId xmlns:a16="http://schemas.microsoft.com/office/drawing/2014/main" val="33985550"/>
                  </a:ext>
                </a:extLst>
              </a:tr>
              <a:tr h="228600">
                <a:tc>
                  <a:txBody>
                    <a:bodyPr/>
                    <a:lstStyle/>
                    <a:p>
                      <a:pPr marL="84138" indent="0" algn="l" fontAlgn="b"/>
                      <a:r>
                        <a:rPr lang="en-MY" sz="1600" b="0" u="none" strike="noStrike" dirty="0">
                          <a:solidFill>
                            <a:schemeClr val="tx1"/>
                          </a:solidFill>
                          <a:effectLst/>
                          <a:latin typeface="Century Gothic" panose="020B0502020202020204" pitchFamily="34" charset="0"/>
                          <a:ea typeface="+mn-ea"/>
                          <a:cs typeface="+mn-cs"/>
                        </a:rPr>
                        <a:t>Re-calculate total</a:t>
                      </a:r>
                    </a:p>
                  </a:txBody>
                  <a:tcPr marL="6350" marR="6350" marT="6350" marB="0" anchor="ctr">
                    <a:solidFill>
                      <a:srgbClr val="E9EDF4"/>
                    </a:solidFill>
                  </a:tcPr>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Yes</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Yes</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Yes</a:t>
                      </a:r>
                    </a:p>
                  </a:txBody>
                  <a:tcPr marL="6350" marR="6350" marT="6350" marB="0" anchor="b"/>
                </a:tc>
                <a:tc>
                  <a:txBody>
                    <a:bodyPr/>
                    <a:lstStyle/>
                    <a:p>
                      <a:pPr marL="0" algn="ctr" fontAlgn="b"/>
                      <a:r>
                        <a:rPr lang="en-MY" sz="1600" u="none" strike="noStrike" dirty="0">
                          <a:solidFill>
                            <a:schemeClr val="dk1"/>
                          </a:solidFill>
                          <a:effectLst/>
                          <a:latin typeface="Century Gothic" panose="020B0502020202020204" pitchFamily="34" charset="0"/>
                          <a:ea typeface="+mn-ea"/>
                          <a:cs typeface="+mn-cs"/>
                        </a:rPr>
                        <a:t>No</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Yes</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No</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Yes</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Yes</a:t>
                      </a:r>
                    </a:p>
                  </a:txBody>
                  <a:tcPr marL="6350" marR="6350" marT="6350" marB="0" anchor="b"/>
                </a:tc>
                <a:extLst>
                  <a:ext uri="{0D108BD9-81ED-4DB2-BD59-A6C34878D82A}">
                    <a16:rowId xmlns:a16="http://schemas.microsoft.com/office/drawing/2014/main" val="188876953"/>
                  </a:ext>
                </a:extLst>
              </a:tr>
              <a:tr h="228600">
                <a:tc>
                  <a:txBody>
                    <a:bodyPr/>
                    <a:lstStyle/>
                    <a:p>
                      <a:pPr marL="84138" indent="0" algn="l" fontAlgn="b"/>
                      <a:r>
                        <a:rPr lang="en-MY" sz="1600" b="0" u="none" strike="noStrike" dirty="0">
                          <a:solidFill>
                            <a:schemeClr val="tx1"/>
                          </a:solidFill>
                          <a:effectLst/>
                          <a:latin typeface="Century Gothic" panose="020B0502020202020204" pitchFamily="34" charset="0"/>
                          <a:ea typeface="+mn-ea"/>
                          <a:cs typeface="+mn-cs"/>
                        </a:rPr>
                        <a:t>Deliver item</a:t>
                      </a:r>
                    </a:p>
                  </a:txBody>
                  <a:tcPr marL="6350" marR="6350" marT="6350" marB="0" anchor="ctr">
                    <a:solidFill>
                      <a:srgbClr val="D0D8E8"/>
                    </a:solidFill>
                  </a:tcPr>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No</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Yes</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Yes</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Yes</a:t>
                      </a:r>
                    </a:p>
                  </a:txBody>
                  <a:tcPr marL="6350" marR="6350" marT="6350" marB="0" anchor="b"/>
                </a:tc>
                <a:tc>
                  <a:txBody>
                    <a:bodyPr/>
                    <a:lstStyle/>
                    <a:p>
                      <a:pPr marL="0" algn="ctr" fontAlgn="b"/>
                      <a:r>
                        <a:rPr lang="en-MY" sz="1600" u="none" strike="noStrike" dirty="0">
                          <a:solidFill>
                            <a:schemeClr val="dk1"/>
                          </a:solidFill>
                          <a:effectLst/>
                          <a:latin typeface="Century Gothic" panose="020B0502020202020204" pitchFamily="34" charset="0"/>
                          <a:ea typeface="+mn-ea"/>
                          <a:cs typeface="+mn-cs"/>
                        </a:rPr>
                        <a:t>No</a:t>
                      </a:r>
                    </a:p>
                  </a:txBody>
                  <a:tcPr marL="6350" marR="6350" marT="6350" marB="0" anchor="b"/>
                </a:tc>
                <a:tc>
                  <a:txBody>
                    <a:bodyPr/>
                    <a:lstStyle/>
                    <a:p>
                      <a:pPr marL="0" algn="ctr" fontAlgn="b"/>
                      <a:r>
                        <a:rPr lang="en-MY" sz="1600" u="none" strike="noStrike" dirty="0">
                          <a:solidFill>
                            <a:schemeClr val="dk1"/>
                          </a:solidFill>
                          <a:effectLst/>
                          <a:latin typeface="Century Gothic" panose="020B0502020202020204" pitchFamily="34" charset="0"/>
                          <a:ea typeface="+mn-ea"/>
                          <a:cs typeface="+mn-cs"/>
                        </a:rPr>
                        <a:t>No</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Yes</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No</a:t>
                      </a:r>
                    </a:p>
                  </a:txBody>
                  <a:tcPr marL="6350" marR="6350" marT="6350" marB="0" anchor="b"/>
                </a:tc>
                <a:extLst>
                  <a:ext uri="{0D108BD9-81ED-4DB2-BD59-A6C34878D82A}">
                    <a16:rowId xmlns:a16="http://schemas.microsoft.com/office/drawing/2014/main" val="2642058220"/>
                  </a:ext>
                </a:extLst>
              </a:tr>
              <a:tr h="228600">
                <a:tc>
                  <a:txBody>
                    <a:bodyPr/>
                    <a:lstStyle/>
                    <a:p>
                      <a:pPr marL="84138" indent="0" algn="l" fontAlgn="b"/>
                      <a:r>
                        <a:rPr lang="en-MY" sz="1600" b="0" u="none" strike="noStrike" dirty="0">
                          <a:solidFill>
                            <a:schemeClr val="tx1"/>
                          </a:solidFill>
                          <a:effectLst/>
                          <a:latin typeface="Century Gothic" panose="020B0502020202020204" pitchFamily="34" charset="0"/>
                          <a:ea typeface="+mn-ea"/>
                          <a:cs typeface="+mn-cs"/>
                        </a:rPr>
                        <a:t>Free gift</a:t>
                      </a:r>
                    </a:p>
                  </a:txBody>
                  <a:tcPr marL="6350" marR="6350" marT="6350" marB="0" anchor="ctr">
                    <a:solidFill>
                      <a:srgbClr val="E9EDF4"/>
                    </a:solidFill>
                  </a:tcPr>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Yes</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No</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Yes</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No</a:t>
                      </a:r>
                    </a:p>
                  </a:txBody>
                  <a:tcPr marL="6350" marR="6350" marT="6350" marB="0" anchor="b"/>
                </a:tc>
                <a:tc>
                  <a:txBody>
                    <a:bodyPr/>
                    <a:lstStyle/>
                    <a:p>
                      <a:pPr marL="0" algn="ctr" fontAlgn="b"/>
                      <a:r>
                        <a:rPr lang="en-MY" sz="1600" u="none" strike="noStrike">
                          <a:solidFill>
                            <a:schemeClr val="dk1"/>
                          </a:solidFill>
                          <a:effectLst/>
                          <a:latin typeface="Century Gothic" panose="020B0502020202020204" pitchFamily="34" charset="0"/>
                          <a:ea typeface="+mn-ea"/>
                          <a:cs typeface="+mn-cs"/>
                        </a:rPr>
                        <a:t>Yes</a:t>
                      </a:r>
                    </a:p>
                  </a:txBody>
                  <a:tcPr marL="6350" marR="6350" marT="6350" marB="0" anchor="b"/>
                </a:tc>
                <a:tc>
                  <a:txBody>
                    <a:bodyPr/>
                    <a:lstStyle/>
                    <a:p>
                      <a:pPr marL="0" algn="ctr" fontAlgn="b"/>
                      <a:r>
                        <a:rPr lang="en-MY" sz="1600" u="none" strike="noStrike" dirty="0">
                          <a:solidFill>
                            <a:schemeClr val="dk1"/>
                          </a:solidFill>
                          <a:effectLst/>
                          <a:latin typeface="Century Gothic" panose="020B0502020202020204" pitchFamily="34" charset="0"/>
                          <a:ea typeface="+mn-ea"/>
                          <a:cs typeface="+mn-cs"/>
                        </a:rPr>
                        <a:t>No</a:t>
                      </a:r>
                    </a:p>
                  </a:txBody>
                  <a:tcPr marL="6350" marR="6350" marT="6350" marB="0" anchor="b"/>
                </a:tc>
                <a:tc>
                  <a:txBody>
                    <a:bodyPr/>
                    <a:lstStyle/>
                    <a:p>
                      <a:pPr marL="0" algn="ctr" fontAlgn="b"/>
                      <a:r>
                        <a:rPr lang="en-MY" sz="1600" u="none" strike="noStrike" dirty="0">
                          <a:solidFill>
                            <a:schemeClr val="dk1"/>
                          </a:solidFill>
                          <a:effectLst/>
                          <a:latin typeface="Century Gothic" panose="020B0502020202020204" pitchFamily="34" charset="0"/>
                          <a:ea typeface="+mn-ea"/>
                          <a:cs typeface="+mn-cs"/>
                        </a:rPr>
                        <a:t>Yes</a:t>
                      </a:r>
                    </a:p>
                  </a:txBody>
                  <a:tcPr marL="6350" marR="6350" marT="6350" marB="0" anchor="b"/>
                </a:tc>
                <a:tc>
                  <a:txBody>
                    <a:bodyPr/>
                    <a:lstStyle/>
                    <a:p>
                      <a:pPr marL="0" algn="ctr" fontAlgn="b"/>
                      <a:r>
                        <a:rPr lang="en-MY" sz="1600" u="none" strike="noStrike" dirty="0">
                          <a:solidFill>
                            <a:schemeClr val="dk1"/>
                          </a:solidFill>
                          <a:effectLst/>
                          <a:latin typeface="Century Gothic" panose="020B0502020202020204" pitchFamily="34" charset="0"/>
                          <a:ea typeface="+mn-ea"/>
                          <a:cs typeface="+mn-cs"/>
                        </a:rPr>
                        <a:t>No</a:t>
                      </a:r>
                    </a:p>
                  </a:txBody>
                  <a:tcPr marL="6350" marR="6350" marT="6350" marB="0" anchor="b"/>
                </a:tc>
                <a:extLst>
                  <a:ext uri="{0D108BD9-81ED-4DB2-BD59-A6C34878D82A}">
                    <a16:rowId xmlns:a16="http://schemas.microsoft.com/office/drawing/2014/main" val="3765259182"/>
                  </a:ext>
                </a:extLst>
              </a:tr>
            </a:tbl>
          </a:graphicData>
        </a:graphic>
      </p:graphicFrame>
    </p:spTree>
    <p:extLst>
      <p:ext uri="{BB962C8B-B14F-4D97-AF65-F5344CB8AC3E}">
        <p14:creationId xmlns:p14="http://schemas.microsoft.com/office/powerpoint/2010/main" val="1956331647"/>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1639</Words>
  <Application>Microsoft Office PowerPoint</Application>
  <PresentationFormat>Widescreen</PresentationFormat>
  <Paragraphs>714</Paragraphs>
  <Slides>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Arial Narrow</vt:lpstr>
      <vt:lpstr>Bahnschrift</vt:lpstr>
      <vt:lpstr>Calibri</vt:lpstr>
      <vt:lpstr>Calibri Light</vt:lpstr>
      <vt:lpstr>Cambria-Italic</vt:lpstr>
      <vt:lpstr>Century Gothic</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Myzatul Akmam Binti. Sapaat</dc:creator>
  <cp:lastModifiedBy>Myzatul Akmam Binti. Sapaat</cp:lastModifiedBy>
  <cp:revision>4</cp:revision>
  <dcterms:created xsi:type="dcterms:W3CDTF">2021-06-27T16:28:00Z</dcterms:created>
  <dcterms:modified xsi:type="dcterms:W3CDTF">2021-06-29T04:41:36Z</dcterms:modified>
</cp:coreProperties>
</file>