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256" r:id="rId5"/>
    <p:sldId id="271" r:id="rId6"/>
    <p:sldId id="310" r:id="rId7"/>
    <p:sldId id="311" r:id="rId8"/>
    <p:sldId id="308" r:id="rId9"/>
    <p:sldId id="309" r:id="rId10"/>
    <p:sldId id="312" r:id="rId11"/>
    <p:sldId id="277" r:id="rId12"/>
    <p:sldId id="287" r:id="rId13"/>
    <p:sldId id="272" r:id="rId14"/>
    <p:sldId id="283" r:id="rId15"/>
    <p:sldId id="300" r:id="rId16"/>
    <p:sldId id="285" r:id="rId17"/>
    <p:sldId id="294" r:id="rId18"/>
    <p:sldId id="284" r:id="rId19"/>
    <p:sldId id="301" r:id="rId20"/>
    <p:sldId id="302" r:id="rId21"/>
    <p:sldId id="303" r:id="rId22"/>
    <p:sldId id="304" r:id="rId23"/>
    <p:sldId id="305" r:id="rId24"/>
    <p:sldId id="273" r:id="rId25"/>
    <p:sldId id="328" r:id="rId26"/>
    <p:sldId id="329" r:id="rId27"/>
    <p:sldId id="282" r:id="rId28"/>
    <p:sldId id="306" r:id="rId29"/>
    <p:sldId id="299" r:id="rId30"/>
    <p:sldId id="293" r:id="rId31"/>
    <p:sldId id="323" r:id="rId32"/>
    <p:sldId id="324" r:id="rId33"/>
    <p:sldId id="325" r:id="rId34"/>
    <p:sldId id="314" r:id="rId35"/>
    <p:sldId id="320" r:id="rId36"/>
    <p:sldId id="316" r:id="rId37"/>
    <p:sldId id="318" r:id="rId38"/>
    <p:sldId id="326" r:id="rId39"/>
    <p:sldId id="321" r:id="rId40"/>
    <p:sldId id="313" r:id="rId41"/>
    <p:sldId id="286" r:id="rId42"/>
    <p:sldId id="296" r:id="rId43"/>
    <p:sldId id="26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7C9"/>
    <a:srgbClr val="F2F2F2"/>
    <a:srgbClr val="014067"/>
    <a:srgbClr val="3F3F3F"/>
    <a:srgbClr val="014E7D"/>
    <a:srgbClr val="013657"/>
    <a:srgbClr val="01456F"/>
    <a:srgbClr val="014B79"/>
    <a:srgbClr val="002774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4" autoAdjust="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10/13/2020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/>
            <a:r>
              <a:rPr lang="en-US" noProof="0" smtClean="0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 smtClean="0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 smtClean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 smtClean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 smtClean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 smtClean="0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 smtClean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 smtClean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 smtClean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dex.org/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title="Building image">
            <a:extLst>
              <a:ext uri="{FF2B5EF4-FFF2-40B4-BE49-F238E27FC236}">
                <a16:creationId xmlns:a16="http://schemas.microsoft.com/office/drawing/2014/main" id="{257F6BCE-75BB-4ECD-BEA5-21C36A9CC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784" r="20784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PERFORMANCE TEST REPORT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4955" y="3908478"/>
            <a:ext cx="4854339" cy="1180758"/>
          </a:xfrm>
        </p:spPr>
        <p:txBody>
          <a:bodyPr/>
          <a:lstStyle/>
          <a:p>
            <a:r>
              <a:rPr lang="en-US" sz="2800" dirty="0" smtClean="0">
                <a:latin typeface="Rockwell" panose="02060603020205020403" pitchFamily="18" charset="0"/>
              </a:rPr>
              <a:t>Cycle 1</a:t>
            </a:r>
          </a:p>
          <a:p>
            <a:r>
              <a:rPr lang="en-US" sz="2800" dirty="0" smtClean="0">
                <a:latin typeface="Rockwell" panose="02060603020205020403" pitchFamily="18" charset="0"/>
              </a:rPr>
              <a:t>&lt;</a:t>
            </a:r>
            <a:r>
              <a:rPr lang="en-US" sz="28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date</a:t>
            </a:r>
            <a:r>
              <a:rPr lang="en-US" sz="2800" dirty="0" smtClean="0">
                <a:latin typeface="Rockwell" panose="02060603020205020403" pitchFamily="18" charset="0"/>
              </a:rPr>
              <a:t>&gt;</a:t>
            </a:r>
            <a:endParaRPr lang="en-US" sz="28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title="Building image">
            <a:extLst>
              <a:ext uri="{FF2B5EF4-FFF2-40B4-BE49-F238E27FC236}">
                <a16:creationId xmlns:a16="http://schemas.microsoft.com/office/drawing/2014/main" id="{2D599535-C841-457B-BE92-EECA801ED7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784" r="20784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91CA16A-993E-43BA-BDDC-9E427CF95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OBSERVATIONS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3A021-7C19-4C85-B48B-EFEA732C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3842" y="4036290"/>
            <a:ext cx="4911633" cy="66633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Rockwell" panose="02060603020205020403" pitchFamily="18" charset="0"/>
              </a:rPr>
              <a:t>What we observe</a:t>
            </a:r>
            <a:endParaRPr lang="en-US" sz="28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2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78" y="914400"/>
            <a:ext cx="7342622" cy="732195"/>
          </a:xfrm>
        </p:spPr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Scripting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7" y="1799769"/>
            <a:ext cx="8464924" cy="4556581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Scripting has been done on &lt;</a:t>
            </a:r>
            <a:r>
              <a:rPr lang="en-US" sz="28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execution date</a:t>
            </a:r>
            <a:r>
              <a:rPr lang="en-US" sz="2800" dirty="0" smtClean="0">
                <a:latin typeface="Rockwell" panose="02060603020205020403" pitchFamily="18" charset="0"/>
              </a:rPr>
              <a:t>&gt;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Script 1</a:t>
            </a:r>
          </a:p>
          <a:p>
            <a:pPr lvl="1"/>
            <a:r>
              <a:rPr lang="en-US" sz="2400" dirty="0" err="1" smtClean="0">
                <a:solidFill>
                  <a:srgbClr val="0070C0"/>
                </a:solidFill>
                <a:latin typeface="Rockwell" panose="02060603020205020403" pitchFamily="18" charset="0"/>
              </a:rPr>
              <a:t>Klik</a:t>
            </a:r>
            <a:r>
              <a:rPr lang="en-US" sz="24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Rockwell" panose="02060603020205020403" pitchFamily="18" charset="0"/>
              </a:rPr>
              <a:t>daftar</a:t>
            </a:r>
            <a:endParaRPr lang="en-US" sz="24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Isi </a:t>
            </a:r>
            <a:r>
              <a:rPr lang="en-US" sz="2400" dirty="0" err="1" smtClean="0">
                <a:solidFill>
                  <a:srgbClr val="0070C0"/>
                </a:solidFill>
                <a:latin typeface="Rockwell" panose="02060603020205020403" pitchFamily="18" charset="0"/>
              </a:rPr>
              <a:t>Maklumat</a:t>
            </a:r>
            <a:r>
              <a:rPr lang="en-US" sz="24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Rockwell" panose="02060603020205020403" pitchFamily="18" charset="0"/>
              </a:rPr>
              <a:t>Pengguna</a:t>
            </a:r>
            <a:endParaRPr lang="en-US" sz="24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lvl="1"/>
            <a:r>
              <a:rPr lang="en-US" sz="2400" dirty="0" err="1" smtClean="0">
                <a:solidFill>
                  <a:srgbClr val="0070C0"/>
                </a:solidFill>
                <a:latin typeface="Rockwell" panose="02060603020205020403" pitchFamily="18" charset="0"/>
              </a:rPr>
              <a:t>Hantar</a:t>
            </a:r>
            <a:endParaRPr lang="en-US" sz="24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Log </a:t>
            </a:r>
            <a:r>
              <a:rPr lang="en-US" sz="2400" dirty="0" err="1" smtClean="0">
                <a:solidFill>
                  <a:srgbClr val="0070C0"/>
                </a:solidFill>
                <a:latin typeface="Rockwell" panose="02060603020205020403" pitchFamily="18" charset="0"/>
              </a:rPr>
              <a:t>masuk</a:t>
            </a:r>
            <a:endParaRPr lang="en-US" sz="24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lvl="1"/>
            <a:r>
              <a:rPr lang="en-US" sz="2400" dirty="0" err="1" smtClean="0">
                <a:solidFill>
                  <a:srgbClr val="0070C0"/>
                </a:solidFill>
                <a:latin typeface="Rockwell" panose="02060603020205020403" pitchFamily="18" charset="0"/>
              </a:rPr>
              <a:t>Kemaskini</a:t>
            </a:r>
            <a:r>
              <a:rPr lang="en-US" sz="24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Rockwell" panose="02060603020205020403" pitchFamily="18" charset="0"/>
              </a:rPr>
              <a:t>profil</a:t>
            </a:r>
            <a:endParaRPr lang="en-US" sz="24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lvl="1"/>
            <a:r>
              <a:rPr lang="en-US" sz="2400" dirty="0" err="1" smtClean="0">
                <a:solidFill>
                  <a:srgbClr val="0070C0"/>
                </a:solidFill>
                <a:latin typeface="Rockwell" panose="02060603020205020403" pitchFamily="18" charset="0"/>
              </a:rPr>
              <a:t>Sertai</a:t>
            </a:r>
            <a:r>
              <a:rPr lang="en-US" sz="24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 program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Log </a:t>
            </a:r>
            <a:r>
              <a:rPr lang="en-US" sz="2400" dirty="0" err="1" smtClean="0">
                <a:solidFill>
                  <a:srgbClr val="0070C0"/>
                </a:solidFill>
                <a:latin typeface="Rockwell" panose="02060603020205020403" pitchFamily="18" charset="0"/>
              </a:rPr>
              <a:t>keluar</a:t>
            </a:r>
            <a:endParaRPr lang="en-US" sz="24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/>
      </p:pic>
      <p:sp>
        <p:nvSpPr>
          <p:cNvPr id="8" name="Wave 7"/>
          <p:cNvSpPr/>
          <p:nvPr/>
        </p:nvSpPr>
        <p:spPr>
          <a:xfrm>
            <a:off x="9781310" y="110762"/>
            <a:ext cx="2281382" cy="1376219"/>
          </a:xfrm>
          <a:prstGeom prst="wave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b="1" dirty="0" smtClean="0"/>
              <a:t>EXAMPLE</a:t>
            </a:r>
            <a:endParaRPr lang="en-MY" sz="3200" b="1" dirty="0"/>
          </a:p>
        </p:txBody>
      </p:sp>
    </p:spTree>
    <p:extLst>
      <p:ext uri="{BB962C8B-B14F-4D97-AF65-F5344CB8AC3E}">
        <p14:creationId xmlns:p14="http://schemas.microsoft.com/office/powerpoint/2010/main" val="16064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0">
            <a:extLst>
              <a:ext uri="{FF2B5EF4-FFF2-40B4-BE49-F238E27FC236}">
                <a16:creationId xmlns:a16="http://schemas.microsoft.com/office/drawing/2014/main" id="{69D4BCF2-C773-495F-A4D5-860FB6A2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66" y="115457"/>
            <a:ext cx="5136407" cy="57727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Rockwell" panose="02060603020205020403" pitchFamily="18" charset="0"/>
              </a:rPr>
              <a:t>Scripting Process</a:t>
            </a:r>
            <a:endParaRPr lang="en-US" b="0" dirty="0">
              <a:solidFill>
                <a:schemeClr val="tx1"/>
              </a:solidFill>
              <a:latin typeface="Rockwell" panose="02060603020205020403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7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78" y="1130695"/>
            <a:ext cx="7342622" cy="732195"/>
          </a:xfrm>
        </p:spPr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Load Testing Preparation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2187894"/>
            <a:ext cx="7342622" cy="416845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&lt;</a:t>
            </a:r>
            <a:r>
              <a:rPr lang="en-US" sz="28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a number</a:t>
            </a:r>
            <a:r>
              <a:rPr lang="en-US" sz="2800" dirty="0" smtClean="0">
                <a:latin typeface="Rockwell" panose="02060603020205020403" pitchFamily="18" charset="0"/>
              </a:rPr>
              <a:t>&gt; laptop is used as Load Controller (Master)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>
                <a:latin typeface="Rockwell" panose="02060603020205020403" pitchFamily="18" charset="0"/>
              </a:rPr>
              <a:t>&lt;</a:t>
            </a:r>
            <a:r>
              <a:rPr lang="en-US" sz="2800" dirty="0">
                <a:solidFill>
                  <a:srgbClr val="0070C0"/>
                </a:solidFill>
                <a:latin typeface="Rockwell" panose="02060603020205020403" pitchFamily="18" charset="0"/>
              </a:rPr>
              <a:t>a number</a:t>
            </a:r>
            <a:r>
              <a:rPr lang="en-US" sz="2800" dirty="0">
                <a:latin typeface="Rockwell" panose="02060603020205020403" pitchFamily="18" charset="0"/>
              </a:rPr>
              <a:t>&gt; </a:t>
            </a:r>
            <a:r>
              <a:rPr lang="en-US" sz="2800" dirty="0" smtClean="0">
                <a:latin typeface="Rockwell" panose="02060603020205020403" pitchFamily="18" charset="0"/>
              </a:rPr>
              <a:t>laptop is used for Load Generator (Slave)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Preparation of </a:t>
            </a:r>
            <a:r>
              <a:rPr lang="en-US" sz="2800" dirty="0">
                <a:latin typeface="Rockwell" panose="02060603020205020403" pitchFamily="18" charset="0"/>
              </a:rPr>
              <a:t>Load generator </a:t>
            </a:r>
            <a:r>
              <a:rPr lang="en-US" sz="2800" dirty="0" smtClean="0">
                <a:latin typeface="Rockwell" panose="02060603020205020403" pitchFamily="18" charset="0"/>
              </a:rPr>
              <a:t>(Install Apache </a:t>
            </a:r>
            <a:r>
              <a:rPr lang="en-US" sz="2800" dirty="0" err="1" smtClean="0">
                <a:latin typeface="Rockwell" panose="02060603020205020403" pitchFamily="18" charset="0"/>
              </a:rPr>
              <a:t>JMeter</a:t>
            </a:r>
            <a:r>
              <a:rPr lang="en-US" sz="2800" dirty="0" smtClean="0">
                <a:latin typeface="Rockwell" panose="02060603020205020403" pitchFamily="18" charset="0"/>
              </a:rPr>
              <a:t>, JDK 8, Disable VM Network, Disable Firewall and Antivirus)</a:t>
            </a:r>
            <a:endParaRPr lang="en-US" sz="2800" dirty="0">
              <a:latin typeface="Rockwell" panose="02060603020205020403" pitchFamily="18" charset="0"/>
            </a:endParaRP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/>
      </p:pic>
    </p:spTree>
    <p:extLst>
      <p:ext uri="{BB962C8B-B14F-4D97-AF65-F5344CB8AC3E}">
        <p14:creationId xmlns:p14="http://schemas.microsoft.com/office/powerpoint/2010/main" val="5430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0">
            <a:extLst>
              <a:ext uri="{FF2B5EF4-FFF2-40B4-BE49-F238E27FC236}">
                <a16:creationId xmlns:a16="http://schemas.microsoft.com/office/drawing/2014/main" id="{69D4BCF2-C773-495F-A4D5-860FB6A2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66" y="115457"/>
            <a:ext cx="5136407" cy="57727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Rockwell" panose="02060603020205020403" pitchFamily="18" charset="0"/>
              </a:rPr>
              <a:t>On site Preparation</a:t>
            </a:r>
            <a:endParaRPr lang="en-US" b="0" dirty="0">
              <a:solidFill>
                <a:schemeClr val="tx1"/>
              </a:solidFill>
              <a:latin typeface="Rockwell" panose="02060603020205020403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2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78" y="914400"/>
            <a:ext cx="7342622" cy="732195"/>
          </a:xfrm>
        </p:spPr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Data Preparation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1773991"/>
            <a:ext cx="7097859" cy="4582359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Received test data contains of </a:t>
            </a:r>
            <a:r>
              <a:rPr lang="en-US" sz="2800" dirty="0">
                <a:latin typeface="Rockwell" panose="02060603020205020403" pitchFamily="18" charset="0"/>
              </a:rPr>
              <a:t>&lt;</a:t>
            </a:r>
            <a:r>
              <a:rPr lang="en-US" sz="2800" dirty="0">
                <a:solidFill>
                  <a:srgbClr val="0070C0"/>
                </a:solidFill>
                <a:latin typeface="Rockwell" panose="02060603020205020403" pitchFamily="18" charset="0"/>
              </a:rPr>
              <a:t>a </a:t>
            </a:r>
            <a:r>
              <a:rPr lang="en-US" sz="28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number</a:t>
            </a:r>
            <a:r>
              <a:rPr lang="en-US" sz="2800" dirty="0" smtClean="0">
                <a:latin typeface="Rockwell" panose="02060603020205020403" pitchFamily="18" charset="0"/>
              </a:rPr>
              <a:t>&gt; records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Database Administration cleanup data (Duplicate data cannot be used for registration) </a:t>
            </a:r>
            <a:endParaRPr lang="en-US" sz="2800" dirty="0">
              <a:latin typeface="Rockwell" panose="02060603020205020403" pitchFamily="18" charset="0"/>
            </a:endParaRP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/>
      </p:pic>
    </p:spTree>
    <p:extLst>
      <p:ext uri="{BB962C8B-B14F-4D97-AF65-F5344CB8AC3E}">
        <p14:creationId xmlns:p14="http://schemas.microsoft.com/office/powerpoint/2010/main" val="27080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title="Building image">
            <a:extLst>
              <a:ext uri="{FF2B5EF4-FFF2-40B4-BE49-F238E27FC236}">
                <a16:creationId xmlns:a16="http://schemas.microsoft.com/office/drawing/2014/main" id="{2D599535-C841-457B-BE92-EECA801ED7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784" r="20784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91CA16A-993E-43BA-BDDC-9E427CF95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EVALUATION CRITERIA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3A021-7C19-4C85-B48B-EFEA732C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3842" y="4036290"/>
            <a:ext cx="4911633" cy="66633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Rockwell" panose="02060603020205020403" pitchFamily="18" charset="0"/>
              </a:rPr>
              <a:t>What we evaluate</a:t>
            </a:r>
            <a:endParaRPr lang="en-US" sz="28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78" y="1168886"/>
            <a:ext cx="7342622" cy="732195"/>
          </a:xfrm>
        </p:spPr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Evaluation Criteria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2050883"/>
            <a:ext cx="6709931" cy="2955225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Transaction Response Time using Application Performance Index (APDEX)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Failure Rate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Systems Performances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Errors and Exceptions</a:t>
            </a:r>
          </a:p>
          <a:p>
            <a:pPr marL="0" lvl="0" indent="0">
              <a:buNone/>
            </a:pPr>
            <a:endParaRPr lang="en-US" sz="2800" dirty="0">
              <a:latin typeface="Rockwell" panose="02060603020205020403" pitchFamily="18" charset="0"/>
            </a:endParaRP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/>
      </p:pic>
    </p:spTree>
    <p:extLst>
      <p:ext uri="{BB962C8B-B14F-4D97-AF65-F5344CB8AC3E}">
        <p14:creationId xmlns:p14="http://schemas.microsoft.com/office/powerpoint/2010/main" val="24166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30" y="142040"/>
            <a:ext cx="11333635" cy="59687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Application Performance Index (APDEX)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30" y="895926"/>
            <a:ext cx="11333635" cy="521854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MY" dirty="0" err="1">
                <a:latin typeface="Rockwell" panose="02060603020205020403" pitchFamily="18" charset="0"/>
              </a:rPr>
              <a:t>Apdex</a:t>
            </a:r>
            <a:r>
              <a:rPr lang="en-MY" dirty="0">
                <a:latin typeface="Rockwell" panose="02060603020205020403" pitchFamily="18" charset="0"/>
              </a:rPr>
              <a:t> (Application Performance Index) is an open standard developed by an alliance of companies that defines a standardized method to report, benchmark, and track application </a:t>
            </a:r>
            <a:r>
              <a:rPr lang="en-MY" dirty="0" smtClean="0">
                <a:latin typeface="Rockwell" panose="02060603020205020403" pitchFamily="18" charset="0"/>
              </a:rPr>
              <a:t>performance.</a:t>
            </a:r>
            <a:endParaRPr lang="en-US" dirty="0" smtClean="0">
              <a:latin typeface="Rockwell" panose="02060603020205020403" pitchFamily="18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n-MY" dirty="0" err="1">
                <a:latin typeface="Rockwell" panose="02060603020205020403" pitchFamily="18" charset="0"/>
              </a:rPr>
              <a:t>Apdex</a:t>
            </a:r>
            <a:r>
              <a:rPr lang="en-MY" dirty="0">
                <a:latin typeface="Rockwell" panose="02060603020205020403" pitchFamily="18" charset="0"/>
              </a:rPr>
              <a:t> is a numerical measure of user satisfaction with the performance of enterprise applications. It converts many measurements into one number on a uniform scale of 0-to-1 (0 = no users satisfied, 1 = all users satisfied</a:t>
            </a:r>
            <a:r>
              <a:rPr lang="en-MY" dirty="0" smtClean="0">
                <a:latin typeface="Rockwell" panose="02060603020205020403" pitchFamily="18" charset="0"/>
              </a:rPr>
              <a:t>)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MY" dirty="0">
                <a:latin typeface="Rockwell" panose="02060603020205020403" pitchFamily="18" charset="0"/>
              </a:rPr>
              <a:t>The index is based on three zones of application responsiveness</a:t>
            </a:r>
            <a:r>
              <a:rPr lang="en-MY" dirty="0" smtClean="0">
                <a:latin typeface="Rockwell" panose="02060603020205020403" pitchFamily="18" charset="0"/>
              </a:rPr>
              <a:t>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MY" sz="2400" b="1" dirty="0">
                <a:latin typeface="Rockwell" panose="02060603020205020403" pitchFamily="18" charset="0"/>
              </a:rPr>
              <a:t>Satisfied:</a:t>
            </a:r>
            <a:r>
              <a:rPr lang="en-MY" sz="2400" dirty="0">
                <a:latin typeface="Rockwell" panose="02060603020205020403" pitchFamily="18" charset="0"/>
              </a:rPr>
              <a:t>  The user is fully productive. This represents the time value (T seconds) below which users are not impeded by application response time</a:t>
            </a:r>
            <a:r>
              <a:rPr lang="en-MY" sz="2400" dirty="0" smtClean="0">
                <a:latin typeface="Rockwell" panose="02060603020205020403" pitchFamily="18" charset="0"/>
              </a:rPr>
              <a:t>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MY" sz="2400" b="1" dirty="0">
                <a:latin typeface="Rockwell" panose="02060603020205020403" pitchFamily="18" charset="0"/>
              </a:rPr>
              <a:t>Tolerating:</a:t>
            </a:r>
            <a:r>
              <a:rPr lang="en-MY" sz="2400" dirty="0">
                <a:latin typeface="Rockwell" panose="02060603020205020403" pitchFamily="18" charset="0"/>
              </a:rPr>
              <a:t>  The user notices performance lagging within responses greater than T, but continues the process</a:t>
            </a:r>
            <a:r>
              <a:rPr lang="en-MY" sz="2400" dirty="0" smtClean="0">
                <a:latin typeface="Rockwell" panose="02060603020205020403" pitchFamily="18" charset="0"/>
              </a:rPr>
              <a:t>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MY" sz="2400" b="1" dirty="0">
                <a:latin typeface="Rockwell" panose="02060603020205020403" pitchFamily="18" charset="0"/>
              </a:rPr>
              <a:t>Frustrated:</a:t>
            </a:r>
            <a:r>
              <a:rPr lang="en-MY" sz="2400" dirty="0">
                <a:latin typeface="Rockwell" panose="02060603020205020403" pitchFamily="18" charset="0"/>
              </a:rPr>
              <a:t>  Performance with a response time greater than F seconds is unacceptable, and users may abandon the process.</a:t>
            </a:r>
            <a:endParaRPr lang="en-US" sz="24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3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30" y="142040"/>
            <a:ext cx="11333635" cy="59687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Application Performance Index (APDEX)</a:t>
            </a:r>
            <a:endParaRPr lang="en-US" b="0" dirty="0">
              <a:latin typeface="Rockwell" panose="02060603020205020403" pitchFamily="18" charset="0"/>
            </a:endParaRPr>
          </a:p>
        </p:txBody>
      </p:sp>
      <p:pic>
        <p:nvPicPr>
          <p:cNvPr id="6146" name="Picture 2" descr="http://apdex.org/images/overview_figure1_performancezones_256_1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35" y="813988"/>
            <a:ext cx="4203074" cy="182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30" y="2711495"/>
            <a:ext cx="11333635" cy="81679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MY" dirty="0">
                <a:latin typeface="Rockwell" panose="02060603020205020403" pitchFamily="18" charset="0"/>
              </a:rPr>
              <a:t>The </a:t>
            </a:r>
            <a:r>
              <a:rPr lang="en-MY" dirty="0" err="1">
                <a:latin typeface="Rockwell" panose="02060603020205020403" pitchFamily="18" charset="0"/>
              </a:rPr>
              <a:t>Apdex</a:t>
            </a:r>
            <a:r>
              <a:rPr lang="en-MY" dirty="0">
                <a:latin typeface="Rockwell" panose="02060603020205020403" pitchFamily="18" charset="0"/>
              </a:rPr>
              <a:t> formula is the number of satisfied samples plus half of the tolerating samples plus none of the frustrated samples, divided by all the samples</a:t>
            </a:r>
            <a:r>
              <a:rPr lang="en-MY" dirty="0" smtClean="0">
                <a:latin typeface="Rockwell" panose="02060603020205020403" pitchFamily="18" charset="0"/>
              </a:rPr>
              <a:t>:</a:t>
            </a:r>
          </a:p>
          <a:p>
            <a:pPr marL="514350" lvl="0" indent="-514350">
              <a:buFont typeface="+mj-lt"/>
              <a:buAutoNum type="arabicParenR"/>
            </a:pPr>
            <a:endParaRPr lang="en-MY" dirty="0">
              <a:latin typeface="Rockwell" panose="02060603020205020403" pitchFamily="18" charset="0"/>
            </a:endParaRPr>
          </a:p>
        </p:txBody>
      </p:sp>
      <p:pic>
        <p:nvPicPr>
          <p:cNvPr id="6148" name="Picture 4" descr="http://apdex.org/images/overview_formula1_241_7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756" y="3603370"/>
            <a:ext cx="3532042" cy="109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 txBox="1">
            <a:spLocks/>
          </p:cNvSpPr>
          <p:nvPr/>
        </p:nvSpPr>
        <p:spPr>
          <a:xfrm>
            <a:off x="553563" y="4609001"/>
            <a:ext cx="11333635" cy="106212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MY" dirty="0">
                <a:latin typeface="Rockwell" panose="02060603020205020403" pitchFamily="18" charset="0"/>
              </a:rPr>
              <a:t>For example, if there are 100 samples with a target time of 3 seconds, where 60 are below 3 seconds, 30 are between 3 and 12 seconds, and the remaining 10 are above 12 seconds, the </a:t>
            </a:r>
            <a:r>
              <a:rPr lang="en-MY" dirty="0" err="1">
                <a:latin typeface="Rockwell" panose="02060603020205020403" pitchFamily="18" charset="0"/>
              </a:rPr>
              <a:t>Apdex</a:t>
            </a:r>
            <a:r>
              <a:rPr lang="en-MY" dirty="0">
                <a:latin typeface="Rockwell" panose="02060603020205020403" pitchFamily="18" charset="0"/>
              </a:rPr>
              <a:t> is:</a:t>
            </a:r>
          </a:p>
        </p:txBody>
      </p:sp>
      <p:pic>
        <p:nvPicPr>
          <p:cNvPr id="6150" name="Picture 6" descr="http://apdex.org/images/overview_formula2_106_5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28" y="5522957"/>
            <a:ext cx="2245881" cy="122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7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74" y="742951"/>
            <a:ext cx="7342622" cy="732195"/>
          </a:xfrm>
        </p:spPr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CONTENTS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74" y="1755247"/>
            <a:ext cx="8304111" cy="4220680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Objective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Scope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Test Deployment and Execution</a:t>
            </a:r>
            <a:endParaRPr lang="en-US" sz="2800" dirty="0">
              <a:latin typeface="Rockwell" panose="02060603020205020403" pitchFamily="18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Observations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Evaluation Criteria </a:t>
            </a:r>
            <a:endParaRPr lang="en-US" sz="2800" dirty="0">
              <a:latin typeface="Rockwell" panose="02060603020205020403" pitchFamily="18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Results 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Findings and Recommendations 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The Making of Performance Test</a:t>
            </a:r>
            <a:endParaRPr lang="en-US" sz="2800" dirty="0">
              <a:latin typeface="Rockwell" panose="02060603020205020403" pitchFamily="18" charset="0"/>
            </a:endParaRP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/>
      </p:pic>
    </p:spTree>
    <p:extLst>
      <p:ext uri="{BB962C8B-B14F-4D97-AF65-F5344CB8AC3E}">
        <p14:creationId xmlns:p14="http://schemas.microsoft.com/office/powerpoint/2010/main" val="14288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30" y="142040"/>
            <a:ext cx="11333635" cy="59687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Application Performance Index (APDEX)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30" y="1640075"/>
            <a:ext cx="4455143" cy="293192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MY" b="1" dirty="0" smtClean="0">
                <a:latin typeface="Rockwell" panose="02060603020205020403" pitchFamily="18" charset="0"/>
              </a:rPr>
              <a:t>What is good APDEX value?</a:t>
            </a:r>
          </a:p>
          <a:p>
            <a:pPr marL="0" lvl="0" indent="0">
              <a:buNone/>
            </a:pPr>
            <a:r>
              <a:rPr lang="en-MY" dirty="0" err="1">
                <a:latin typeface="Rockwell" panose="02060603020205020403" pitchFamily="18" charset="0"/>
              </a:rPr>
              <a:t>Apdex</a:t>
            </a:r>
            <a:r>
              <a:rPr lang="en-MY" dirty="0">
                <a:latin typeface="Rockwell" panose="02060603020205020403" pitchFamily="18" charset="0"/>
              </a:rPr>
              <a:t> values fall between 0 and 1 where, 0 means that no users are satisfied and 1 indicates that all user samples were in the satisfied zone. Clearly, a higher number is better.</a:t>
            </a:r>
            <a:endParaRPr lang="en-MY" dirty="0" smtClean="0">
              <a:latin typeface="Rockwell" panose="02060603020205020403" pitchFamily="18" charset="0"/>
            </a:endParaRPr>
          </a:p>
          <a:p>
            <a:pPr marL="514350" lvl="0" indent="-514350">
              <a:buFont typeface="+mj-lt"/>
              <a:buAutoNum type="arabicParenR"/>
            </a:pPr>
            <a:endParaRPr lang="en-MY" dirty="0">
              <a:latin typeface="Rockwell" panose="02060603020205020403" pitchFamily="18" charset="0"/>
            </a:endParaRPr>
          </a:p>
        </p:txBody>
      </p:sp>
      <p:pic>
        <p:nvPicPr>
          <p:cNvPr id="9218" name="Picture 2" descr="http://apdex.org/images/apdex_faq_tow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011" y="989492"/>
            <a:ext cx="4287116" cy="564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9393" y="5710443"/>
            <a:ext cx="3949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 smtClean="0">
                <a:latin typeface="Rockwell" panose="02060603020205020403" pitchFamily="18" charset="0"/>
              </a:rPr>
              <a:t>References: </a:t>
            </a:r>
            <a:r>
              <a:rPr lang="en-MY" dirty="0">
                <a:latin typeface="Rockwell" panose="02060603020205020403" pitchFamily="18" charset="0"/>
                <a:hlinkClick r:id="rId3"/>
              </a:rPr>
              <a:t>http://www.apdex.org/</a:t>
            </a:r>
            <a:endParaRPr lang="en-MY" dirty="0">
              <a:latin typeface="Rockwell" panose="02060603020205020403" pitchFamily="18" charset="0"/>
            </a:endParaRPr>
          </a:p>
        </p:txBody>
      </p:sp>
      <p:pic>
        <p:nvPicPr>
          <p:cNvPr id="9220" name="Picture 4" descr="Apdex Alli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8" y="4939533"/>
            <a:ext cx="19050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title="Building image">
            <a:extLst>
              <a:ext uri="{FF2B5EF4-FFF2-40B4-BE49-F238E27FC236}">
                <a16:creationId xmlns:a16="http://schemas.microsoft.com/office/drawing/2014/main" id="{2D599535-C841-457B-BE92-EECA801ED7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784" r="20784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91CA16A-993E-43BA-BDDC-9E427CF9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842" y="1987421"/>
            <a:ext cx="4911633" cy="962100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RESULTS 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3A021-7C19-4C85-B48B-EFEA732C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3842" y="3260435"/>
            <a:ext cx="4911633" cy="16717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800" dirty="0" smtClean="0">
                <a:latin typeface="Rockwell" panose="02060603020205020403" pitchFamily="18" charset="0"/>
              </a:rPr>
              <a:t>1</a:t>
            </a:r>
            <a:r>
              <a:rPr lang="en-US" sz="2800" baseline="30000" dirty="0" smtClean="0">
                <a:latin typeface="Rockwell" panose="02060603020205020403" pitchFamily="18" charset="0"/>
              </a:rPr>
              <a:t>st</a:t>
            </a:r>
            <a:r>
              <a:rPr lang="en-US" sz="2800" dirty="0" smtClean="0">
                <a:latin typeface="Rockwell" panose="02060603020205020403" pitchFamily="18" charset="0"/>
              </a:rPr>
              <a:t> Iteration - </a:t>
            </a:r>
            <a:r>
              <a:rPr lang="en-US" sz="2800" dirty="0">
                <a:latin typeface="Rockwell" panose="02060603020205020403" pitchFamily="18" charset="0"/>
              </a:rPr>
              <a:t>&lt;</a:t>
            </a:r>
            <a:r>
              <a:rPr lang="en-US" sz="2800" dirty="0">
                <a:solidFill>
                  <a:srgbClr val="0070C0"/>
                </a:solidFill>
                <a:latin typeface="Rockwell" panose="02060603020205020403" pitchFamily="18" charset="0"/>
              </a:rPr>
              <a:t>a number</a:t>
            </a:r>
            <a:r>
              <a:rPr lang="en-US" sz="2800" dirty="0">
                <a:latin typeface="Rockwell" panose="02060603020205020403" pitchFamily="18" charset="0"/>
              </a:rPr>
              <a:t>&gt; </a:t>
            </a:r>
            <a:endParaRPr lang="en-US" sz="2800" dirty="0" smtClean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9D4BCF2-C773-495F-A4D5-860FB6A2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63" y="152402"/>
            <a:ext cx="4997864" cy="577271"/>
          </a:xfrm>
        </p:spPr>
        <p:txBody>
          <a:bodyPr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5</a:t>
            </a:r>
            <a:r>
              <a:rPr lang="en-US" dirty="0" smtClean="0">
                <a:solidFill>
                  <a:schemeClr val="tx1"/>
                </a:solidFill>
                <a:latin typeface="Rockwell" panose="02060603020205020403" pitchFamily="18" charset="0"/>
              </a:rPr>
              <a:t>00 concurrent user</a:t>
            </a:r>
            <a:endParaRPr lang="en-US" b="0" dirty="0">
              <a:solidFill>
                <a:schemeClr val="tx1"/>
              </a:solidFill>
              <a:latin typeface="Rockwell" panose="02060603020205020403" pitchFamily="18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357" y="190345"/>
            <a:ext cx="1594498" cy="63880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25590" y="1117601"/>
            <a:ext cx="10587356" cy="50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4" y="193965"/>
            <a:ext cx="7762878" cy="117301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Result – 2</a:t>
            </a:r>
            <a:r>
              <a:rPr lang="en-US" baseline="30000" dirty="0" smtClean="0">
                <a:latin typeface="Rockwell" panose="02060603020205020403" pitchFamily="18" charset="0"/>
              </a:rPr>
              <a:t>nd</a:t>
            </a:r>
            <a:r>
              <a:rPr lang="en-US" dirty="0" smtClean="0">
                <a:latin typeface="Rockwell" panose="02060603020205020403" pitchFamily="18" charset="0"/>
              </a:rPr>
              <a:t> Iteration – </a:t>
            </a:r>
            <a:r>
              <a:rPr lang="en-US" dirty="0">
                <a:latin typeface="Rockwell" panose="02060603020205020403" pitchFamily="18" charset="0"/>
              </a:rPr>
              <a:t>5</a:t>
            </a:r>
            <a:r>
              <a:rPr lang="en-US" dirty="0" smtClean="0">
                <a:latin typeface="Rockwell" panose="02060603020205020403" pitchFamily="18" charset="0"/>
              </a:rPr>
              <a:t>00 concurrent user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003" y="1045023"/>
            <a:ext cx="2644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Rockwell" panose="02060603020205020403" pitchFamily="18" charset="0"/>
              </a:rPr>
              <a:t>APDEX : 0.883</a:t>
            </a:r>
            <a:endParaRPr lang="en-MY" sz="28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30" y="1509414"/>
            <a:ext cx="3101208" cy="1560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470" y="1568243"/>
            <a:ext cx="3968622" cy="1560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496" y="263012"/>
            <a:ext cx="3659829" cy="2610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73" y="3185652"/>
            <a:ext cx="11413499" cy="13996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373" y="4700883"/>
            <a:ext cx="10225954" cy="1343378"/>
          </a:xfrm>
          <a:prstGeom prst="rect">
            <a:avLst/>
          </a:prstGeom>
        </p:spPr>
      </p:pic>
      <p:sp>
        <p:nvSpPr>
          <p:cNvPr id="15" name="Wave 14"/>
          <p:cNvSpPr/>
          <p:nvPr/>
        </p:nvSpPr>
        <p:spPr>
          <a:xfrm>
            <a:off x="9772073" y="-26299"/>
            <a:ext cx="2281382" cy="1376219"/>
          </a:xfrm>
          <a:prstGeom prst="wave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b="1" dirty="0" smtClean="0"/>
              <a:t>EXAMPLE</a:t>
            </a:r>
            <a:endParaRPr lang="en-MY" sz="3200" b="1" dirty="0"/>
          </a:p>
        </p:txBody>
      </p:sp>
    </p:spTree>
    <p:extLst>
      <p:ext uri="{BB962C8B-B14F-4D97-AF65-F5344CB8AC3E}">
        <p14:creationId xmlns:p14="http://schemas.microsoft.com/office/powerpoint/2010/main" val="6531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title="Building image">
            <a:extLst>
              <a:ext uri="{FF2B5EF4-FFF2-40B4-BE49-F238E27FC236}">
                <a16:creationId xmlns:a16="http://schemas.microsoft.com/office/drawing/2014/main" id="{2D599535-C841-457B-BE92-EECA801ED7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784" r="20784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91CA16A-993E-43BA-BDDC-9E427CF9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920" y="1978183"/>
            <a:ext cx="5955214" cy="1789855"/>
          </a:xfrm>
        </p:spPr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FINDINGS AND RECOMMENDATIONS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3A021-7C19-4C85-B48B-EFEA732C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3842" y="4100944"/>
            <a:ext cx="4911633" cy="100676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Rockwell" panose="02060603020205020403" pitchFamily="18" charset="0"/>
              </a:rPr>
              <a:t>What happen and How to improve</a:t>
            </a:r>
            <a:endParaRPr lang="en-US" sz="28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78" y="914400"/>
            <a:ext cx="7342622" cy="732195"/>
          </a:xfrm>
        </p:spPr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Findings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1799769"/>
            <a:ext cx="7245640" cy="467492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APDEX value for </a:t>
            </a:r>
            <a:r>
              <a:rPr lang="en-US" sz="2800" dirty="0">
                <a:latin typeface="Rockwell" panose="02060603020205020403" pitchFamily="18" charset="0"/>
              </a:rPr>
              <a:t>iteration </a:t>
            </a:r>
            <a:r>
              <a:rPr lang="en-US" sz="2800" dirty="0" smtClean="0">
                <a:latin typeface="Rockwell" panose="02060603020205020403" pitchFamily="18" charset="0"/>
              </a:rPr>
              <a:t>1 is </a:t>
            </a:r>
            <a:r>
              <a:rPr lang="en-US" sz="2800" dirty="0">
                <a:latin typeface="Rockwell" panose="02060603020205020403" pitchFamily="18" charset="0"/>
              </a:rPr>
              <a:t>&lt;</a:t>
            </a:r>
            <a:r>
              <a:rPr lang="en-US" sz="2800" dirty="0">
                <a:solidFill>
                  <a:srgbClr val="0070C0"/>
                </a:solidFill>
                <a:latin typeface="Rockwell" panose="02060603020205020403" pitchFamily="18" charset="0"/>
              </a:rPr>
              <a:t>a number</a:t>
            </a:r>
            <a:r>
              <a:rPr lang="en-US" sz="2800" dirty="0">
                <a:latin typeface="Rockwell" panose="02060603020205020403" pitchFamily="18" charset="0"/>
              </a:rPr>
              <a:t>&gt; . </a:t>
            </a:r>
            <a:r>
              <a:rPr lang="en-US" sz="2800" dirty="0" err="1" smtClean="0">
                <a:latin typeface="Rockwell" panose="02060603020205020403" pitchFamily="18" charset="0"/>
              </a:rPr>
              <a:t>Baesd</a:t>
            </a:r>
            <a:r>
              <a:rPr lang="en-US" sz="2800" dirty="0" smtClean="0">
                <a:latin typeface="Rockwell" panose="02060603020205020403" pitchFamily="18" charset="0"/>
              </a:rPr>
              <a:t> on APDEX value iteration 1 is &lt;</a:t>
            </a:r>
            <a:r>
              <a:rPr lang="en-US" sz="28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status</a:t>
            </a:r>
            <a:r>
              <a:rPr lang="en-US" sz="2800" dirty="0" smtClean="0">
                <a:latin typeface="Rockwell" panose="02060603020205020403" pitchFamily="18" charset="0"/>
              </a:rPr>
              <a:t>&gt; </a:t>
            </a:r>
            <a:r>
              <a:rPr lang="en-US" sz="2800" dirty="0">
                <a:latin typeface="Rockwell" panose="02060603020205020403" pitchFamily="18" charset="0"/>
              </a:rPr>
              <a:t>because it is below than 0.85</a:t>
            </a:r>
            <a:r>
              <a:rPr lang="en-US" sz="2800" dirty="0" smtClean="0">
                <a:latin typeface="Rockwell" panose="02060603020205020403" pitchFamily="18" charset="0"/>
              </a:rPr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Average Response Time is </a:t>
            </a:r>
            <a:r>
              <a:rPr lang="en-US" sz="2800" dirty="0">
                <a:latin typeface="Rockwell" panose="02060603020205020403" pitchFamily="18" charset="0"/>
              </a:rPr>
              <a:t>&lt;</a:t>
            </a:r>
            <a:r>
              <a:rPr lang="en-US" sz="2800" dirty="0">
                <a:solidFill>
                  <a:srgbClr val="0070C0"/>
                </a:solidFill>
                <a:latin typeface="Rockwell" panose="02060603020205020403" pitchFamily="18" charset="0"/>
              </a:rPr>
              <a:t>a number</a:t>
            </a:r>
            <a:r>
              <a:rPr lang="en-US" sz="2800" dirty="0">
                <a:latin typeface="Rockwell" panose="02060603020205020403" pitchFamily="18" charset="0"/>
              </a:rPr>
              <a:t>&gt;</a:t>
            </a:r>
            <a:r>
              <a:rPr lang="en-US" sz="28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seconds</a:t>
            </a:r>
            <a:endParaRPr lang="en-US" sz="2800" dirty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Main process affected response time are: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latin typeface="Rockwell" panose="02060603020205020403" pitchFamily="18" charset="0"/>
              </a:rPr>
              <a:t> </a:t>
            </a:r>
            <a:endParaRPr lang="en-US" sz="2400" dirty="0" smtClean="0">
              <a:latin typeface="Rockwell" panose="02060603020205020403" pitchFamily="18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latin typeface="Rockwell" panose="02060603020205020403" pitchFamily="18" charset="0"/>
              </a:rPr>
              <a:t> </a:t>
            </a: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/>
      </p:pic>
    </p:spTree>
    <p:extLst>
      <p:ext uri="{BB962C8B-B14F-4D97-AF65-F5344CB8AC3E}">
        <p14:creationId xmlns:p14="http://schemas.microsoft.com/office/powerpoint/2010/main" val="11561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99" y="1032756"/>
            <a:ext cx="7342622" cy="732195"/>
          </a:xfrm>
        </p:spPr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Recommendations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99" y="1856509"/>
            <a:ext cx="7661277" cy="460894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Tuning </a:t>
            </a:r>
            <a:r>
              <a:rPr lang="en-US" sz="2800" dirty="0">
                <a:latin typeface="Rockwell" panose="02060603020205020403" pitchFamily="18" charset="0"/>
              </a:rPr>
              <a:t>up </a:t>
            </a:r>
            <a:r>
              <a:rPr lang="en-US" sz="2800" dirty="0" smtClean="0">
                <a:latin typeface="Rockwell" panose="02060603020205020403" pitchFamily="18" charset="0"/>
              </a:rPr>
              <a:t>configuration and application setting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Upgrade infra resources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Perform </a:t>
            </a:r>
            <a:r>
              <a:rPr lang="en-US" sz="2800" dirty="0">
                <a:latin typeface="Rockwell" panose="02060603020205020403" pitchFamily="18" charset="0"/>
              </a:rPr>
              <a:t>Cycle 2 performance </a:t>
            </a:r>
            <a:r>
              <a:rPr lang="en-US" sz="2800" dirty="0" smtClean="0">
                <a:latin typeface="Rockwell" panose="02060603020205020403" pitchFamily="18" charset="0"/>
              </a:rPr>
              <a:t>test and repeat test for iteration 1, 2 and 3 after tuning up application and infra </a:t>
            </a: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/>
      </p:pic>
      <p:sp>
        <p:nvSpPr>
          <p:cNvPr id="9" name="Wave 8"/>
          <p:cNvSpPr/>
          <p:nvPr/>
        </p:nvSpPr>
        <p:spPr>
          <a:xfrm>
            <a:off x="9781310" y="110762"/>
            <a:ext cx="2281382" cy="1376219"/>
          </a:xfrm>
          <a:prstGeom prst="wave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b="1" dirty="0" smtClean="0"/>
              <a:t>EXAMPLE</a:t>
            </a:r>
            <a:endParaRPr lang="en-MY" sz="3200" b="1" dirty="0"/>
          </a:p>
        </p:txBody>
      </p:sp>
    </p:spTree>
    <p:extLst>
      <p:ext uri="{BB962C8B-B14F-4D97-AF65-F5344CB8AC3E}">
        <p14:creationId xmlns:p14="http://schemas.microsoft.com/office/powerpoint/2010/main" val="42549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title="Building image">
            <a:extLst>
              <a:ext uri="{FF2B5EF4-FFF2-40B4-BE49-F238E27FC236}">
                <a16:creationId xmlns:a16="http://schemas.microsoft.com/office/drawing/2014/main" id="{2D599535-C841-457B-BE92-EECA801ED7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784" r="20784"/>
          <a:stretch>
            <a:fillRect/>
          </a:stretch>
        </p:blipFill>
        <p:spPr/>
      </p:pic>
      <p:sp>
        <p:nvSpPr>
          <p:cNvPr id="10" name="Hexagon 9" descr="Solid dark colored hexagon in the middle of image accent">
            <a:extLst>
              <a:ext uri="{FF2B5EF4-FFF2-40B4-BE49-F238E27FC236}">
                <a16:creationId xmlns:a16="http://schemas.microsoft.com/office/drawing/2014/main" id="{84367257-921F-4C31-9DD7-8B0616248FDF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1CA16A-993E-43BA-BDDC-9E427CF9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920" y="1978183"/>
            <a:ext cx="5955214" cy="178985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OBSERVATION &amp; RECOMMENDATION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3A021-7C19-4C85-B48B-EFEA732C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3842" y="4100944"/>
            <a:ext cx="5584885" cy="601681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>
                <a:latin typeface="Rockwell" panose="02060603020205020403" pitchFamily="18" charset="0"/>
              </a:rPr>
              <a:t>&lt;</a:t>
            </a:r>
            <a:r>
              <a:rPr lang="en-US" sz="28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Application Performance Monitoring Tools</a:t>
            </a:r>
            <a:r>
              <a:rPr lang="en-US" sz="2800" dirty="0" smtClean="0">
                <a:latin typeface="Rockwell" panose="02060603020205020403" pitchFamily="18" charset="0"/>
              </a:rPr>
              <a:t>&gt;</a:t>
            </a:r>
            <a:endParaRPr lang="en-US" sz="2800" dirty="0">
              <a:latin typeface="Rockwell" panose="020606030202050204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49" y="2949520"/>
            <a:ext cx="2393620" cy="95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5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30" y="1143592"/>
            <a:ext cx="10666461" cy="7321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#1 Host Resources - CPU</a:t>
            </a:r>
            <a:endParaRPr lang="en-US" b="0" dirty="0">
              <a:latin typeface="Rockwell" panose="02060603020205020403" pitchFamily="18" charset="0"/>
            </a:endParaRP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/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39B09C1C-5030-4407-B3F5-DE413B97F3B7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739" y="1875787"/>
            <a:ext cx="9203455" cy="4519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6132321" y="1930756"/>
            <a:ext cx="851515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Rockwell" panose="02060603020205020403" pitchFamily="18" charset="0"/>
              </a:rPr>
              <a:t>99.7%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9" name="Wave 8"/>
          <p:cNvSpPr/>
          <p:nvPr/>
        </p:nvSpPr>
        <p:spPr>
          <a:xfrm>
            <a:off x="9781310" y="110762"/>
            <a:ext cx="2281382" cy="1376219"/>
          </a:xfrm>
          <a:prstGeom prst="wave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b="1" dirty="0" smtClean="0"/>
              <a:t>EXAMPLE</a:t>
            </a:r>
            <a:endParaRPr lang="en-MY" sz="3200" b="1" dirty="0"/>
          </a:p>
        </p:txBody>
      </p:sp>
    </p:spTree>
    <p:extLst>
      <p:ext uri="{BB962C8B-B14F-4D97-AF65-F5344CB8AC3E}">
        <p14:creationId xmlns:p14="http://schemas.microsoft.com/office/powerpoint/2010/main" val="41367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30" y="1143592"/>
            <a:ext cx="10666461" cy="7321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#1 Host Resources - Memory</a:t>
            </a:r>
            <a:endParaRPr lang="en-US" b="0" dirty="0">
              <a:latin typeface="Rockwell" panose="02060603020205020403" pitchFamily="18" charset="0"/>
            </a:endParaRP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/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9E96AA40-A770-E248-82AD-461C56A95E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18" y="2019299"/>
            <a:ext cx="9390751" cy="4519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6474067" y="2019299"/>
            <a:ext cx="851515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Rockwell" panose="02060603020205020403" pitchFamily="18" charset="0"/>
              </a:rPr>
              <a:t>99.7%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10" name="Wave 9"/>
          <p:cNvSpPr/>
          <p:nvPr/>
        </p:nvSpPr>
        <p:spPr>
          <a:xfrm>
            <a:off x="9781310" y="110762"/>
            <a:ext cx="2281382" cy="1376219"/>
          </a:xfrm>
          <a:prstGeom prst="wave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b="1" dirty="0" smtClean="0"/>
              <a:t>EXAMPLE</a:t>
            </a:r>
            <a:endParaRPr lang="en-MY" sz="3200" b="1" dirty="0"/>
          </a:p>
        </p:txBody>
      </p:sp>
    </p:spTree>
    <p:extLst>
      <p:ext uri="{BB962C8B-B14F-4D97-AF65-F5344CB8AC3E}">
        <p14:creationId xmlns:p14="http://schemas.microsoft.com/office/powerpoint/2010/main" val="38183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title="Building image">
            <a:extLst>
              <a:ext uri="{FF2B5EF4-FFF2-40B4-BE49-F238E27FC236}">
                <a16:creationId xmlns:a16="http://schemas.microsoft.com/office/drawing/2014/main" id="{2D599535-C841-457B-BE92-EECA801ED7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784" r="20784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91CA16A-993E-43BA-BDDC-9E427CF9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842" y="1958108"/>
            <a:ext cx="5704958" cy="181916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OBJECTIVE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3A021-7C19-4C85-B48B-EFEA732C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496" y="4151109"/>
            <a:ext cx="4911633" cy="48439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Rockwell" panose="02060603020205020403" pitchFamily="18" charset="0"/>
              </a:rPr>
              <a:t>What we want to do</a:t>
            </a:r>
            <a:endParaRPr lang="en-US" sz="28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3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99" y="1032756"/>
            <a:ext cx="7342622" cy="732195"/>
          </a:xfrm>
        </p:spPr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Recommendation</a:t>
            </a:r>
            <a:endParaRPr lang="en-US" b="0" dirty="0">
              <a:latin typeface="Rockwell" panose="02060603020205020403" pitchFamily="18" charset="0"/>
            </a:endParaRP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/>
      </p:pic>
      <p:sp>
        <p:nvSpPr>
          <p:cNvPr id="9" name="Rectangle 8"/>
          <p:cNvSpPr/>
          <p:nvPr/>
        </p:nvSpPr>
        <p:spPr>
          <a:xfrm>
            <a:off x="347766" y="1984697"/>
            <a:ext cx="8211127" cy="1901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Review the capacity of the servers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Separate </a:t>
            </a:r>
            <a:r>
              <a:rPr lang="en-US" sz="2800" dirty="0"/>
              <a:t>the </a:t>
            </a:r>
            <a:r>
              <a:rPr lang="en-US" sz="2800" dirty="0" smtClean="0"/>
              <a:t>App </a:t>
            </a:r>
            <a:r>
              <a:rPr lang="en-US" sz="2800" dirty="0"/>
              <a:t>and </a:t>
            </a:r>
            <a:r>
              <a:rPr lang="en-US" sz="2800" dirty="0" smtClean="0"/>
              <a:t>DB to easily identify and isolate the issues.</a:t>
            </a:r>
            <a:endParaRPr lang="en-US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0" name="Wave 9"/>
          <p:cNvSpPr/>
          <p:nvPr/>
        </p:nvSpPr>
        <p:spPr>
          <a:xfrm>
            <a:off x="9781310" y="110762"/>
            <a:ext cx="2281382" cy="1376219"/>
          </a:xfrm>
          <a:prstGeom prst="wave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b="1" dirty="0" smtClean="0"/>
              <a:t>EXAMPLE</a:t>
            </a:r>
            <a:endParaRPr lang="en-MY" sz="3200" b="1" dirty="0"/>
          </a:p>
        </p:txBody>
      </p:sp>
    </p:spTree>
    <p:extLst>
      <p:ext uri="{BB962C8B-B14F-4D97-AF65-F5344CB8AC3E}">
        <p14:creationId xmlns:p14="http://schemas.microsoft.com/office/powerpoint/2010/main" val="30045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99" y="1032756"/>
            <a:ext cx="9696492" cy="7321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#2 Large Image File (Landing Page)</a:t>
            </a:r>
            <a:endParaRPr lang="en-US" b="0" dirty="0">
              <a:latin typeface="Rockwell" panose="02060603020205020403" pitchFamily="18" charset="0"/>
            </a:endParaRP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/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Unit </a:t>
            </a:r>
            <a:r>
              <a:rPr lang="en-US" dirty="0" err="1" smtClean="0"/>
              <a:t>MyTCoE</a:t>
            </a:r>
            <a:r>
              <a:rPr lang="en-US" dirty="0" smtClean="0"/>
              <a:t>, MAMPU</a:t>
            </a:r>
            <a:endParaRPr lang="en-US" dirty="0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75112E56-20E6-4B0C-AA63-E4E7A6D6764B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956" y="1861906"/>
            <a:ext cx="9883213" cy="4519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Wave 8"/>
          <p:cNvSpPr/>
          <p:nvPr/>
        </p:nvSpPr>
        <p:spPr>
          <a:xfrm>
            <a:off x="9781310" y="110762"/>
            <a:ext cx="2281382" cy="1376219"/>
          </a:xfrm>
          <a:prstGeom prst="wave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b="1" dirty="0" smtClean="0"/>
              <a:t>EXAMPLE</a:t>
            </a:r>
            <a:endParaRPr lang="en-MY" sz="3200" b="1" dirty="0"/>
          </a:p>
        </p:txBody>
      </p:sp>
    </p:spTree>
    <p:extLst>
      <p:ext uri="{BB962C8B-B14F-4D97-AF65-F5344CB8AC3E}">
        <p14:creationId xmlns:p14="http://schemas.microsoft.com/office/powerpoint/2010/main" val="11072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99" y="1032756"/>
            <a:ext cx="7342622" cy="732195"/>
          </a:xfrm>
        </p:spPr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Recommendation</a:t>
            </a:r>
            <a:endParaRPr lang="en-US" b="0" dirty="0">
              <a:latin typeface="Rockwell" panose="02060603020205020403" pitchFamily="18" charset="0"/>
            </a:endParaRP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/>
      </p:pic>
      <p:sp>
        <p:nvSpPr>
          <p:cNvPr id="2" name="Rectangle 1"/>
          <p:cNvSpPr/>
          <p:nvPr/>
        </p:nvSpPr>
        <p:spPr>
          <a:xfrm>
            <a:off x="347766" y="1984697"/>
            <a:ext cx="8211127" cy="138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Resize and compress the images.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Text resources such as JavaScript, CSS and HTML can be compressed by enabling </a:t>
            </a:r>
            <a:r>
              <a:rPr lang="en-US" sz="2800" dirty="0" err="1"/>
              <a:t>gzip</a:t>
            </a:r>
            <a:r>
              <a:rPr lang="en-US" sz="2800" dirty="0"/>
              <a:t>.</a:t>
            </a:r>
          </a:p>
        </p:txBody>
      </p:sp>
      <p:sp>
        <p:nvSpPr>
          <p:cNvPr id="5" name="Wave 4"/>
          <p:cNvSpPr/>
          <p:nvPr/>
        </p:nvSpPr>
        <p:spPr>
          <a:xfrm>
            <a:off x="9781310" y="110762"/>
            <a:ext cx="2281382" cy="1376219"/>
          </a:xfrm>
          <a:prstGeom prst="wave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b="1" dirty="0" smtClean="0"/>
              <a:t>EXAMPLE</a:t>
            </a:r>
            <a:endParaRPr lang="en-MY" sz="3200" b="1" dirty="0"/>
          </a:p>
        </p:txBody>
      </p:sp>
    </p:spTree>
    <p:extLst>
      <p:ext uri="{BB962C8B-B14F-4D97-AF65-F5344CB8AC3E}">
        <p14:creationId xmlns:p14="http://schemas.microsoft.com/office/powerpoint/2010/main" val="14691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98" y="1032756"/>
            <a:ext cx="10666461" cy="7321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#3 Expensive Database Statement</a:t>
            </a:r>
            <a:endParaRPr lang="en-US" b="0" dirty="0">
              <a:latin typeface="Rockwell" panose="02060603020205020403" pitchFamily="18" charset="0"/>
            </a:endParaRP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/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E8EDFEE8-15B8-4D9B-8552-A66D399AEA8B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06" y="2454639"/>
            <a:ext cx="10515600" cy="2792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Wave 4"/>
          <p:cNvSpPr/>
          <p:nvPr/>
        </p:nvSpPr>
        <p:spPr>
          <a:xfrm>
            <a:off x="9781310" y="110762"/>
            <a:ext cx="2281382" cy="1376219"/>
          </a:xfrm>
          <a:prstGeom prst="wave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b="1" dirty="0" smtClean="0"/>
              <a:t>EXAMPLE</a:t>
            </a:r>
            <a:endParaRPr lang="en-MY" sz="3200" b="1" dirty="0"/>
          </a:p>
        </p:txBody>
      </p:sp>
    </p:spTree>
    <p:extLst>
      <p:ext uri="{BB962C8B-B14F-4D97-AF65-F5344CB8AC3E}">
        <p14:creationId xmlns:p14="http://schemas.microsoft.com/office/powerpoint/2010/main" val="19170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98" y="1032756"/>
            <a:ext cx="10666461" cy="7321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#3 Expensive Database Statement</a:t>
            </a:r>
            <a:endParaRPr lang="en-US" b="0" dirty="0">
              <a:latin typeface="Rockwell" panose="02060603020205020403" pitchFamily="18" charset="0"/>
            </a:endParaRP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/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5659E2CF-FFA2-4318-9EEE-BBCDBDC1710D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06" y="2686945"/>
            <a:ext cx="10515600" cy="2327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Wave 5"/>
          <p:cNvSpPr/>
          <p:nvPr/>
        </p:nvSpPr>
        <p:spPr>
          <a:xfrm>
            <a:off x="9781310" y="110762"/>
            <a:ext cx="2281382" cy="1376219"/>
          </a:xfrm>
          <a:prstGeom prst="wave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b="1" dirty="0" smtClean="0"/>
              <a:t>EXAMPLE</a:t>
            </a:r>
            <a:endParaRPr lang="en-MY" sz="3200" b="1" dirty="0"/>
          </a:p>
        </p:txBody>
      </p:sp>
    </p:spTree>
    <p:extLst>
      <p:ext uri="{BB962C8B-B14F-4D97-AF65-F5344CB8AC3E}">
        <p14:creationId xmlns:p14="http://schemas.microsoft.com/office/powerpoint/2010/main" val="191900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54" y="1294324"/>
            <a:ext cx="7190223" cy="7321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Summary of Result </a:t>
            </a:r>
            <a:r>
              <a:rPr lang="en-US" dirty="0" smtClean="0">
                <a:latin typeface="Rockwell" panose="02060603020205020403" pitchFamily="18" charset="0"/>
              </a:rPr>
              <a:t>(</a:t>
            </a:r>
            <a:r>
              <a:rPr lang="en-US" dirty="0">
                <a:latin typeface="Rockwell" panose="02060603020205020403" pitchFamily="18" charset="0"/>
              </a:rPr>
              <a:t>5</a:t>
            </a:r>
            <a:r>
              <a:rPr lang="en-US" dirty="0" smtClean="0">
                <a:latin typeface="Rockwell" panose="02060603020205020403" pitchFamily="18" charset="0"/>
              </a:rPr>
              <a:t>00)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166408"/>
              </p:ext>
            </p:extLst>
          </p:nvPr>
        </p:nvGraphicFramePr>
        <p:xfrm>
          <a:off x="674254" y="2149475"/>
          <a:ext cx="8118765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3165">
                  <a:extLst>
                    <a:ext uri="{9D8B030D-6E8A-4147-A177-3AD203B41FA5}">
                      <a16:colId xmlns:a16="http://schemas.microsoft.com/office/drawing/2014/main" val="75648841"/>
                    </a:ext>
                  </a:extLst>
                </a:gridCol>
                <a:gridCol w="1958109">
                  <a:extLst>
                    <a:ext uri="{9D8B030D-6E8A-4147-A177-3AD203B41FA5}">
                      <a16:colId xmlns:a16="http://schemas.microsoft.com/office/drawing/2014/main" val="1953113744"/>
                    </a:ext>
                  </a:extLst>
                </a:gridCol>
                <a:gridCol w="2207491">
                  <a:extLst>
                    <a:ext uri="{9D8B030D-6E8A-4147-A177-3AD203B41FA5}">
                      <a16:colId xmlns:a16="http://schemas.microsoft.com/office/drawing/2014/main" val="852907434"/>
                    </a:ext>
                  </a:extLst>
                </a:gridCol>
              </a:tblGrid>
              <a:tr h="395127"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latin typeface="Rockwell" panose="02060603020205020403" pitchFamily="18" charset="0"/>
                        </a:rPr>
                        <a:t>Evaluation Criteria</a:t>
                      </a:r>
                      <a:endParaRPr lang="en-MY" sz="24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dirty="0" smtClean="0">
                          <a:latin typeface="Rockwell" panose="02060603020205020403" pitchFamily="18" charset="0"/>
                        </a:rPr>
                        <a:t>Cycle 3</a:t>
                      </a:r>
                      <a:endParaRPr lang="en-MY" sz="24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dirty="0" smtClean="0">
                          <a:latin typeface="Rockwell" panose="02060603020205020403" pitchFamily="18" charset="0"/>
                        </a:rPr>
                        <a:t>Cycle 4</a:t>
                      </a:r>
                      <a:endParaRPr lang="en-MY" sz="24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020770"/>
                  </a:ext>
                </a:extLst>
              </a:tr>
              <a:tr h="395127"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latin typeface="Rockwell" panose="02060603020205020403" pitchFamily="18" charset="0"/>
                        </a:rPr>
                        <a:t>APDEX</a:t>
                      </a:r>
                      <a:endParaRPr lang="en-MY" sz="24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b="1" dirty="0" smtClean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</a:rPr>
                        <a:t>0.802</a:t>
                      </a:r>
                      <a:endParaRPr lang="en-MY" sz="2400" b="1" dirty="0">
                        <a:solidFill>
                          <a:srgbClr val="FF000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b="1" dirty="0" smtClean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0.883</a:t>
                      </a:r>
                      <a:endParaRPr lang="en-MY" sz="2400" b="1" dirty="0">
                        <a:solidFill>
                          <a:srgbClr val="00B05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533776"/>
                  </a:ext>
                </a:extLst>
              </a:tr>
              <a:tr h="395127"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latin typeface="Rockwell" panose="02060603020205020403" pitchFamily="18" charset="0"/>
                        </a:rPr>
                        <a:t>Average Response Time</a:t>
                      </a:r>
                      <a:endParaRPr lang="en-MY" sz="24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b="1" dirty="0" smtClean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3.56 second</a:t>
                      </a:r>
                      <a:endParaRPr lang="en-MY" sz="2400" b="1" dirty="0">
                        <a:solidFill>
                          <a:srgbClr val="00B05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b="1" dirty="0" smtClean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2.64 second</a:t>
                      </a:r>
                      <a:endParaRPr lang="en-MY" sz="2400" b="1" dirty="0">
                        <a:solidFill>
                          <a:srgbClr val="00B05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7723"/>
                  </a:ext>
                </a:extLst>
              </a:tr>
              <a:tr h="395127"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latin typeface="Rockwell" panose="02060603020205020403" pitchFamily="18" charset="0"/>
                        </a:rPr>
                        <a:t>Error rate</a:t>
                      </a:r>
                      <a:endParaRPr lang="en-MY" sz="24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b="1" dirty="0" smtClean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0.96%</a:t>
                      </a:r>
                      <a:endParaRPr lang="en-MY" sz="2400" b="1" dirty="0">
                        <a:solidFill>
                          <a:srgbClr val="00B05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b="1" dirty="0" smtClean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0.65%</a:t>
                      </a:r>
                      <a:endParaRPr lang="en-MY" sz="2400" b="1" dirty="0">
                        <a:solidFill>
                          <a:srgbClr val="00B05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32238"/>
                  </a:ext>
                </a:extLst>
              </a:tr>
              <a:tr h="395127"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latin typeface="Rockwell" panose="02060603020205020403" pitchFamily="18" charset="0"/>
                        </a:rPr>
                        <a:t>Infra utilization</a:t>
                      </a:r>
                      <a:endParaRPr lang="en-MY" sz="24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2400" b="1" dirty="0">
                        <a:solidFill>
                          <a:srgbClr val="00B05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2400" b="1" dirty="0">
                        <a:solidFill>
                          <a:srgbClr val="00B05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222537"/>
                  </a:ext>
                </a:extLst>
              </a:tr>
              <a:tr h="395127"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latin typeface="Rockwell" panose="02060603020205020403" pitchFamily="18" charset="0"/>
                        </a:rPr>
                        <a:t>1) Apps Server (CPU)</a:t>
                      </a:r>
                      <a:endParaRPr lang="en-MY" sz="24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b="1" dirty="0" smtClean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</a:rPr>
                        <a:t>84%</a:t>
                      </a:r>
                      <a:endParaRPr lang="en-MY" sz="2400" b="1" dirty="0">
                        <a:solidFill>
                          <a:srgbClr val="FF000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MY" sz="2400" b="1" kern="1200" dirty="0" smtClean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70%</a:t>
                      </a:r>
                      <a:endParaRPr lang="en-MY" sz="2400" b="1" kern="1200" dirty="0">
                        <a:solidFill>
                          <a:srgbClr val="00B050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687519"/>
                  </a:ext>
                </a:extLst>
              </a:tr>
              <a:tr h="395127"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latin typeface="Rockwell" panose="02060603020205020403" pitchFamily="18" charset="0"/>
                        </a:rPr>
                        <a:t>2) Apps Server (RAM)</a:t>
                      </a:r>
                      <a:endParaRPr lang="en-MY" sz="24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b="1" dirty="0" smtClean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19.4%</a:t>
                      </a:r>
                      <a:endParaRPr lang="en-MY" sz="2400" b="1" dirty="0">
                        <a:solidFill>
                          <a:srgbClr val="00B05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MY" sz="2400" b="1" kern="1200" dirty="0" smtClean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24.9%</a:t>
                      </a:r>
                      <a:endParaRPr lang="en-MY" sz="2400" b="1" kern="1200" dirty="0">
                        <a:solidFill>
                          <a:srgbClr val="00B050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472143"/>
                  </a:ext>
                </a:extLst>
              </a:tr>
              <a:tr h="395127"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latin typeface="Rockwell" panose="02060603020205020403" pitchFamily="18" charset="0"/>
                        </a:rPr>
                        <a:t>3) DB Server (CPU)</a:t>
                      </a:r>
                      <a:endParaRPr lang="en-MY" sz="24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b="1" dirty="0" smtClean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</a:rPr>
                        <a:t>99%</a:t>
                      </a:r>
                      <a:endParaRPr lang="en-MY" sz="2400" b="1" dirty="0">
                        <a:solidFill>
                          <a:srgbClr val="FF000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MY" sz="2400" b="1" kern="1200" dirty="0" smtClean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51%</a:t>
                      </a:r>
                      <a:endParaRPr lang="en-MY" sz="2400" b="1" kern="1200" dirty="0">
                        <a:solidFill>
                          <a:srgbClr val="00B050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491802"/>
                  </a:ext>
                </a:extLst>
              </a:tr>
              <a:tr h="395127"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latin typeface="Rockwell" panose="02060603020205020403" pitchFamily="18" charset="0"/>
                        </a:rPr>
                        <a:t>4) DB Server (RAM)</a:t>
                      </a:r>
                      <a:endParaRPr lang="en-MY" sz="24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b="1" dirty="0" smtClean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19.1%</a:t>
                      </a:r>
                      <a:endParaRPr lang="en-MY" sz="2400" b="1" dirty="0">
                        <a:solidFill>
                          <a:srgbClr val="00B05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MY" sz="2400" b="1" kern="1200" dirty="0" smtClean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21.3%</a:t>
                      </a:r>
                      <a:endParaRPr lang="en-MY" sz="2400" b="1" kern="1200" dirty="0">
                        <a:solidFill>
                          <a:srgbClr val="00B050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785275"/>
                  </a:ext>
                </a:extLst>
              </a:tr>
              <a:tr h="395127">
                <a:tc>
                  <a:txBody>
                    <a:bodyPr/>
                    <a:lstStyle/>
                    <a:p>
                      <a:r>
                        <a:rPr lang="en-MY" sz="2400" b="1" dirty="0" smtClean="0">
                          <a:latin typeface="Rockwell" panose="02060603020205020403" pitchFamily="18" charset="0"/>
                        </a:rPr>
                        <a:t>Result</a:t>
                      </a:r>
                      <a:endParaRPr lang="en-MY" sz="2400" b="1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b="1" dirty="0" smtClean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</a:rPr>
                        <a:t>FAILED</a:t>
                      </a:r>
                      <a:endParaRPr lang="en-MY" sz="2400" b="1" dirty="0">
                        <a:solidFill>
                          <a:srgbClr val="FF000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b="1" dirty="0" smtClean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PASS</a:t>
                      </a:r>
                      <a:endParaRPr lang="en-MY" sz="2400" b="1" dirty="0">
                        <a:solidFill>
                          <a:srgbClr val="00B05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120093"/>
                  </a:ext>
                </a:extLst>
              </a:tr>
            </a:tbl>
          </a:graphicData>
        </a:graphic>
      </p:graphicFrame>
      <p:sp>
        <p:nvSpPr>
          <p:cNvPr id="7" name="Wave 6"/>
          <p:cNvSpPr/>
          <p:nvPr/>
        </p:nvSpPr>
        <p:spPr>
          <a:xfrm>
            <a:off x="9781310" y="110762"/>
            <a:ext cx="2281382" cy="1376219"/>
          </a:xfrm>
          <a:prstGeom prst="wave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b="1" dirty="0" smtClean="0"/>
              <a:t>EXAMPLE</a:t>
            </a:r>
            <a:endParaRPr lang="en-MY" sz="3200" b="1" dirty="0"/>
          </a:p>
        </p:txBody>
      </p:sp>
    </p:spTree>
    <p:extLst>
      <p:ext uri="{BB962C8B-B14F-4D97-AF65-F5344CB8AC3E}">
        <p14:creationId xmlns:p14="http://schemas.microsoft.com/office/powerpoint/2010/main" val="9805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99" y="1032756"/>
            <a:ext cx="7342622" cy="732195"/>
          </a:xfrm>
        </p:spPr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Recommendation</a:t>
            </a:r>
            <a:endParaRPr lang="en-US" b="0" dirty="0">
              <a:latin typeface="Rockwell" panose="02060603020205020403" pitchFamily="18" charset="0"/>
            </a:endParaRP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/>
      </p:pic>
      <p:sp>
        <p:nvSpPr>
          <p:cNvPr id="2" name="Rectangle 1"/>
          <p:cNvSpPr/>
          <p:nvPr/>
        </p:nvSpPr>
        <p:spPr>
          <a:xfrm>
            <a:off x="347766" y="1984697"/>
            <a:ext cx="9230343" cy="99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Review </a:t>
            </a:r>
            <a:r>
              <a:rPr lang="en-US" sz="2800" dirty="0"/>
              <a:t>and optimized the expensive database statement</a:t>
            </a:r>
            <a:r>
              <a:rPr lang="en-US" sz="2800" dirty="0" smtClean="0"/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Database tuning and indexing.</a:t>
            </a:r>
            <a:endParaRPr lang="en-US" sz="2800" dirty="0"/>
          </a:p>
        </p:txBody>
      </p:sp>
      <p:sp>
        <p:nvSpPr>
          <p:cNvPr id="9" name="Wave 8"/>
          <p:cNvSpPr/>
          <p:nvPr/>
        </p:nvSpPr>
        <p:spPr>
          <a:xfrm>
            <a:off x="9781310" y="110762"/>
            <a:ext cx="2281382" cy="1376219"/>
          </a:xfrm>
          <a:prstGeom prst="wave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b="1" dirty="0" smtClean="0"/>
              <a:t>EXAMPLE</a:t>
            </a:r>
            <a:endParaRPr lang="en-MY" sz="3200" b="1" dirty="0"/>
          </a:p>
        </p:txBody>
      </p:sp>
    </p:spTree>
    <p:extLst>
      <p:ext uri="{BB962C8B-B14F-4D97-AF65-F5344CB8AC3E}">
        <p14:creationId xmlns:p14="http://schemas.microsoft.com/office/powerpoint/2010/main" val="9575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title="Building image">
            <a:extLst>
              <a:ext uri="{FF2B5EF4-FFF2-40B4-BE49-F238E27FC236}">
                <a16:creationId xmlns:a16="http://schemas.microsoft.com/office/drawing/2014/main" id="{2D599535-C841-457B-BE92-EECA801ED7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784" r="20784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91CA16A-993E-43BA-BDDC-9E427CF9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920" y="1978183"/>
            <a:ext cx="5955214" cy="178985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THE MAKING OF PERFORMANCE TEST 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3A021-7C19-4C85-B48B-EFEA732C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3842" y="4100944"/>
            <a:ext cx="5584885" cy="60168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Rockwell" panose="02060603020205020403" pitchFamily="18" charset="0"/>
              </a:rPr>
              <a:t>Proof and documentation</a:t>
            </a:r>
            <a:endParaRPr lang="en-US" sz="28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9D4BCF2-C773-495F-A4D5-860FB6A2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64" y="152402"/>
            <a:ext cx="4563753" cy="5772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Rockwell" panose="02060603020205020403" pitchFamily="18" charset="0"/>
              </a:rPr>
              <a:t>Early Discussion</a:t>
            </a:r>
            <a:endParaRPr lang="en-US" b="0" dirty="0">
              <a:solidFill>
                <a:schemeClr val="tx1"/>
              </a:solidFill>
              <a:latin typeface="Rockwell" panose="02060603020205020403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9D4BCF2-C773-495F-A4D5-860FB6A2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64" y="152402"/>
            <a:ext cx="6549572" cy="5772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Rockwell" panose="02060603020205020403" pitchFamily="18" charset="0"/>
              </a:rPr>
              <a:t>War Room/ Training Lab</a:t>
            </a:r>
            <a:endParaRPr lang="en-US" b="0" dirty="0">
              <a:solidFill>
                <a:schemeClr val="tx1"/>
              </a:solidFill>
              <a:latin typeface="Rockwell" panose="02060603020205020403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7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38" y="814295"/>
            <a:ext cx="7342622" cy="732195"/>
          </a:xfrm>
        </p:spPr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Objective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720" y="1975260"/>
            <a:ext cx="10629160" cy="24027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dirty="0">
                <a:latin typeface="Rockwell" panose="02060603020205020403" pitchFamily="18" charset="0"/>
              </a:rPr>
              <a:t>To measure the performance of </a:t>
            </a:r>
            <a:r>
              <a:rPr lang="en-US" sz="3600" dirty="0" smtClean="0">
                <a:latin typeface="Rockwell" panose="02060603020205020403" pitchFamily="18" charset="0"/>
              </a:rPr>
              <a:t>&lt;</a:t>
            </a:r>
            <a:r>
              <a:rPr lang="en-US" sz="36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system</a:t>
            </a:r>
            <a:r>
              <a:rPr lang="en-US" sz="3600" dirty="0" smtClean="0">
                <a:latin typeface="Rockwell" panose="02060603020205020403" pitchFamily="18" charset="0"/>
              </a:rPr>
              <a:t>&gt; under </a:t>
            </a:r>
            <a:r>
              <a:rPr lang="en-US" sz="3600" dirty="0">
                <a:latin typeface="Rockwell" panose="02060603020205020403" pitchFamily="18" charset="0"/>
              </a:rPr>
              <a:t>predefined transaction volumes from end-user perspective and test the system for responsiveness and </a:t>
            </a:r>
            <a:r>
              <a:rPr lang="en-US" sz="3600" dirty="0" smtClean="0">
                <a:latin typeface="Rockwell" panose="02060603020205020403" pitchFamily="18" charset="0"/>
              </a:rPr>
              <a:t>reliability.</a:t>
            </a:r>
          </a:p>
        </p:txBody>
      </p:sp>
    </p:spTree>
    <p:extLst>
      <p:ext uri="{BB962C8B-B14F-4D97-AF65-F5344CB8AC3E}">
        <p14:creationId xmlns:p14="http://schemas.microsoft.com/office/powerpoint/2010/main" val="11995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6" title="Building image">
            <a:extLst>
              <a:ext uri="{FF2B5EF4-FFF2-40B4-BE49-F238E27FC236}">
                <a16:creationId xmlns:a16="http://schemas.microsoft.com/office/drawing/2014/main" id="{BA026684-ED32-4C82-8EFB-03E9E047EA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784" r="20784"/>
          <a:stretch>
            <a:fillRect/>
          </a:stretch>
        </p:blipFill>
        <p:spPr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  <p:sp>
        <p:nvSpPr>
          <p:cNvPr id="19" name="Hexagon 18" descr="Solid dark colored hexagon in the middle of image accent">
            <a:extLst>
              <a:ext uri="{FF2B5EF4-FFF2-40B4-BE49-F238E27FC236}">
                <a16:creationId xmlns:a16="http://schemas.microsoft.com/office/drawing/2014/main" id="{7CE8B54A-D8B2-498F-ACFB-31AC2DEB83FA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B6C5EAB-81FF-4827-A160-22F4363C61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Thank You.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6611344-9447-438E-873C-299AF4110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3FB895-3D21-4707-8EDE-3F825906DE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0B41C33-430D-4B31-A546-F856469194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my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62065D0-127B-4884-9760-D1FFEC38A6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title="Building image">
            <a:extLst>
              <a:ext uri="{FF2B5EF4-FFF2-40B4-BE49-F238E27FC236}">
                <a16:creationId xmlns:a16="http://schemas.microsoft.com/office/drawing/2014/main" id="{2D599535-C841-457B-BE92-EECA801ED7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784" r="20784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91CA16A-993E-43BA-BDDC-9E427CF9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842" y="1958108"/>
            <a:ext cx="5704958" cy="181916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SCOPE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3A021-7C19-4C85-B48B-EFEA732C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496" y="4151109"/>
            <a:ext cx="4911633" cy="48439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Rockwell" panose="02060603020205020403" pitchFamily="18" charset="0"/>
              </a:rPr>
              <a:t>Our Agreement</a:t>
            </a:r>
            <a:endParaRPr lang="en-US" sz="28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1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1" y="528113"/>
            <a:ext cx="7342622" cy="732195"/>
          </a:xfrm>
        </p:spPr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Scope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11" y="1485733"/>
            <a:ext cx="7023968" cy="4794994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Number of concurrent user &lt;</a:t>
            </a:r>
            <a:r>
              <a:rPr lang="en-US" sz="28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a number</a:t>
            </a:r>
            <a:r>
              <a:rPr lang="en-US" sz="2800" dirty="0" smtClean="0">
                <a:latin typeface="Rockwell" panose="02060603020205020403" pitchFamily="18" charset="0"/>
              </a:rPr>
              <a:t>&gt; </a:t>
            </a:r>
            <a:endParaRPr lang="en-US" sz="2800" b="1" dirty="0" smtClean="0">
              <a:latin typeface="Rockwell" panose="02060603020205020403" pitchFamily="18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Response time less than or equal </a:t>
            </a:r>
            <a:r>
              <a:rPr lang="en-US" sz="2800" dirty="0">
                <a:latin typeface="Rockwell" panose="02060603020205020403" pitchFamily="18" charset="0"/>
              </a:rPr>
              <a:t>to </a:t>
            </a:r>
            <a:r>
              <a:rPr lang="en-US" sz="2800" dirty="0" smtClean="0">
                <a:latin typeface="Rockwell" panose="02060603020205020403" pitchFamily="18" charset="0"/>
              </a:rPr>
              <a:t>&lt;</a:t>
            </a:r>
            <a:r>
              <a:rPr lang="en-US" sz="2800" dirty="0">
                <a:solidFill>
                  <a:srgbClr val="0070C0"/>
                </a:solidFill>
                <a:latin typeface="Rockwell" panose="02060603020205020403" pitchFamily="18" charset="0"/>
              </a:rPr>
              <a:t> a number </a:t>
            </a:r>
            <a:r>
              <a:rPr lang="en-US" sz="2800" dirty="0" smtClean="0">
                <a:latin typeface="Rockwell" panose="02060603020205020403" pitchFamily="18" charset="0"/>
              </a:rPr>
              <a:t>&gt;</a:t>
            </a:r>
            <a:r>
              <a:rPr lang="en-US" sz="2800" b="1" dirty="0" smtClean="0">
                <a:latin typeface="Rockwell" panose="02060603020205020403" pitchFamily="18" charset="0"/>
              </a:rPr>
              <a:t> second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Server performance monitor by &lt;</a:t>
            </a:r>
            <a:r>
              <a:rPr lang="en-US" sz="28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APM</a:t>
            </a:r>
            <a:r>
              <a:rPr lang="en-US" sz="2800" dirty="0" smtClean="0">
                <a:latin typeface="Rockwell" panose="02060603020205020403" pitchFamily="18" charset="0"/>
              </a:rPr>
              <a:t>&gt; 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>
                <a:latin typeface="Rockwell" panose="02060603020205020403" pitchFamily="18" charset="0"/>
              </a:rPr>
              <a:t>&lt;</a:t>
            </a:r>
            <a:r>
              <a:rPr lang="en-US" sz="2800" dirty="0">
                <a:solidFill>
                  <a:srgbClr val="0070C0"/>
                </a:solidFill>
                <a:latin typeface="Rockwell" panose="02060603020205020403" pitchFamily="18" charset="0"/>
              </a:rPr>
              <a:t>a number</a:t>
            </a:r>
            <a:r>
              <a:rPr lang="en-US" sz="2800" dirty="0">
                <a:latin typeface="Rockwell" panose="02060603020205020403" pitchFamily="18" charset="0"/>
              </a:rPr>
              <a:t>&gt;</a:t>
            </a:r>
            <a:r>
              <a:rPr lang="en-US" sz="2800" dirty="0" smtClean="0">
                <a:latin typeface="Rockwell" panose="02060603020205020403" pitchFamily="18" charset="0"/>
              </a:rPr>
              <a:t> business transaction </a:t>
            </a:r>
          </a:p>
          <a:p>
            <a:pPr lvl="2"/>
            <a:r>
              <a:rPr lang="en-US" dirty="0" smtClean="0">
                <a:latin typeface="Rockwell" panose="02060603020205020403" pitchFamily="18" charset="0"/>
              </a:rPr>
              <a:t>(Description)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Run smoke test and load </a:t>
            </a:r>
            <a:r>
              <a:rPr lang="en-US" sz="2800" dirty="0">
                <a:latin typeface="Rockwell" panose="02060603020205020403" pitchFamily="18" charset="0"/>
              </a:rPr>
              <a:t>t</a:t>
            </a:r>
            <a:r>
              <a:rPr lang="en-US" sz="2800" dirty="0" smtClean="0">
                <a:latin typeface="Rockwell" panose="02060603020205020403" pitchFamily="18" charset="0"/>
              </a:rPr>
              <a:t>est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 smtClean="0">
                <a:latin typeface="Rockwell" panose="02060603020205020403" pitchFamily="18" charset="0"/>
              </a:rPr>
              <a:t>Run stress test for </a:t>
            </a:r>
            <a:r>
              <a:rPr lang="en-US" sz="2800" dirty="0">
                <a:latin typeface="Rockwell" panose="02060603020205020403" pitchFamily="18" charset="0"/>
              </a:rPr>
              <a:t>&lt;</a:t>
            </a:r>
            <a:r>
              <a:rPr lang="en-US" sz="2800" dirty="0">
                <a:solidFill>
                  <a:srgbClr val="0070C0"/>
                </a:solidFill>
                <a:latin typeface="Rockwell" panose="02060603020205020403" pitchFamily="18" charset="0"/>
              </a:rPr>
              <a:t>a number</a:t>
            </a:r>
            <a:r>
              <a:rPr lang="en-US" sz="2800" dirty="0">
                <a:latin typeface="Rockwell" panose="02060603020205020403" pitchFamily="18" charset="0"/>
              </a:rPr>
              <a:t>&gt; </a:t>
            </a:r>
            <a:r>
              <a:rPr lang="en-US" sz="2800" dirty="0" smtClean="0">
                <a:latin typeface="Rockwell" panose="02060603020205020403" pitchFamily="18" charset="0"/>
              </a:rPr>
              <a:t>concurrent user</a:t>
            </a: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/>
      </p:pic>
    </p:spTree>
    <p:extLst>
      <p:ext uri="{BB962C8B-B14F-4D97-AF65-F5344CB8AC3E}">
        <p14:creationId xmlns:p14="http://schemas.microsoft.com/office/powerpoint/2010/main" val="10548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1" y="1297102"/>
            <a:ext cx="7342622" cy="7321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Host Resources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11" y="2326417"/>
            <a:ext cx="7023968" cy="3732812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US" sz="3200" dirty="0" smtClean="0">
                <a:latin typeface="Rockwell" panose="02060603020205020403" pitchFamily="18" charset="0"/>
              </a:rPr>
              <a:t>Application Server</a:t>
            </a:r>
          </a:p>
          <a:p>
            <a:pPr lvl="1"/>
            <a:r>
              <a:rPr lang="en-US" sz="2800" b="1" dirty="0">
                <a:latin typeface="Rockwell" panose="02060603020205020403" pitchFamily="18" charset="0"/>
              </a:rPr>
              <a:t>CPU info</a:t>
            </a:r>
          </a:p>
          <a:p>
            <a:pPr lvl="1"/>
            <a:r>
              <a:rPr lang="en-US" sz="2800" b="1" dirty="0">
                <a:latin typeface="Rockwell" panose="02060603020205020403" pitchFamily="18" charset="0"/>
              </a:rPr>
              <a:t>Memory info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3200" dirty="0">
                <a:latin typeface="Rockwell" panose="02060603020205020403" pitchFamily="18" charset="0"/>
              </a:rPr>
              <a:t>D</a:t>
            </a:r>
            <a:r>
              <a:rPr lang="en-US" sz="3200" dirty="0" smtClean="0">
                <a:latin typeface="Rockwell" panose="02060603020205020403" pitchFamily="18" charset="0"/>
              </a:rPr>
              <a:t>atabase </a:t>
            </a:r>
            <a:r>
              <a:rPr lang="en-US" sz="3200" dirty="0">
                <a:latin typeface="Rockwell" panose="02060603020205020403" pitchFamily="18" charset="0"/>
              </a:rPr>
              <a:t>S</a:t>
            </a:r>
            <a:r>
              <a:rPr lang="en-US" sz="3200" dirty="0" smtClean="0">
                <a:latin typeface="Rockwell" panose="02060603020205020403" pitchFamily="18" charset="0"/>
              </a:rPr>
              <a:t>erver</a:t>
            </a:r>
          </a:p>
          <a:p>
            <a:pPr lvl="1"/>
            <a:r>
              <a:rPr lang="en-US" sz="2800" b="1" dirty="0" smtClean="0">
                <a:latin typeface="Rockwell" panose="02060603020205020403" pitchFamily="18" charset="0"/>
              </a:rPr>
              <a:t>CPU info</a:t>
            </a:r>
          </a:p>
          <a:p>
            <a:pPr lvl="1"/>
            <a:r>
              <a:rPr lang="en-US" sz="2800" b="1" dirty="0" smtClean="0">
                <a:latin typeface="Rockwell" panose="02060603020205020403" pitchFamily="18" charset="0"/>
              </a:rPr>
              <a:t>Memory info</a:t>
            </a: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/>
      </p:pic>
    </p:spTree>
    <p:extLst>
      <p:ext uri="{BB962C8B-B14F-4D97-AF65-F5344CB8AC3E}">
        <p14:creationId xmlns:p14="http://schemas.microsoft.com/office/powerpoint/2010/main" val="402022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title="Building image">
            <a:extLst>
              <a:ext uri="{FF2B5EF4-FFF2-40B4-BE49-F238E27FC236}">
                <a16:creationId xmlns:a16="http://schemas.microsoft.com/office/drawing/2014/main" id="{2D599535-C841-457B-BE92-EECA801ED7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784" r="20784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91CA16A-993E-43BA-BDDC-9E427CF9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842" y="1958108"/>
            <a:ext cx="5704958" cy="181916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TEST DEPLOYMENT AND EXECUTION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3A021-7C19-4C85-B48B-EFEA732C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496" y="4151109"/>
            <a:ext cx="4911633" cy="48439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Rockwell" panose="02060603020205020403" pitchFamily="18" charset="0"/>
              </a:rPr>
              <a:t>How it works</a:t>
            </a:r>
            <a:endParaRPr lang="en-US" sz="28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404" y="865696"/>
            <a:ext cx="7342622" cy="7321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Test Deployment and Execution</a:t>
            </a:r>
            <a:endParaRPr lang="en-US" b="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951641_Hexagon presentation light_AAS_v4" id="{358289A0-A26B-433F-AD2B-1F8832C96153}" vid="{92CDC91D-95BF-4897-87D6-494563DF7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F8919DE-9BD9-47A9-9F5D-16EBB9687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0A5AF1-8C57-4290-936E-5FD27C9572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7F4215-C6BB-44A3-9A5E-9446E6835900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71af3243-3dd4-4a8d-8c0d-dd76da1f02a5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light</Template>
  <TotalTime>0</TotalTime>
  <Words>822</Words>
  <Application>Microsoft Office PowerPoint</Application>
  <PresentationFormat>Widescreen</PresentationFormat>
  <Paragraphs>163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Arial Black</vt:lpstr>
      <vt:lpstr>Calibri</vt:lpstr>
      <vt:lpstr>Calibri Light</vt:lpstr>
      <vt:lpstr>CiscoSans ExtraLight</vt:lpstr>
      <vt:lpstr>Gill Sans SemiBold</vt:lpstr>
      <vt:lpstr>Rockwell</vt:lpstr>
      <vt:lpstr>Times New Roman</vt:lpstr>
      <vt:lpstr>Wingdings</vt:lpstr>
      <vt:lpstr>Office Theme</vt:lpstr>
      <vt:lpstr>PERFORMANCE TEST REPORT</vt:lpstr>
      <vt:lpstr>CONTENTS</vt:lpstr>
      <vt:lpstr>OBJECTIVE</vt:lpstr>
      <vt:lpstr>Objective</vt:lpstr>
      <vt:lpstr>SCOPE</vt:lpstr>
      <vt:lpstr>Scope</vt:lpstr>
      <vt:lpstr>Host Resources</vt:lpstr>
      <vt:lpstr>TEST DEPLOYMENT AND EXECUTION</vt:lpstr>
      <vt:lpstr>Test Deployment and Execution</vt:lpstr>
      <vt:lpstr>OBSERVATIONS</vt:lpstr>
      <vt:lpstr>Scripting</vt:lpstr>
      <vt:lpstr>Scripting Process</vt:lpstr>
      <vt:lpstr>Load Testing Preparation</vt:lpstr>
      <vt:lpstr>On site Preparation</vt:lpstr>
      <vt:lpstr>Data Preparation</vt:lpstr>
      <vt:lpstr>EVALUATION CRITERIA</vt:lpstr>
      <vt:lpstr>Evaluation Criteria</vt:lpstr>
      <vt:lpstr>Application Performance Index (APDEX)</vt:lpstr>
      <vt:lpstr>Application Performance Index (APDEX)</vt:lpstr>
      <vt:lpstr>Application Performance Index (APDEX)</vt:lpstr>
      <vt:lpstr>RESULTS </vt:lpstr>
      <vt:lpstr>500 concurrent user</vt:lpstr>
      <vt:lpstr>Result – 2nd Iteration – 500 concurrent user</vt:lpstr>
      <vt:lpstr>FINDINGS AND RECOMMENDATIONS</vt:lpstr>
      <vt:lpstr>Findings</vt:lpstr>
      <vt:lpstr>Recommendations</vt:lpstr>
      <vt:lpstr>OBSERVATION &amp; RECOMMENDATION</vt:lpstr>
      <vt:lpstr>#1 Host Resources - CPU</vt:lpstr>
      <vt:lpstr>#1 Host Resources - Memory</vt:lpstr>
      <vt:lpstr>Recommendation</vt:lpstr>
      <vt:lpstr>#2 Large Image File (Landing Page)</vt:lpstr>
      <vt:lpstr>Recommendation</vt:lpstr>
      <vt:lpstr>#3 Expensive Database Statement</vt:lpstr>
      <vt:lpstr>#3 Expensive Database Statement</vt:lpstr>
      <vt:lpstr>Summary of Result (500)</vt:lpstr>
      <vt:lpstr>Recommendation</vt:lpstr>
      <vt:lpstr>THE MAKING OF PERFORMANCE TEST </vt:lpstr>
      <vt:lpstr>Early Discussion</vt:lpstr>
      <vt:lpstr>War Room/ Training Lab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2019-11-22T18:43:39Z</dcterms:created>
  <dcterms:modified xsi:type="dcterms:W3CDTF">2020-10-13T12:24:05Z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